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505"/>
  </p:normalViewPr>
  <p:slideViewPr>
    <p:cSldViewPr snapToGrid="0" snapToObjects="1">
      <p:cViewPr varScale="1">
        <p:scale>
          <a:sx n="120" d="100"/>
          <a:sy n="120" d="100"/>
        </p:scale>
        <p:origin x="8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71127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4" name="Shape 4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304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23" name="Shape 12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11</a:t>
            </a:fld>
            <a:endParaRPr lang="en-US"/>
          </a:p>
        </p:txBody>
      </p:sp>
    </p:spTree>
    <p:extLst>
      <p:ext uri="{BB962C8B-B14F-4D97-AF65-F5344CB8AC3E}">
        <p14:creationId xmlns:p14="http://schemas.microsoft.com/office/powerpoint/2010/main" val="10803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31" name="Shape 13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106464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39" name="Shape 13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13</a:t>
            </a:fld>
            <a:endParaRPr lang="en-US"/>
          </a:p>
        </p:txBody>
      </p:sp>
    </p:spTree>
    <p:extLst>
      <p:ext uri="{BB962C8B-B14F-4D97-AF65-F5344CB8AC3E}">
        <p14:creationId xmlns:p14="http://schemas.microsoft.com/office/powerpoint/2010/main" val="67823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47" name="Shape 14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14</a:t>
            </a:fld>
            <a:endParaRPr lang="en-US"/>
          </a:p>
        </p:txBody>
      </p:sp>
    </p:spTree>
    <p:extLst>
      <p:ext uri="{BB962C8B-B14F-4D97-AF65-F5344CB8AC3E}">
        <p14:creationId xmlns:p14="http://schemas.microsoft.com/office/powerpoint/2010/main" val="18131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55" name="Shape 15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15</a:t>
            </a:fld>
            <a:endParaRPr lang="en-US"/>
          </a:p>
        </p:txBody>
      </p:sp>
    </p:spTree>
    <p:extLst>
      <p:ext uri="{BB962C8B-B14F-4D97-AF65-F5344CB8AC3E}">
        <p14:creationId xmlns:p14="http://schemas.microsoft.com/office/powerpoint/2010/main" val="15754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63" name="Shape 16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16</a:t>
            </a:fld>
            <a:endParaRPr lang="en-US"/>
          </a:p>
        </p:txBody>
      </p:sp>
    </p:spTree>
    <p:extLst>
      <p:ext uri="{BB962C8B-B14F-4D97-AF65-F5344CB8AC3E}">
        <p14:creationId xmlns:p14="http://schemas.microsoft.com/office/powerpoint/2010/main" val="209857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71" name="Shape 17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17</a:t>
            </a:fld>
            <a:endParaRPr lang="en-US"/>
          </a:p>
        </p:txBody>
      </p:sp>
    </p:spTree>
    <p:extLst>
      <p:ext uri="{BB962C8B-B14F-4D97-AF65-F5344CB8AC3E}">
        <p14:creationId xmlns:p14="http://schemas.microsoft.com/office/powerpoint/2010/main" val="46759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79" name="Shape 17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18</a:t>
            </a:fld>
            <a:endParaRPr lang="en-US"/>
          </a:p>
        </p:txBody>
      </p:sp>
    </p:spTree>
    <p:extLst>
      <p:ext uri="{BB962C8B-B14F-4D97-AF65-F5344CB8AC3E}">
        <p14:creationId xmlns:p14="http://schemas.microsoft.com/office/powerpoint/2010/main" val="1278383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87" name="Shape 18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19</a:t>
            </a:fld>
            <a:endParaRPr lang="en-US"/>
          </a:p>
        </p:txBody>
      </p:sp>
    </p:spTree>
    <p:extLst>
      <p:ext uri="{BB962C8B-B14F-4D97-AF65-F5344CB8AC3E}">
        <p14:creationId xmlns:p14="http://schemas.microsoft.com/office/powerpoint/2010/main" val="22324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1002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95" name="Shape 19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39817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03" name="Shape 20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21</a:t>
            </a:fld>
            <a:endParaRPr lang="en-US"/>
          </a:p>
        </p:txBody>
      </p:sp>
    </p:spTree>
    <p:extLst>
      <p:ext uri="{BB962C8B-B14F-4D97-AF65-F5344CB8AC3E}">
        <p14:creationId xmlns:p14="http://schemas.microsoft.com/office/powerpoint/2010/main" val="62213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211" name="Shape 21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22</a:t>
            </a:fld>
            <a:endParaRPr lang="en-US"/>
          </a:p>
        </p:txBody>
      </p:sp>
    </p:spTree>
    <p:extLst>
      <p:ext uri="{BB962C8B-B14F-4D97-AF65-F5344CB8AC3E}">
        <p14:creationId xmlns:p14="http://schemas.microsoft.com/office/powerpoint/2010/main" val="6486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24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8" name="Shape 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193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67" name="Shape 6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0979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75" name="Shape 7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5</a:t>
            </a:fld>
            <a:endParaRPr lang="en-US"/>
          </a:p>
        </p:txBody>
      </p:sp>
    </p:spTree>
    <p:extLst>
      <p:ext uri="{BB962C8B-B14F-4D97-AF65-F5344CB8AC3E}">
        <p14:creationId xmlns:p14="http://schemas.microsoft.com/office/powerpoint/2010/main" val="60322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83" name="Shape 8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6</a:t>
            </a:fld>
            <a:endParaRPr lang="en-US"/>
          </a:p>
        </p:txBody>
      </p:sp>
    </p:spTree>
    <p:extLst>
      <p:ext uri="{BB962C8B-B14F-4D97-AF65-F5344CB8AC3E}">
        <p14:creationId xmlns:p14="http://schemas.microsoft.com/office/powerpoint/2010/main" val="6383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60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98" name="Shape 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77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58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5"/>
        <p:cNvGrpSpPr/>
        <p:nvPr/>
      </p:nvGrpSpPr>
      <p:grpSpPr>
        <a:xfrm>
          <a:off x="0" y="0"/>
          <a:ext cx="0" cy="0"/>
          <a:chOff x="0" y="0"/>
          <a:chExt cx="0" cy="0"/>
        </a:xfrm>
      </p:grpSpPr>
      <p:sp>
        <p:nvSpPr>
          <p:cNvPr id="17" name="Shape 17"/>
          <p:cNvSpPr txBox="1">
            <a:spLocks noGrp="1"/>
          </p:cNvSpPr>
          <p:nvPr>
            <p:ph type="ftr" idx="11"/>
          </p:nvPr>
        </p:nvSpPr>
        <p:spPr>
          <a:xfrm>
            <a:off x="427219" y="6139853"/>
            <a:ext cx="8222106" cy="410849"/>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
        <p:nvSpPr>
          <p:cNvPr id="18" name="Shape 18"/>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9" name="Shape 19"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20"/>
        <p:cNvGrpSpPr/>
        <p:nvPr/>
      </p:nvGrpSpPr>
      <p:grpSpPr>
        <a:xfrm>
          <a:off x="0" y="0"/>
          <a:ext cx="0" cy="0"/>
          <a:chOff x="0" y="0"/>
          <a:chExt cx="0" cy="0"/>
        </a:xfrm>
      </p:grpSpPr>
      <p:sp>
        <p:nvSpPr>
          <p:cNvPr id="22" name="Shape 22"/>
          <p:cNvSpPr txBox="1">
            <a:spLocks noGrp="1"/>
          </p:cNvSpPr>
          <p:nvPr>
            <p:ph type="ftr" idx="11"/>
          </p:nvPr>
        </p:nvSpPr>
        <p:spPr>
          <a:xfrm>
            <a:off x="457198" y="6231889"/>
            <a:ext cx="8062913" cy="393763"/>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
        <p:nvSpPr>
          <p:cNvPr id="23" name="Shape 23"/>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ftr" idx="11"/>
          </p:nvPr>
        </p:nvSpPr>
        <p:spPr>
          <a:xfrm>
            <a:off x="457197" y="6208723"/>
            <a:ext cx="8062913" cy="457905"/>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
        <p:nvSpPr>
          <p:cNvPr id="31" name="Shape 31"/>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2" name="Shape 32"/>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30"/>
          <p:cNvSpPr txBox="1">
            <a:spLocks/>
          </p:cNvSpPr>
          <p:nvPr userDrawn="1"/>
        </p:nvSpPr>
        <p:spPr>
          <a:xfrm>
            <a:off x="457198" y="6043171"/>
            <a:ext cx="8062913" cy="449397"/>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1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57200" y="6268023"/>
            <a:ext cx="8229600" cy="357629"/>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a:p>
        </p:txBody>
      </p:sp>
      <p:sp>
        <p:nvSpPr>
          <p:cNvPr id="39" name="Shape 3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40" name="Shape 4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a:p>
        </p:txBody>
      </p:sp>
      <p:sp>
        <p:nvSpPr>
          <p:cNvPr id="14" name="Shape 14"/>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5"/>
        <p:cNvGrpSpPr/>
        <p:nvPr/>
      </p:nvGrpSpPr>
      <p:grpSpPr>
        <a:xfrm>
          <a:off x="0" y="0"/>
          <a:ext cx="0" cy="0"/>
          <a:chOff x="0" y="0"/>
          <a:chExt cx="0" cy="0"/>
        </a:xfrm>
      </p:grpSpPr>
      <p:sp>
        <p:nvSpPr>
          <p:cNvPr id="46" name="Shape 46"/>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600" b="0" i="0" u="none" strike="noStrike" cap="none" dirty="0">
                <a:solidFill>
                  <a:srgbClr val="6CB255"/>
                </a:solidFill>
                <a:latin typeface="Arial Black"/>
                <a:ea typeface="Arial Black"/>
                <a:cs typeface="Arial Black"/>
                <a:sym typeface="Arial Black"/>
              </a:rPr>
              <a:t>PRINCIPLES OF </a:t>
            </a:r>
            <a:endParaRPr lang="en-US" sz="3600" b="0" i="0" u="none" strike="noStrike" cap="none" dirty="0" smtClean="0">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6CB255"/>
              </a:buClr>
              <a:buSzPct val="25000"/>
              <a:buFont typeface="Arial Black"/>
              <a:buNone/>
            </a:pPr>
            <a:r>
              <a:rPr lang="en-US" sz="3600" b="0" i="0" u="none" strike="noStrike" cap="none" dirty="0" smtClean="0">
                <a:solidFill>
                  <a:srgbClr val="6CB255"/>
                </a:solidFill>
                <a:latin typeface="Arial Black"/>
                <a:ea typeface="Arial Black"/>
                <a:cs typeface="Arial Black"/>
                <a:sym typeface="Arial Black"/>
              </a:rPr>
              <a:t>MACROECONOMICS </a:t>
            </a:r>
            <a:r>
              <a:rPr lang="en-US" sz="3600" b="0" i="0" u="none" strike="noStrike" cap="none" dirty="0" smtClean="0">
                <a:solidFill>
                  <a:srgbClr val="6CB255"/>
                </a:solidFill>
                <a:latin typeface="Arial Black"/>
                <a:ea typeface="Arial Black"/>
                <a:cs typeface="Arial Black"/>
                <a:sym typeface="Arial Black"/>
              </a:rPr>
              <a:t>2e</a:t>
            </a:r>
            <a:endParaRPr lang="en-US" sz="3600" b="0" i="0" u="none" strike="noStrike" cap="none" dirty="0">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6CB255"/>
              </a:buClr>
              <a:buFont typeface="Arial Black"/>
              <a:buNone/>
            </a:pPr>
            <a:endParaRPr sz="1800" b="0" i="0" u="none" strike="noStrike" cap="none" dirty="0">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dirty="0">
                <a:solidFill>
                  <a:srgbClr val="212F62"/>
                </a:solidFill>
                <a:latin typeface="Arial"/>
                <a:ea typeface="Arial"/>
                <a:cs typeface="Arial"/>
                <a:sym typeface="Arial"/>
              </a:rPr>
              <a:t>Chapter </a:t>
            </a:r>
            <a:r>
              <a:rPr lang="en-US" sz="2000" b="1" dirty="0" smtClean="0">
                <a:solidFill>
                  <a:srgbClr val="212F62"/>
                </a:solidFill>
              </a:rPr>
              <a:t>21</a:t>
            </a:r>
            <a:r>
              <a:rPr lang="en-US" sz="2000" b="1" i="0" u="none" strike="noStrike" cap="none" dirty="0" smtClean="0">
                <a:solidFill>
                  <a:srgbClr val="212F62"/>
                </a:solidFill>
                <a:latin typeface="Arial"/>
                <a:ea typeface="Arial"/>
                <a:cs typeface="Arial"/>
                <a:sym typeface="Arial"/>
              </a:rPr>
              <a:t> </a:t>
            </a:r>
            <a:r>
              <a:rPr lang="en-US" sz="2000" b="1" i="0" u="none" strike="noStrike" cap="none" dirty="0">
                <a:solidFill>
                  <a:srgbClr val="212F62"/>
                </a:solidFill>
                <a:latin typeface="Arial"/>
                <a:ea typeface="Arial"/>
                <a:cs typeface="Arial"/>
                <a:sym typeface="Arial"/>
              </a:rPr>
              <a:t>Globalization and Protectionism</a:t>
            </a:r>
          </a:p>
          <a:p>
            <a:pPr marL="0" marR="0" lvl="0" indent="0" algn="ctr" rtl="0">
              <a:spcBef>
                <a:spcPts val="0"/>
              </a:spcBef>
              <a:buClr>
                <a:schemeClr val="dk1"/>
              </a:buClr>
              <a:buSzPct val="25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48" name="Shape 48" descr="OSX-Stacked-TM-RGB-300dpi-2016.jpg"/>
          <p:cNvPicPr preferRelativeResize="0"/>
          <p:nvPr/>
        </p:nvPicPr>
        <p:blipFill rotWithShape="1">
          <a:blip r:embed="rId3">
            <a:alphaModFix/>
          </a:blip>
          <a:srcRect/>
          <a:stretch/>
        </p:blipFill>
        <p:spPr>
          <a:xfrm>
            <a:off x="7610087" y="5528926"/>
            <a:ext cx="1226434" cy="8335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492" y="2960922"/>
            <a:ext cx="2071016" cy="2679895"/>
          </a:xfrm>
          <a:prstGeom prst="rect">
            <a:avLst/>
          </a:prstGeom>
          <a:effectLst>
            <a:reflection blurRad="6350" stA="52000" endA="300" endPos="3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41325"/>
            <a:ext cx="8062800" cy="8337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Effects of Trade Barriers: U.S. Sugar </a:t>
            </a:r>
          </a:p>
          <a:p>
            <a:pPr marL="0" marR="0" lvl="0" indent="0" algn="l" rtl="0">
              <a:spcBef>
                <a:spcPts val="0"/>
              </a:spcBef>
              <a:buClr>
                <a:srgbClr val="6CB255"/>
              </a:buClr>
              <a:buSzPct val="25000"/>
              <a:buFont typeface="Arial Black"/>
              <a:buNone/>
            </a:pPr>
            <a:r>
              <a:rPr lang="en-US"/>
              <a:t>Supply and Demand</a:t>
            </a:r>
          </a:p>
        </p:txBody>
      </p:sp>
      <p:sp>
        <p:nvSpPr>
          <p:cNvPr id="117" name="Shape 117"/>
          <p:cNvSpPr txBox="1">
            <a:spLocks noGrp="1"/>
          </p:cNvSpPr>
          <p:nvPr>
            <p:ph type="body" idx="1"/>
          </p:nvPr>
        </p:nvSpPr>
        <p:spPr>
          <a:xfrm>
            <a:off x="457200" y="4996382"/>
            <a:ext cx="8062800" cy="1166400"/>
          </a:xfrm>
          <a:prstGeom prst="rect">
            <a:avLst/>
          </a:prstGeom>
          <a:noFill/>
          <a:ln>
            <a:noFill/>
          </a:ln>
        </p:spPr>
        <p:txBody>
          <a:bodyPr wrap="square" lIns="91425" tIns="45700" rIns="91425" bIns="45700" anchor="t" anchorCtr="0">
            <a:noAutofit/>
          </a:bodyPr>
          <a:lstStyle/>
          <a:p>
            <a:pPr marL="457200" marR="0" lvl="0" indent="-228600" algn="l" rtl="0">
              <a:spcBef>
                <a:spcPts val="0"/>
              </a:spcBef>
              <a:spcAft>
                <a:spcPts val="0"/>
              </a:spcAft>
              <a:buClr>
                <a:srgbClr val="6CB255"/>
              </a:buClr>
              <a:buFont typeface="Arial"/>
              <a:buChar char="●"/>
            </a:pPr>
            <a:r>
              <a:rPr lang="en-US" b="0" i="0" u="none" strike="noStrike" cap="none">
                <a:solidFill>
                  <a:srgbClr val="000000"/>
                </a:solidFill>
                <a:latin typeface="Arial"/>
                <a:ea typeface="Arial"/>
                <a:cs typeface="Arial"/>
                <a:sym typeface="Arial"/>
              </a:rPr>
              <a:t>When there is free trade, the equilibrium is at point A. </a:t>
            </a:r>
          </a:p>
          <a:p>
            <a:pPr marR="0" lvl="0" algn="l" rtl="0">
              <a:spcBef>
                <a:spcPts val="0"/>
              </a:spcBef>
              <a:spcAft>
                <a:spcPts val="0"/>
              </a:spcAft>
              <a:buNone/>
            </a:pPr>
            <a:endParaRPr/>
          </a:p>
          <a:p>
            <a:pPr marL="457200" marR="0" lvl="0" indent="-228600" algn="l" rtl="0">
              <a:spcBef>
                <a:spcPts val="0"/>
              </a:spcBef>
              <a:spcAft>
                <a:spcPts val="0"/>
              </a:spcAft>
              <a:buClr>
                <a:srgbClr val="6CB255"/>
              </a:buClr>
              <a:buFont typeface="Arial"/>
              <a:buChar char="●"/>
            </a:pPr>
            <a:r>
              <a:rPr lang="en-US" b="0" i="0" u="none" strike="noStrike" cap="none">
                <a:solidFill>
                  <a:srgbClr val="000000"/>
                </a:solidFill>
                <a:latin typeface="Arial"/>
                <a:ea typeface="Arial"/>
                <a:cs typeface="Arial"/>
                <a:sym typeface="Arial"/>
              </a:rPr>
              <a:t>When there is no trade (due </a:t>
            </a:r>
            <a:r>
              <a:rPr lang="en-US"/>
              <a:t>to barriers)</a:t>
            </a:r>
            <a:r>
              <a:rPr lang="en-US" b="0" i="0" u="none" strike="noStrike" cap="none">
                <a:solidFill>
                  <a:srgbClr val="000000"/>
                </a:solidFill>
                <a:latin typeface="Arial"/>
                <a:ea typeface="Arial"/>
                <a:cs typeface="Arial"/>
                <a:sym typeface="Arial"/>
              </a:rPr>
              <a:t>, the equilibrium is at point E.</a:t>
            </a:r>
          </a:p>
        </p:txBody>
      </p:sp>
      <p:pic>
        <p:nvPicPr>
          <p:cNvPr id="118" name="Shape 118" descr="The graph represents the supply and demand of sugar in the U.S."/>
          <p:cNvPicPr preferRelativeResize="0">
            <a:picLocks noGrp="1"/>
          </p:cNvPicPr>
          <p:nvPr>
            <p:ph type="pic" idx="2"/>
          </p:nvPr>
        </p:nvPicPr>
        <p:blipFill rotWithShape="1">
          <a:blip r:embed="rId3">
            <a:alphaModFix/>
          </a:blip>
          <a:srcRect/>
          <a:stretch/>
        </p:blipFill>
        <p:spPr>
          <a:xfrm>
            <a:off x="2118816" y="1274786"/>
            <a:ext cx="4739700" cy="3500100"/>
          </a:xfrm>
          <a:prstGeom prst="rect">
            <a:avLst/>
          </a:prstGeom>
          <a:noFill/>
          <a:ln>
            <a:noFill/>
          </a:ln>
        </p:spPr>
      </p:pic>
      <p:pic>
        <p:nvPicPr>
          <p:cNvPr id="119" name="Shape 119"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41325"/>
            <a:ext cx="8062800" cy="883500"/>
          </a:xfrm>
          <a:prstGeom prst="rect">
            <a:avLst/>
          </a:prstGeom>
        </p:spPr>
        <p:txBody>
          <a:bodyPr wrap="square" lIns="91425" tIns="91425" rIns="91425" bIns="91425" anchor="b" anchorCtr="0">
            <a:noAutofit/>
          </a:bodyPr>
          <a:lstStyle/>
          <a:p>
            <a:pPr lvl="0">
              <a:spcBef>
                <a:spcPts val="0"/>
              </a:spcBef>
              <a:buNone/>
            </a:pPr>
            <a:r>
              <a:rPr lang="en-US" dirty="0" smtClean="0"/>
              <a:t>21.2 </a:t>
            </a:r>
            <a:r>
              <a:rPr lang="en-US" dirty="0"/>
              <a:t>International Trade and Its Effects </a:t>
            </a:r>
          </a:p>
          <a:p>
            <a:pPr lvl="0" rtl="0">
              <a:spcBef>
                <a:spcPts val="0"/>
              </a:spcBef>
              <a:buNone/>
            </a:pPr>
            <a:r>
              <a:rPr lang="en-US" dirty="0"/>
              <a:t>on Jobs, Wages, and Working Conditions</a:t>
            </a:r>
          </a:p>
        </p:txBody>
      </p:sp>
      <p:sp>
        <p:nvSpPr>
          <p:cNvPr id="126" name="Shape 126"/>
          <p:cNvSpPr>
            <a:spLocks noGrp="1"/>
          </p:cNvSpPr>
          <p:nvPr>
            <p:ph type="pic" idx="2"/>
          </p:nvPr>
        </p:nvSpPr>
        <p:spPr>
          <a:xfrm>
            <a:off x="457200" y="1277225"/>
            <a:ext cx="82176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a:t>In theory, imports might injure workers in several different ways: </a:t>
            </a:r>
          </a:p>
          <a:p>
            <a:pPr marL="914400" marR="0" lvl="1" indent="-228600" algn="l" rtl="0">
              <a:lnSpc>
                <a:spcPct val="100000"/>
              </a:lnSpc>
              <a:spcBef>
                <a:spcPts val="400"/>
              </a:spcBef>
              <a:spcAft>
                <a:spcPts val="600"/>
              </a:spcAft>
            </a:pPr>
            <a:r>
              <a:rPr lang="en-US"/>
              <a:t>fewer jobs</a:t>
            </a:r>
          </a:p>
          <a:p>
            <a:pPr marL="914400" marR="0" lvl="1" indent="-228600" algn="l" rtl="0">
              <a:lnSpc>
                <a:spcPct val="100000"/>
              </a:lnSpc>
              <a:spcBef>
                <a:spcPts val="400"/>
              </a:spcBef>
              <a:spcAft>
                <a:spcPts val="600"/>
              </a:spcAft>
            </a:pPr>
            <a:r>
              <a:rPr lang="en-US"/>
              <a:t>lower wages </a:t>
            </a:r>
          </a:p>
          <a:p>
            <a:pPr marL="914400" marR="0" lvl="1" indent="-228600" algn="l" rtl="0">
              <a:lnSpc>
                <a:spcPct val="100000"/>
              </a:lnSpc>
              <a:spcBef>
                <a:spcPts val="400"/>
              </a:spcBef>
              <a:spcAft>
                <a:spcPts val="600"/>
              </a:spcAft>
            </a:pPr>
            <a:r>
              <a:rPr lang="en-US"/>
              <a:t>poor working conditions</a:t>
            </a:r>
          </a:p>
          <a:p>
            <a:pPr marR="0" lvl="0" indent="457200" algn="l" rtl="0">
              <a:lnSpc>
                <a:spcPct val="100000"/>
              </a:lnSpc>
              <a:spcBef>
                <a:spcPts val="400"/>
              </a:spcBef>
              <a:spcAft>
                <a:spcPts val="600"/>
              </a:spcAft>
              <a:buNone/>
            </a:pPr>
            <a:endParaRPr/>
          </a:p>
          <a:p>
            <a:pPr marL="457200" marR="0" lvl="0" indent="-228600" algn="l" rtl="0">
              <a:lnSpc>
                <a:spcPct val="100000"/>
              </a:lnSpc>
              <a:spcBef>
                <a:spcPts val="400"/>
              </a:spcBef>
              <a:spcAft>
                <a:spcPts val="600"/>
              </a:spcAft>
              <a:buChar char="●"/>
            </a:pPr>
            <a:r>
              <a:rPr lang="en-US"/>
              <a:t>Protectionism can save jobs in a specific industry being protected, but it costs jobs in other unprotected industries.</a:t>
            </a:r>
          </a:p>
          <a:p>
            <a:pPr marL="914400" marR="0" lvl="1" indent="-228600" algn="l" rtl="0">
              <a:lnSpc>
                <a:spcPct val="100000"/>
              </a:lnSpc>
              <a:spcBef>
                <a:spcPts val="400"/>
              </a:spcBef>
              <a:spcAft>
                <a:spcPts val="600"/>
              </a:spcAft>
            </a:pPr>
            <a:r>
              <a:rPr lang="en-US"/>
              <a:t>If consumers are paying higher prices to a protected industry, they have less money to spend on goods from other industries - so </a:t>
            </a:r>
            <a:r>
              <a:rPr lang="en-US" u="sng"/>
              <a:t>jobs are lost in those other industries</a:t>
            </a:r>
            <a:r>
              <a:rPr lang="en-US"/>
              <a:t>.</a:t>
            </a:r>
          </a:p>
          <a:p>
            <a:pPr marL="914400" marR="0" lvl="1" indent="-228600" algn="l" rtl="0">
              <a:lnSpc>
                <a:spcPct val="100000"/>
              </a:lnSpc>
              <a:spcBef>
                <a:spcPts val="400"/>
              </a:spcBef>
              <a:spcAft>
                <a:spcPts val="600"/>
              </a:spcAft>
            </a:pPr>
            <a:r>
              <a:rPr lang="en-US"/>
              <a:t>If a firm sells a protected product to other firms, so that other firms must now pay a higher price for a key input, then those firms will lose sales to foreign producers. </a:t>
            </a:r>
            <a:r>
              <a:rPr lang="en-US" u="sng"/>
              <a:t>Lost sales = lost jobs</a:t>
            </a:r>
            <a:r>
              <a:rPr lang="en-US"/>
              <a:t>.</a:t>
            </a:r>
          </a:p>
          <a:p>
            <a:pPr marR="0" lvl="0" algn="l" rtl="0">
              <a:lnSpc>
                <a:spcPct val="100000"/>
              </a:lnSpc>
              <a:spcBef>
                <a:spcPts val="400"/>
              </a:spcBef>
              <a:spcAft>
                <a:spcPts val="600"/>
              </a:spcAft>
              <a:buNone/>
            </a:pPr>
            <a:endParaRPr/>
          </a:p>
        </p:txBody>
      </p:sp>
      <p:pic>
        <p:nvPicPr>
          <p:cNvPr id="127" name="Shape 12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41325"/>
            <a:ext cx="8062800" cy="883500"/>
          </a:xfrm>
          <a:prstGeom prst="rect">
            <a:avLst/>
          </a:prstGeom>
        </p:spPr>
        <p:txBody>
          <a:bodyPr wrap="square" lIns="91425" tIns="91425" rIns="91425" bIns="91425" anchor="b" anchorCtr="0">
            <a:noAutofit/>
          </a:bodyPr>
          <a:lstStyle/>
          <a:p>
            <a:pPr lvl="0" rtl="0">
              <a:spcBef>
                <a:spcPts val="0"/>
              </a:spcBef>
              <a:buNone/>
            </a:pPr>
            <a:r>
              <a:rPr lang="en-US" dirty="0" smtClean="0"/>
              <a:t>21.2 </a:t>
            </a:r>
            <a:r>
              <a:rPr lang="en-US" dirty="0"/>
              <a:t>International Trade and Its Effects </a:t>
            </a:r>
          </a:p>
          <a:p>
            <a:pPr lvl="0" rtl="0">
              <a:spcBef>
                <a:spcPts val="0"/>
              </a:spcBef>
              <a:buNone/>
            </a:pPr>
            <a:r>
              <a:rPr lang="en-US" dirty="0"/>
              <a:t>on Jobs, Wages, and Working Conditions</a:t>
            </a:r>
          </a:p>
        </p:txBody>
      </p:sp>
      <p:sp>
        <p:nvSpPr>
          <p:cNvPr id="134" name="Shape 134"/>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0" marR="0" lvl="0" indent="0" algn="l" rtl="0">
              <a:lnSpc>
                <a:spcPct val="100000"/>
              </a:lnSpc>
              <a:spcBef>
                <a:spcPts val="400"/>
              </a:spcBef>
              <a:spcAft>
                <a:spcPts val="600"/>
              </a:spcAft>
              <a:buNone/>
            </a:pPr>
            <a:endParaRPr/>
          </a:p>
          <a:p>
            <a:pPr marL="457200" marR="0" lvl="0" indent="-228600" algn="l" rtl="0">
              <a:lnSpc>
                <a:spcPct val="100000"/>
              </a:lnSpc>
              <a:spcBef>
                <a:spcPts val="400"/>
              </a:spcBef>
              <a:spcAft>
                <a:spcPts val="600"/>
              </a:spcAft>
              <a:buChar char="●"/>
            </a:pPr>
            <a:r>
              <a:rPr lang="en-US"/>
              <a:t>The U.S. International Trade Commission, in its study of barriers to trade, predicts that </a:t>
            </a:r>
            <a:r>
              <a:rPr lang="en-US" u="sng"/>
              <a:t>reducing trade barriers</a:t>
            </a:r>
            <a:r>
              <a:rPr lang="en-US"/>
              <a:t> would </a:t>
            </a:r>
            <a:r>
              <a:rPr lang="en-US" i="1"/>
              <a:t>not</a:t>
            </a:r>
            <a:r>
              <a:rPr lang="en-US"/>
              <a:t> lead to an overall </a:t>
            </a:r>
            <a:r>
              <a:rPr lang="en-US" u="sng"/>
              <a:t>loss of jobs</a:t>
            </a:r>
            <a:r>
              <a:rPr lang="en-US"/>
              <a:t>.</a:t>
            </a:r>
          </a:p>
        </p:txBody>
      </p:sp>
      <p:pic>
        <p:nvPicPr>
          <p:cNvPr id="135" name="Shape 13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41325"/>
            <a:ext cx="8062800" cy="637500"/>
          </a:xfrm>
          <a:prstGeom prst="rect">
            <a:avLst/>
          </a:prstGeom>
        </p:spPr>
        <p:txBody>
          <a:bodyPr wrap="square" lIns="91425" tIns="91425" rIns="91425" bIns="91425" anchor="b" anchorCtr="0">
            <a:noAutofit/>
          </a:bodyPr>
          <a:lstStyle/>
          <a:p>
            <a:pPr lvl="0" rtl="0">
              <a:spcBef>
                <a:spcPts val="0"/>
              </a:spcBef>
              <a:buNone/>
            </a:pPr>
            <a:r>
              <a:rPr lang="en-US"/>
              <a:t>Trade and Wages</a:t>
            </a:r>
          </a:p>
        </p:txBody>
      </p:sp>
      <p:sp>
        <p:nvSpPr>
          <p:cNvPr id="142" name="Shape 142"/>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dirty="0"/>
              <a:t>Because trade raises the amount that an economy can produce by letting firms and workers play to their </a:t>
            </a:r>
            <a:r>
              <a:rPr lang="en-US" u="sng" dirty="0"/>
              <a:t>comparative advantage</a:t>
            </a:r>
            <a:r>
              <a:rPr lang="en-US" dirty="0"/>
              <a:t>, </a:t>
            </a:r>
            <a:r>
              <a:rPr lang="en-US" u="sng" dirty="0"/>
              <a:t>trade</a:t>
            </a:r>
            <a:r>
              <a:rPr lang="en-US" dirty="0"/>
              <a:t> </a:t>
            </a:r>
            <a:r>
              <a:rPr lang="en-US" u="sng" dirty="0"/>
              <a:t>will cause</a:t>
            </a:r>
            <a:r>
              <a:rPr lang="en-US" dirty="0"/>
              <a:t> the average level of </a:t>
            </a:r>
            <a:r>
              <a:rPr lang="en-US" u="sng" dirty="0"/>
              <a:t>wages</a:t>
            </a:r>
            <a:r>
              <a:rPr lang="en-US" dirty="0"/>
              <a:t> in an economy to </a:t>
            </a:r>
            <a:r>
              <a:rPr lang="en-US" i="1" dirty="0"/>
              <a:t>rise</a:t>
            </a:r>
            <a:r>
              <a:rPr lang="en-US" dirty="0" smtClean="0"/>
              <a:t>.</a:t>
            </a:r>
            <a:endParaRPr dirty="0"/>
          </a:p>
          <a:p>
            <a:pPr marL="457200" marR="0" lvl="0" indent="-228600" algn="l" rtl="0">
              <a:lnSpc>
                <a:spcPct val="100000"/>
              </a:lnSpc>
              <a:spcBef>
                <a:spcPts val="400"/>
              </a:spcBef>
              <a:spcAft>
                <a:spcPts val="600"/>
              </a:spcAft>
              <a:buChar char="●"/>
            </a:pPr>
            <a:r>
              <a:rPr lang="en-US" dirty="0"/>
              <a:t>By contrast, </a:t>
            </a:r>
            <a:r>
              <a:rPr lang="en-US" u="sng" dirty="0"/>
              <a:t>barriers to trade</a:t>
            </a:r>
            <a:r>
              <a:rPr lang="en-US" dirty="0"/>
              <a:t> will </a:t>
            </a:r>
            <a:r>
              <a:rPr lang="en-US" i="1" dirty="0"/>
              <a:t>reduce</a:t>
            </a:r>
            <a:r>
              <a:rPr lang="en-US" dirty="0"/>
              <a:t> the average level of </a:t>
            </a:r>
            <a:r>
              <a:rPr lang="en-US" u="sng" dirty="0"/>
              <a:t>wages</a:t>
            </a:r>
            <a:r>
              <a:rPr lang="en-US" dirty="0"/>
              <a:t> in an economy</a:t>
            </a:r>
            <a:r>
              <a:rPr lang="en-US" dirty="0" smtClean="0"/>
              <a:t>.</a:t>
            </a:r>
            <a:endParaRPr dirty="0"/>
          </a:p>
          <a:p>
            <a:pPr marL="457200" marR="0" lvl="0" indent="-228600" algn="l" rtl="0">
              <a:lnSpc>
                <a:spcPct val="100000"/>
              </a:lnSpc>
              <a:spcBef>
                <a:spcPts val="400"/>
              </a:spcBef>
              <a:spcAft>
                <a:spcPts val="600"/>
              </a:spcAft>
              <a:buChar char="●"/>
            </a:pPr>
            <a:r>
              <a:rPr lang="en-US" dirty="0"/>
              <a:t>Concern: While globalization may be benefiting high-skilled, high-wage workers, it may impose costs on low-skilled, low-wage U.S. workers</a:t>
            </a:r>
            <a:r>
              <a:rPr lang="en-US" dirty="0" smtClean="0"/>
              <a:t>.</a:t>
            </a:r>
            <a:endParaRPr dirty="0"/>
          </a:p>
          <a:p>
            <a:pPr marL="457200" marR="0" lvl="0" indent="-228600" algn="l" rtl="0">
              <a:lnSpc>
                <a:spcPct val="100000"/>
              </a:lnSpc>
              <a:spcBef>
                <a:spcPts val="400"/>
              </a:spcBef>
              <a:spcAft>
                <a:spcPts val="600"/>
              </a:spcAft>
              <a:buChar char="●"/>
            </a:pPr>
            <a:r>
              <a:rPr lang="en-US" dirty="0"/>
              <a:t>But: </a:t>
            </a:r>
          </a:p>
          <a:p>
            <a:pPr marL="914400" marR="0" lvl="1" indent="-228600" algn="l" rtl="0">
              <a:lnSpc>
                <a:spcPct val="100000"/>
              </a:lnSpc>
              <a:spcBef>
                <a:spcPts val="400"/>
              </a:spcBef>
              <a:spcAft>
                <a:spcPts val="600"/>
              </a:spcAft>
            </a:pPr>
            <a:r>
              <a:rPr lang="en-US" dirty="0"/>
              <a:t>About half of U.S. trade is intra-industry trade.</a:t>
            </a:r>
          </a:p>
          <a:p>
            <a:pPr marL="914400" marR="0" lvl="1" indent="-228600" algn="l" rtl="0">
              <a:lnSpc>
                <a:spcPct val="100000"/>
              </a:lnSpc>
              <a:spcBef>
                <a:spcPts val="400"/>
              </a:spcBef>
              <a:spcAft>
                <a:spcPts val="600"/>
              </a:spcAft>
            </a:pPr>
            <a:r>
              <a:rPr lang="en-US" dirty="0"/>
              <a:t>Many low-skilled U.S. workers hold service jobs that imports from low-wage countries cannot replace.</a:t>
            </a:r>
          </a:p>
        </p:txBody>
      </p:sp>
      <p:pic>
        <p:nvPicPr>
          <p:cNvPr id="143" name="Shape 14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41325"/>
            <a:ext cx="8062800" cy="637500"/>
          </a:xfrm>
          <a:prstGeom prst="rect">
            <a:avLst/>
          </a:prstGeom>
        </p:spPr>
        <p:txBody>
          <a:bodyPr wrap="square" lIns="91425" tIns="91425" rIns="91425" bIns="91425" anchor="b" anchorCtr="0">
            <a:noAutofit/>
          </a:bodyPr>
          <a:lstStyle/>
          <a:p>
            <a:pPr lvl="0" rtl="0">
              <a:spcBef>
                <a:spcPts val="0"/>
              </a:spcBef>
              <a:buNone/>
            </a:pPr>
            <a:r>
              <a:rPr lang="en-US"/>
              <a:t>Labor Standards and Working Conditions</a:t>
            </a:r>
          </a:p>
        </p:txBody>
      </p:sp>
      <p:sp>
        <p:nvSpPr>
          <p:cNvPr id="150" name="Shape 150"/>
          <p:cNvSpPr>
            <a:spLocks noGrp="1"/>
          </p:cNvSpPr>
          <p:nvPr>
            <p:ph type="pic" idx="2"/>
          </p:nvPr>
        </p:nvSpPr>
        <p:spPr>
          <a:xfrm>
            <a:off x="286900" y="896225"/>
            <a:ext cx="85794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dirty="0"/>
              <a:t>Workers in many low-income countries around the world:</a:t>
            </a:r>
          </a:p>
          <a:p>
            <a:pPr marL="914400" marR="0" lvl="1" indent="-228600" algn="l" rtl="0">
              <a:lnSpc>
                <a:spcPct val="100000"/>
              </a:lnSpc>
              <a:spcBef>
                <a:spcPts val="400"/>
              </a:spcBef>
              <a:spcAft>
                <a:spcPts val="600"/>
              </a:spcAft>
            </a:pPr>
            <a:r>
              <a:rPr lang="en-US" dirty="0"/>
              <a:t>labor under conditions that would be illegal for workers in the U.S.</a:t>
            </a:r>
          </a:p>
          <a:p>
            <a:pPr marL="914400" marR="0" lvl="1" indent="-228600" algn="l" rtl="0">
              <a:lnSpc>
                <a:spcPct val="100000"/>
              </a:lnSpc>
              <a:spcBef>
                <a:spcPts val="400"/>
              </a:spcBef>
              <a:spcAft>
                <a:spcPts val="600"/>
              </a:spcAft>
            </a:pPr>
            <a:r>
              <a:rPr lang="en-US" dirty="0"/>
              <a:t>are often paid less than the U.S. minimum wage.</a:t>
            </a:r>
          </a:p>
          <a:p>
            <a:pPr marL="914400" marR="0" lvl="1" indent="-228600" algn="l" rtl="0">
              <a:lnSpc>
                <a:spcPct val="100000"/>
              </a:lnSpc>
              <a:spcBef>
                <a:spcPts val="400"/>
              </a:spcBef>
              <a:spcAft>
                <a:spcPts val="600"/>
              </a:spcAft>
            </a:pPr>
            <a:r>
              <a:rPr lang="en-US" dirty="0"/>
              <a:t>have working conditions that may be extremely unpleasant or unsafe</a:t>
            </a:r>
            <a:r>
              <a:rPr lang="en-US" dirty="0" smtClean="0"/>
              <a:t>.</a:t>
            </a:r>
            <a:endParaRPr dirty="0"/>
          </a:p>
          <a:p>
            <a:pPr marL="457200" marR="0" lvl="0" indent="-228600" algn="l" rtl="0">
              <a:lnSpc>
                <a:spcPct val="100000"/>
              </a:lnSpc>
              <a:spcBef>
                <a:spcPts val="400"/>
              </a:spcBef>
              <a:spcAft>
                <a:spcPts val="600"/>
              </a:spcAft>
              <a:buChar char="●"/>
            </a:pPr>
            <a:r>
              <a:rPr lang="en-US" dirty="0"/>
              <a:t>What are acceptable and enforceable minimum labor standards and protections to have the world over</a:t>
            </a:r>
            <a:r>
              <a:rPr lang="en-US" dirty="0" smtClean="0"/>
              <a:t>?</a:t>
            </a:r>
            <a:endParaRPr dirty="0"/>
          </a:p>
          <a:p>
            <a:pPr marL="457200" marR="0" lvl="0" indent="-228600" algn="l" rtl="0">
              <a:lnSpc>
                <a:spcPct val="100000"/>
              </a:lnSpc>
              <a:spcBef>
                <a:spcPts val="400"/>
              </a:spcBef>
              <a:spcAft>
                <a:spcPts val="600"/>
              </a:spcAft>
              <a:buChar char="●"/>
            </a:pPr>
            <a:r>
              <a:rPr lang="en-US" dirty="0"/>
              <a:t>In thinking about labor standards in other countries, it is important to draw some distinctions between what is truly unacceptable and what is painful to think about</a:t>
            </a:r>
            <a:r>
              <a:rPr lang="en-US" dirty="0" smtClean="0"/>
              <a:t>.</a:t>
            </a:r>
            <a:endParaRPr dirty="0"/>
          </a:p>
          <a:p>
            <a:pPr marL="457200" marR="0" lvl="0" indent="-228600" algn="l" rtl="0">
              <a:lnSpc>
                <a:spcPct val="100000"/>
              </a:lnSpc>
              <a:spcBef>
                <a:spcPts val="400"/>
              </a:spcBef>
              <a:spcAft>
                <a:spcPts val="600"/>
              </a:spcAft>
              <a:buChar char="●"/>
            </a:pPr>
            <a:r>
              <a:rPr lang="en-US" dirty="0"/>
              <a:t>The United States is </a:t>
            </a:r>
            <a:r>
              <a:rPr lang="en-US" i="1" dirty="0"/>
              <a:t>not</a:t>
            </a:r>
            <a:r>
              <a:rPr lang="en-US" dirty="0"/>
              <a:t> a world leader in government laws to protect employees.</a:t>
            </a:r>
          </a:p>
          <a:p>
            <a:pPr marL="914400" marR="0" lvl="1" indent="-228600" algn="l" rtl="0">
              <a:lnSpc>
                <a:spcPct val="100000"/>
              </a:lnSpc>
              <a:spcBef>
                <a:spcPts val="400"/>
              </a:spcBef>
              <a:spcAft>
                <a:spcPts val="600"/>
              </a:spcAft>
            </a:pPr>
            <a:r>
              <a:rPr lang="en-US" dirty="0"/>
              <a:t>Only one of 41 countries that does not provide mandated paid leave for new parents.</a:t>
            </a:r>
          </a:p>
        </p:txBody>
      </p:sp>
      <p:pic>
        <p:nvPicPr>
          <p:cNvPr id="151" name="Shape 15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41325"/>
            <a:ext cx="8062800" cy="807300"/>
          </a:xfrm>
          <a:prstGeom prst="rect">
            <a:avLst/>
          </a:prstGeom>
        </p:spPr>
        <p:txBody>
          <a:bodyPr wrap="square" lIns="91425" tIns="91425" rIns="91425" bIns="91425" anchor="b" anchorCtr="0">
            <a:noAutofit/>
          </a:bodyPr>
          <a:lstStyle/>
          <a:p>
            <a:pPr lvl="0" rtl="0">
              <a:spcBef>
                <a:spcPts val="0"/>
              </a:spcBef>
              <a:buNone/>
            </a:pPr>
            <a:r>
              <a:rPr lang="en-US" dirty="0" smtClean="0"/>
              <a:t>21.3 </a:t>
            </a:r>
            <a:r>
              <a:rPr lang="en-US" dirty="0"/>
              <a:t>Arguments in Support of Restricting Imports</a:t>
            </a:r>
          </a:p>
        </p:txBody>
      </p:sp>
      <p:sp>
        <p:nvSpPr>
          <p:cNvPr id="158" name="Shape 158"/>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a:t>Arguments that are in </a:t>
            </a:r>
            <a:r>
              <a:rPr lang="en-US" u="sng"/>
              <a:t>support of restricting imports</a:t>
            </a:r>
            <a:r>
              <a:rPr lang="en-US"/>
              <a:t>:</a:t>
            </a:r>
          </a:p>
          <a:p>
            <a:pPr marL="914400" marR="0" lvl="1" indent="-228600" algn="l" rtl="0">
              <a:lnSpc>
                <a:spcPct val="100000"/>
              </a:lnSpc>
              <a:spcBef>
                <a:spcPts val="400"/>
              </a:spcBef>
              <a:spcAft>
                <a:spcPts val="600"/>
              </a:spcAft>
            </a:pPr>
            <a:r>
              <a:rPr lang="en-US"/>
              <a:t>Infant Industry Argument</a:t>
            </a:r>
          </a:p>
          <a:p>
            <a:pPr marL="914400" marR="0" lvl="1" indent="-228600" algn="l" rtl="0">
              <a:lnSpc>
                <a:spcPct val="100000"/>
              </a:lnSpc>
              <a:spcBef>
                <a:spcPts val="400"/>
              </a:spcBef>
              <a:spcAft>
                <a:spcPts val="600"/>
              </a:spcAft>
            </a:pPr>
            <a:r>
              <a:rPr lang="en-US"/>
              <a:t>Anti-dumping Argument</a:t>
            </a:r>
          </a:p>
          <a:p>
            <a:pPr marL="914400" marR="0" lvl="1" indent="-228600" algn="l" rtl="0">
              <a:lnSpc>
                <a:spcPct val="100000"/>
              </a:lnSpc>
              <a:spcBef>
                <a:spcPts val="400"/>
              </a:spcBef>
              <a:spcAft>
                <a:spcPts val="600"/>
              </a:spcAft>
            </a:pPr>
            <a:r>
              <a:rPr lang="en-US"/>
              <a:t>Environmental Protection Argument</a:t>
            </a:r>
          </a:p>
          <a:p>
            <a:pPr marL="914400" marR="0" lvl="1" indent="-228600" algn="l" rtl="0">
              <a:lnSpc>
                <a:spcPct val="100000"/>
              </a:lnSpc>
              <a:spcBef>
                <a:spcPts val="400"/>
              </a:spcBef>
              <a:spcAft>
                <a:spcPts val="600"/>
              </a:spcAft>
            </a:pPr>
            <a:r>
              <a:rPr lang="en-US"/>
              <a:t>Unsafe Consumer Products Argument</a:t>
            </a:r>
          </a:p>
          <a:p>
            <a:pPr marL="914400" marR="0" lvl="1" indent="-228600" algn="l" rtl="0">
              <a:lnSpc>
                <a:spcPct val="100000"/>
              </a:lnSpc>
              <a:spcBef>
                <a:spcPts val="400"/>
              </a:spcBef>
              <a:spcAft>
                <a:spcPts val="600"/>
              </a:spcAft>
            </a:pPr>
            <a:r>
              <a:rPr lang="en-US"/>
              <a:t>National Interest Argument</a:t>
            </a:r>
          </a:p>
          <a:p>
            <a:pPr marR="0" lvl="0" indent="457200" algn="l" rtl="0">
              <a:lnSpc>
                <a:spcPct val="100000"/>
              </a:lnSpc>
              <a:spcBef>
                <a:spcPts val="400"/>
              </a:spcBef>
              <a:spcAft>
                <a:spcPts val="600"/>
              </a:spcAft>
              <a:buNone/>
            </a:pPr>
            <a:endParaRPr/>
          </a:p>
          <a:p>
            <a:pPr marL="457200" marR="0" lvl="0" indent="-228600" algn="l" rtl="0">
              <a:lnSpc>
                <a:spcPct val="100000"/>
              </a:lnSpc>
              <a:spcBef>
                <a:spcPts val="400"/>
              </a:spcBef>
              <a:spcAft>
                <a:spcPts val="600"/>
              </a:spcAft>
              <a:buChar char="●"/>
            </a:pPr>
            <a:r>
              <a:rPr lang="en-US" u="sng"/>
              <a:t>The Infant Industry Argument</a:t>
            </a:r>
            <a:r>
              <a:rPr lang="en-US"/>
              <a:t> - block imports for a limited time, to give an infant industry time to mature, before it starts competing on equal terms in the global economy.</a:t>
            </a:r>
          </a:p>
        </p:txBody>
      </p:sp>
      <p:pic>
        <p:nvPicPr>
          <p:cNvPr id="159" name="Shape 15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a:t>The Anti-Dumping Argument</a:t>
            </a:r>
          </a:p>
        </p:txBody>
      </p:sp>
      <p:sp>
        <p:nvSpPr>
          <p:cNvPr id="166" name="Shape 166"/>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b="1" dirty="0"/>
              <a:t>Dumping</a:t>
            </a:r>
            <a:r>
              <a:rPr lang="en-US" dirty="0"/>
              <a:t> - selling goods below their cost of production</a:t>
            </a:r>
            <a:r>
              <a:rPr lang="en-US" dirty="0" smtClean="0"/>
              <a:t>.</a:t>
            </a:r>
            <a:endParaRPr dirty="0"/>
          </a:p>
          <a:p>
            <a:pPr marL="457200" marR="0" lvl="0" indent="-228600" algn="l" rtl="0">
              <a:lnSpc>
                <a:spcPct val="100000"/>
              </a:lnSpc>
              <a:spcBef>
                <a:spcPts val="400"/>
              </a:spcBef>
              <a:spcAft>
                <a:spcPts val="600"/>
              </a:spcAft>
              <a:buChar char="●"/>
            </a:pPr>
            <a:r>
              <a:rPr lang="en-US" b="1" dirty="0"/>
              <a:t>Anti-dumping laws</a:t>
            </a:r>
            <a:r>
              <a:rPr lang="en-US" dirty="0"/>
              <a:t> - block imports that are sold below the cost of production by imposing tariffs that increase the price of these imports to reflect their cost of production</a:t>
            </a:r>
            <a:r>
              <a:rPr lang="en-US" dirty="0" smtClean="0"/>
              <a:t>.</a:t>
            </a:r>
            <a:endParaRPr dirty="0"/>
          </a:p>
          <a:p>
            <a:pPr marL="457200" marR="0" lvl="0" indent="-228600" algn="l" rtl="0">
              <a:lnSpc>
                <a:spcPct val="100000"/>
              </a:lnSpc>
              <a:spcBef>
                <a:spcPts val="400"/>
              </a:spcBef>
              <a:spcAft>
                <a:spcPts val="600"/>
              </a:spcAft>
              <a:buChar char="●"/>
            </a:pPr>
            <a:r>
              <a:rPr lang="en-US" dirty="0"/>
              <a:t>Dumping is </a:t>
            </a:r>
            <a:r>
              <a:rPr lang="en-US" i="1" dirty="0"/>
              <a:t>not</a:t>
            </a:r>
            <a:r>
              <a:rPr lang="en-US" dirty="0"/>
              <a:t> allowed under WTO rules</a:t>
            </a:r>
            <a:r>
              <a:rPr lang="en-US" dirty="0" smtClean="0"/>
              <a:t>.</a:t>
            </a:r>
            <a:endParaRPr dirty="0"/>
          </a:p>
          <a:p>
            <a:pPr marL="457200" marR="0" lvl="0" indent="-228600" algn="l" rtl="0">
              <a:lnSpc>
                <a:spcPct val="100000"/>
              </a:lnSpc>
              <a:spcBef>
                <a:spcPts val="400"/>
              </a:spcBef>
              <a:spcAft>
                <a:spcPts val="600"/>
              </a:spcAft>
              <a:buChar char="●"/>
            </a:pPr>
            <a:r>
              <a:rPr lang="en-US" dirty="0"/>
              <a:t>Why would foreign firms export a product at less than its cost of production - presumably taking a loss?</a:t>
            </a:r>
          </a:p>
          <a:p>
            <a:pPr marL="914400" marR="0" lvl="1" indent="-228600" algn="l" rtl="0">
              <a:lnSpc>
                <a:spcPct val="100000"/>
              </a:lnSpc>
              <a:spcBef>
                <a:spcPts val="400"/>
              </a:spcBef>
              <a:spcAft>
                <a:spcPts val="600"/>
              </a:spcAft>
            </a:pPr>
            <a:r>
              <a:rPr lang="en-US" u="sng" dirty="0"/>
              <a:t>Innocent explanation</a:t>
            </a:r>
            <a:r>
              <a:rPr lang="en-US" dirty="0"/>
              <a:t>: demand and supply set market prices, not the cost of production.</a:t>
            </a:r>
          </a:p>
          <a:p>
            <a:pPr marL="914400" marR="0" lvl="1" indent="-228600" algn="l" rtl="0">
              <a:lnSpc>
                <a:spcPct val="100000"/>
              </a:lnSpc>
              <a:spcBef>
                <a:spcPts val="400"/>
              </a:spcBef>
              <a:spcAft>
                <a:spcPts val="600"/>
              </a:spcAft>
            </a:pPr>
            <a:r>
              <a:rPr lang="en-US" u="sng" dirty="0"/>
              <a:t>Sinister explanation</a:t>
            </a:r>
            <a:r>
              <a:rPr lang="en-US" dirty="0"/>
              <a:t>: dumping is part of a long-term strategy to drive out the domestic competition, then raise prices.</a:t>
            </a:r>
          </a:p>
          <a:p>
            <a:pPr marL="1371600" marR="0" lvl="2" indent="-317500" algn="l" rtl="0">
              <a:lnSpc>
                <a:spcPct val="100000"/>
              </a:lnSpc>
              <a:spcBef>
                <a:spcPts val="400"/>
              </a:spcBef>
              <a:spcAft>
                <a:spcPts val="600"/>
              </a:spcAft>
              <a:buSzPct val="70000"/>
            </a:pPr>
            <a:r>
              <a:rPr lang="en-US" sz="2000" dirty="0"/>
              <a:t>This is called </a:t>
            </a:r>
            <a:r>
              <a:rPr lang="en-US" sz="2000" i="1" dirty="0"/>
              <a:t>predatory pricing</a:t>
            </a:r>
            <a:r>
              <a:rPr lang="en-US" sz="2000" dirty="0"/>
              <a:t>.</a:t>
            </a:r>
          </a:p>
        </p:txBody>
      </p:sp>
      <p:pic>
        <p:nvPicPr>
          <p:cNvPr id="167" name="Shape 16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a:t>The Environmental Protection Argument</a:t>
            </a:r>
          </a:p>
        </p:txBody>
      </p:sp>
      <p:sp>
        <p:nvSpPr>
          <p:cNvPr id="174" name="Shape 174"/>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457200" marR="0" lvl="0" indent="-317500" algn="l" rtl="0">
              <a:lnSpc>
                <a:spcPct val="100000"/>
              </a:lnSpc>
              <a:spcBef>
                <a:spcPts val="400"/>
              </a:spcBef>
              <a:spcAft>
                <a:spcPts val="600"/>
              </a:spcAft>
              <a:buClr>
                <a:srgbClr val="6CB255"/>
              </a:buClr>
              <a:buSzPct val="70000"/>
              <a:buFont typeface="Arial"/>
              <a:buChar char="●"/>
            </a:pPr>
            <a:r>
              <a:rPr lang="en-US" b="1"/>
              <a:t>Race to the bottom</a:t>
            </a:r>
            <a:r>
              <a:rPr lang="en-US"/>
              <a:t> - when production locates in countries with the lowest environmental (or other) standards, putting pressure on all countries to reduce their environmental standards.</a:t>
            </a:r>
          </a:p>
          <a:p>
            <a:pPr marR="0" lvl="0" algn="l" rtl="0">
              <a:lnSpc>
                <a:spcPct val="100000"/>
              </a:lnSpc>
              <a:spcBef>
                <a:spcPts val="400"/>
              </a:spcBef>
              <a:spcAft>
                <a:spcPts val="600"/>
              </a:spcAft>
              <a:buNone/>
            </a:pPr>
            <a:endParaRPr/>
          </a:p>
          <a:p>
            <a:pPr marL="914400" marR="0" lvl="1" indent="-228600" algn="l" rtl="0">
              <a:lnSpc>
                <a:spcPct val="100000"/>
              </a:lnSpc>
              <a:spcBef>
                <a:spcPts val="400"/>
              </a:spcBef>
              <a:spcAft>
                <a:spcPts val="600"/>
              </a:spcAft>
            </a:pPr>
            <a:r>
              <a:rPr lang="en-US"/>
              <a:t>Does not appear to describe reality: generally, other factors that determine location are much more important to companies than trying to skimp on environmental protection costs.</a:t>
            </a:r>
          </a:p>
          <a:p>
            <a:pPr marR="0" lvl="0" indent="457200" algn="l" rtl="0">
              <a:lnSpc>
                <a:spcPct val="100000"/>
              </a:lnSpc>
              <a:spcBef>
                <a:spcPts val="400"/>
              </a:spcBef>
              <a:spcAft>
                <a:spcPts val="600"/>
              </a:spcAft>
              <a:buNone/>
            </a:pPr>
            <a:endParaRPr/>
          </a:p>
          <a:p>
            <a:pPr marR="0" lvl="0" algn="l" rtl="0">
              <a:lnSpc>
                <a:spcPct val="100000"/>
              </a:lnSpc>
              <a:spcBef>
                <a:spcPts val="400"/>
              </a:spcBef>
              <a:spcAft>
                <a:spcPts val="600"/>
              </a:spcAft>
              <a:buNone/>
            </a:pPr>
            <a:endParaRPr/>
          </a:p>
          <a:p>
            <a:pPr marL="457200" marR="0" lvl="0" indent="-228600" algn="l" rtl="0">
              <a:lnSpc>
                <a:spcPct val="100000"/>
              </a:lnSpc>
              <a:spcBef>
                <a:spcPts val="400"/>
              </a:spcBef>
              <a:spcAft>
                <a:spcPts val="600"/>
              </a:spcAft>
              <a:buChar char="●"/>
            </a:pPr>
            <a:r>
              <a:rPr lang="en-US"/>
              <a:t>Alternatively, the threat of blocking international trade can pressure low-income countries for higher environmental standards.</a:t>
            </a:r>
          </a:p>
        </p:txBody>
      </p:sp>
      <p:pic>
        <p:nvPicPr>
          <p:cNvPr id="175" name="Shape 17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a:t>The Unsafe Consumer Products Argument</a:t>
            </a:r>
          </a:p>
        </p:txBody>
      </p:sp>
      <p:sp>
        <p:nvSpPr>
          <p:cNvPr id="182" name="Shape 182"/>
          <p:cNvSpPr>
            <a:spLocks noGrp="1"/>
          </p:cNvSpPr>
          <p:nvPr>
            <p:ph type="pic" idx="2"/>
          </p:nvPr>
        </p:nvSpPr>
        <p:spPr>
          <a:xfrm>
            <a:off x="457198" y="809128"/>
            <a:ext cx="8217600" cy="5733300"/>
          </a:xfrm>
          <a:prstGeom prst="rect">
            <a:avLst/>
          </a:prstGeom>
        </p:spPr>
        <p:txBody>
          <a:bodyPr wrap="square" lIns="91425" tIns="91425" rIns="91425" bIns="91425" anchor="t" anchorCtr="0">
            <a:noAutofit/>
          </a:bodyPr>
          <a:lstStyle/>
          <a:p>
            <a:pPr marL="457200" marR="0" lvl="0" indent="-317500" algn="l" rtl="0">
              <a:lnSpc>
                <a:spcPct val="100000"/>
              </a:lnSpc>
              <a:spcBef>
                <a:spcPts val="400"/>
              </a:spcBef>
              <a:spcAft>
                <a:spcPts val="600"/>
              </a:spcAft>
              <a:buClr>
                <a:srgbClr val="6CB255"/>
              </a:buClr>
              <a:buSzPct val="70000"/>
              <a:buFont typeface="Arial"/>
              <a:buChar char="●"/>
            </a:pPr>
            <a:r>
              <a:rPr lang="en-US" dirty="0"/>
              <a:t>Another argument for shutting out certain imported products is that they are </a:t>
            </a:r>
            <a:r>
              <a:rPr lang="en-US" u="sng" dirty="0"/>
              <a:t>unsafe for consumers</a:t>
            </a:r>
            <a:r>
              <a:rPr lang="en-US" dirty="0" smtClean="0"/>
              <a:t>.</a:t>
            </a:r>
            <a:endParaRPr dirty="0"/>
          </a:p>
          <a:p>
            <a:pPr marL="457200" marR="0" lvl="0" indent="-228600" algn="l" rtl="0">
              <a:lnSpc>
                <a:spcPct val="100000"/>
              </a:lnSpc>
              <a:spcBef>
                <a:spcPts val="400"/>
              </a:spcBef>
              <a:spcAft>
                <a:spcPts val="600"/>
              </a:spcAft>
              <a:buChar char="●"/>
            </a:pPr>
            <a:r>
              <a:rPr lang="en-US" dirty="0"/>
              <a:t>For imported products, WTO says:</a:t>
            </a:r>
          </a:p>
          <a:p>
            <a:pPr marL="914400" marR="0" lvl="1" indent="-228600" algn="l" rtl="0">
              <a:lnSpc>
                <a:spcPct val="100000"/>
              </a:lnSpc>
              <a:spcBef>
                <a:spcPts val="400"/>
              </a:spcBef>
              <a:spcAft>
                <a:spcPts val="600"/>
              </a:spcAft>
            </a:pPr>
            <a:r>
              <a:rPr lang="en-US" dirty="0"/>
              <a:t>Countries can set their own safety standards. </a:t>
            </a:r>
          </a:p>
          <a:p>
            <a:pPr marL="914400" marR="0" lvl="1" indent="-228600" algn="l" rtl="0">
              <a:lnSpc>
                <a:spcPct val="100000"/>
              </a:lnSpc>
              <a:spcBef>
                <a:spcPts val="400"/>
              </a:spcBef>
              <a:spcAft>
                <a:spcPts val="600"/>
              </a:spcAft>
            </a:pPr>
            <a:r>
              <a:rPr lang="en-US" dirty="0"/>
              <a:t>Regulations must be based on science. </a:t>
            </a:r>
          </a:p>
          <a:p>
            <a:pPr marL="914400" marR="0" lvl="1" indent="-228600" algn="l" rtl="0">
              <a:lnSpc>
                <a:spcPct val="100000"/>
              </a:lnSpc>
              <a:spcBef>
                <a:spcPts val="400"/>
              </a:spcBef>
              <a:spcAft>
                <a:spcPts val="600"/>
              </a:spcAft>
            </a:pPr>
            <a:r>
              <a:rPr lang="en-US" dirty="0"/>
              <a:t>They should not arbitrarily or unjustifiably discriminate between countries where identical or similar conditions prevail</a:t>
            </a:r>
            <a:r>
              <a:rPr lang="en-US" dirty="0" smtClean="0"/>
              <a:t>.</a:t>
            </a:r>
            <a:endParaRPr dirty="0"/>
          </a:p>
          <a:p>
            <a:pPr marL="457200" marR="0" lvl="0" indent="-228600" algn="l" rtl="0">
              <a:lnSpc>
                <a:spcPct val="100000"/>
              </a:lnSpc>
              <a:spcBef>
                <a:spcPts val="400"/>
              </a:spcBef>
              <a:spcAft>
                <a:spcPts val="600"/>
              </a:spcAft>
              <a:buChar char="●"/>
            </a:pPr>
            <a:r>
              <a:rPr lang="en-US" dirty="0"/>
              <a:t>Examples of recalls:</a:t>
            </a:r>
          </a:p>
          <a:p>
            <a:pPr marL="914400" marR="0" lvl="1" indent="-228600" algn="l" rtl="0">
              <a:lnSpc>
                <a:spcPct val="100000"/>
              </a:lnSpc>
              <a:spcBef>
                <a:spcPts val="400"/>
              </a:spcBef>
              <a:spcAft>
                <a:spcPts val="600"/>
              </a:spcAft>
            </a:pPr>
            <a:r>
              <a:rPr lang="en-US" dirty="0"/>
              <a:t>2007 - Mattel recalled nearly two million toys imported from China due to concerns about high levels of lead in the paint, as well as some loose parts.</a:t>
            </a:r>
          </a:p>
          <a:p>
            <a:pPr marL="914400" marR="0" lvl="1" indent="-228600" algn="l" rtl="0">
              <a:lnSpc>
                <a:spcPct val="100000"/>
              </a:lnSpc>
              <a:spcBef>
                <a:spcPts val="400"/>
              </a:spcBef>
              <a:spcAft>
                <a:spcPts val="600"/>
              </a:spcAft>
            </a:pPr>
            <a:r>
              <a:rPr lang="en-US" dirty="0"/>
              <a:t>2013 - Japan blocked imports of U.S. wheat because of concerns that genetically modified (GMO) wheat might be included in the shipments.</a:t>
            </a:r>
          </a:p>
        </p:txBody>
      </p:sp>
      <p:pic>
        <p:nvPicPr>
          <p:cNvPr id="183" name="Shape 18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a:t>The National Interest Argument</a:t>
            </a:r>
          </a:p>
        </p:txBody>
      </p:sp>
      <p:sp>
        <p:nvSpPr>
          <p:cNvPr id="190" name="Shape 190"/>
          <p:cNvSpPr>
            <a:spLocks noGrp="1"/>
          </p:cNvSpPr>
          <p:nvPr>
            <p:ph type="pic" idx="2"/>
          </p:nvPr>
        </p:nvSpPr>
        <p:spPr>
          <a:xfrm>
            <a:off x="457200" y="666075"/>
            <a:ext cx="8217600" cy="60396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sz="1900" b="1" dirty="0"/>
              <a:t>National interest argument </a:t>
            </a:r>
            <a:r>
              <a:rPr lang="en-US" sz="1900" dirty="0"/>
              <a:t>- the argument that there are </a:t>
            </a:r>
            <a:br>
              <a:rPr lang="en-US" sz="1900" dirty="0"/>
            </a:br>
            <a:r>
              <a:rPr lang="en-US" sz="1900" dirty="0"/>
              <a:t>compelling national interests against depending on key imports from other nations. Examples:</a:t>
            </a:r>
          </a:p>
          <a:p>
            <a:pPr marL="914400" marR="0" lvl="1" indent="-349250" algn="l" rtl="0">
              <a:lnSpc>
                <a:spcPct val="100000"/>
              </a:lnSpc>
              <a:spcBef>
                <a:spcPts val="400"/>
              </a:spcBef>
              <a:spcAft>
                <a:spcPts val="600"/>
              </a:spcAft>
              <a:buSzPct val="100000"/>
            </a:pPr>
            <a:r>
              <a:rPr lang="en-US" sz="1900" dirty="0"/>
              <a:t>oil</a:t>
            </a:r>
          </a:p>
          <a:p>
            <a:pPr marL="914400" marR="0" lvl="1" indent="-349250" algn="l" rtl="0">
              <a:lnSpc>
                <a:spcPct val="100000"/>
              </a:lnSpc>
              <a:spcBef>
                <a:spcPts val="400"/>
              </a:spcBef>
              <a:spcAft>
                <a:spcPts val="600"/>
              </a:spcAft>
              <a:buSzPct val="100000"/>
            </a:pPr>
            <a:r>
              <a:rPr lang="en-US" sz="1900" dirty="0"/>
              <a:t>special materials or technologies that might have national security </a:t>
            </a:r>
            <a:r>
              <a:rPr lang="en-US" sz="1900" dirty="0" smtClean="0"/>
              <a:t>applications</a:t>
            </a:r>
            <a:endParaRPr sz="1900" dirty="0"/>
          </a:p>
          <a:p>
            <a:pPr marL="457200" marR="0" lvl="0" indent="-228600" algn="l" rtl="0">
              <a:lnSpc>
                <a:spcPct val="100000"/>
              </a:lnSpc>
              <a:spcBef>
                <a:spcPts val="400"/>
              </a:spcBef>
              <a:spcAft>
                <a:spcPts val="600"/>
              </a:spcAft>
              <a:buChar char="●"/>
            </a:pPr>
            <a:r>
              <a:rPr lang="en-US" sz="1900" dirty="0"/>
              <a:t>This argument for protectionism proves weak. </a:t>
            </a:r>
            <a:endParaRPr sz="1900" dirty="0"/>
          </a:p>
          <a:p>
            <a:pPr marL="457200" marR="0" lvl="0" indent="-228600" algn="l" rtl="0">
              <a:lnSpc>
                <a:spcPct val="100000"/>
              </a:lnSpc>
              <a:spcBef>
                <a:spcPts val="400"/>
              </a:spcBef>
              <a:spcAft>
                <a:spcPts val="600"/>
              </a:spcAft>
              <a:buChar char="●"/>
            </a:pPr>
            <a:r>
              <a:rPr lang="en-US" sz="1900" dirty="0"/>
              <a:t>Examples of more reasonable strategies for the U.S. to protect from a cutoff of foreign oil:</a:t>
            </a:r>
          </a:p>
          <a:p>
            <a:pPr marL="914400" marR="0" lvl="1" indent="-349250" algn="l" rtl="0">
              <a:lnSpc>
                <a:spcPct val="100000"/>
              </a:lnSpc>
              <a:spcBef>
                <a:spcPts val="400"/>
              </a:spcBef>
              <a:spcAft>
                <a:spcPts val="600"/>
              </a:spcAft>
              <a:buSzPct val="100000"/>
            </a:pPr>
            <a:r>
              <a:rPr lang="en-US" sz="1900" dirty="0"/>
              <a:t>Import 100% of petroleum supply now, and save domestic oil resources for when/if foreign supply cut off.</a:t>
            </a:r>
          </a:p>
          <a:p>
            <a:pPr marL="914400" marR="0" lvl="1" indent="-349250" algn="l" rtl="0">
              <a:lnSpc>
                <a:spcPct val="100000"/>
              </a:lnSpc>
              <a:spcBef>
                <a:spcPts val="400"/>
              </a:spcBef>
              <a:spcAft>
                <a:spcPts val="600"/>
              </a:spcAft>
              <a:buSzPct val="100000"/>
            </a:pPr>
            <a:r>
              <a:rPr lang="en-US" sz="1900" dirty="0"/>
              <a:t>Discourage use through </a:t>
            </a:r>
            <a:r>
              <a:rPr lang="en-US" sz="1900" dirty="0">
                <a:solidFill>
                  <a:schemeClr val="dk1"/>
                </a:solidFill>
              </a:rPr>
              <a:t>raising taxes on oil</a:t>
            </a:r>
            <a:r>
              <a:rPr lang="en-US" sz="1900" dirty="0"/>
              <a:t>, and start a high-powered program to seek out alternatives to oil</a:t>
            </a:r>
            <a:r>
              <a:rPr lang="en-US" sz="1900" dirty="0" smtClean="0"/>
              <a:t>.</a:t>
            </a:r>
            <a:endParaRPr sz="1900" dirty="0"/>
          </a:p>
          <a:p>
            <a:pPr marL="457200" marR="0" lvl="0" indent="-228600" algn="l" rtl="0">
              <a:lnSpc>
                <a:spcPct val="100000"/>
              </a:lnSpc>
              <a:spcBef>
                <a:spcPts val="400"/>
              </a:spcBef>
              <a:spcAft>
                <a:spcPts val="600"/>
              </a:spcAft>
              <a:buChar char="●"/>
            </a:pPr>
            <a:r>
              <a:rPr lang="en-US" sz="1900" dirty="0"/>
              <a:t>Economists often treat the national interest argument skeptically because lobbyists and politicians can tout almost any product as vital to national security.</a:t>
            </a:r>
          </a:p>
        </p:txBody>
      </p:sp>
      <p:pic>
        <p:nvPicPr>
          <p:cNvPr id="191" name="Shape 19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dirty="0" smtClean="0"/>
              <a:t>CH.21 </a:t>
            </a:r>
            <a:r>
              <a:rPr lang="en-US" dirty="0"/>
              <a:t>OUTLINE</a:t>
            </a:r>
          </a:p>
        </p:txBody>
      </p:sp>
      <p:sp>
        <p:nvSpPr>
          <p:cNvPr id="54" name="Shape 54"/>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dirty="0" smtClean="0"/>
              <a:t>21.1</a:t>
            </a:r>
            <a:r>
              <a:rPr lang="en-US" sz="2800" dirty="0"/>
              <a:t>: Protectionism: An Indirect Subsidy from  </a:t>
            </a:r>
          </a:p>
          <a:p>
            <a:pPr marL="0" lvl="0" indent="0" rtl="0">
              <a:lnSpc>
                <a:spcPct val="115000"/>
              </a:lnSpc>
              <a:spcBef>
                <a:spcPts val="0"/>
              </a:spcBef>
              <a:buNone/>
            </a:pPr>
            <a:r>
              <a:rPr lang="en-US" sz="2800" dirty="0"/>
              <a:t>         Consumers to Producers</a:t>
            </a:r>
          </a:p>
          <a:p>
            <a:pPr lvl="0" rtl="0">
              <a:lnSpc>
                <a:spcPct val="115000"/>
              </a:lnSpc>
              <a:spcBef>
                <a:spcPts val="0"/>
              </a:spcBef>
              <a:buNone/>
            </a:pPr>
            <a:r>
              <a:rPr lang="en-US" sz="2800" dirty="0" smtClean="0"/>
              <a:t>21.2</a:t>
            </a:r>
            <a:r>
              <a:rPr lang="en-US" sz="2800" dirty="0"/>
              <a:t>: International Trade and Its Effects on Jobs, </a:t>
            </a:r>
          </a:p>
          <a:p>
            <a:pPr marL="457200" lvl="0" indent="457200" rtl="0">
              <a:lnSpc>
                <a:spcPct val="150000"/>
              </a:lnSpc>
              <a:spcBef>
                <a:spcPts val="0"/>
              </a:spcBef>
              <a:buNone/>
            </a:pPr>
            <a:r>
              <a:rPr lang="en-US" sz="2800" dirty="0"/>
              <a:t>Wages, and Working Conditions</a:t>
            </a:r>
          </a:p>
          <a:p>
            <a:pPr lvl="0" rtl="0">
              <a:lnSpc>
                <a:spcPct val="115000"/>
              </a:lnSpc>
              <a:spcBef>
                <a:spcPts val="0"/>
              </a:spcBef>
              <a:buNone/>
            </a:pPr>
            <a:r>
              <a:rPr lang="en-US" sz="2800" dirty="0" smtClean="0"/>
              <a:t>21.3</a:t>
            </a:r>
            <a:r>
              <a:rPr lang="en-US" sz="2800" dirty="0"/>
              <a:t>: Arguments in Support of Restricting Imports</a:t>
            </a:r>
          </a:p>
          <a:p>
            <a:pPr lvl="0" rtl="0">
              <a:lnSpc>
                <a:spcPct val="115000"/>
              </a:lnSpc>
              <a:spcBef>
                <a:spcPts val="0"/>
              </a:spcBef>
              <a:buNone/>
            </a:pPr>
            <a:r>
              <a:rPr lang="en-US" sz="2800" dirty="0" smtClean="0"/>
              <a:t>21.4</a:t>
            </a:r>
            <a:r>
              <a:rPr lang="en-US" sz="2800" dirty="0"/>
              <a:t>: How Governments Enact Trade Policy: </a:t>
            </a:r>
          </a:p>
          <a:p>
            <a:pPr marL="457200" lvl="0" indent="457200" rtl="0">
              <a:lnSpc>
                <a:spcPct val="150000"/>
              </a:lnSpc>
              <a:spcBef>
                <a:spcPts val="0"/>
              </a:spcBef>
              <a:buNone/>
            </a:pPr>
            <a:r>
              <a:rPr lang="en-US" sz="2800" dirty="0"/>
              <a:t>Globally, Regionally, and Nationally</a:t>
            </a:r>
          </a:p>
          <a:p>
            <a:pPr lvl="0" rtl="0">
              <a:lnSpc>
                <a:spcPct val="115000"/>
              </a:lnSpc>
              <a:spcBef>
                <a:spcPts val="0"/>
              </a:spcBef>
              <a:buNone/>
            </a:pPr>
            <a:r>
              <a:rPr lang="en-US" sz="2800" dirty="0" smtClean="0"/>
              <a:t>21.5</a:t>
            </a:r>
            <a:r>
              <a:rPr lang="en-US" sz="2800" dirty="0"/>
              <a:t>: The Tradeoffs of Trade Policy</a:t>
            </a:r>
          </a:p>
        </p:txBody>
      </p:sp>
      <p:pic>
        <p:nvPicPr>
          <p:cNvPr id="55" name="Shape 5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41325"/>
            <a:ext cx="8062800" cy="787800"/>
          </a:xfrm>
          <a:prstGeom prst="rect">
            <a:avLst/>
          </a:prstGeom>
        </p:spPr>
        <p:txBody>
          <a:bodyPr wrap="square" lIns="91425" tIns="91425" rIns="91425" bIns="91425" anchor="b" anchorCtr="0">
            <a:noAutofit/>
          </a:bodyPr>
          <a:lstStyle/>
          <a:p>
            <a:pPr lvl="0">
              <a:spcBef>
                <a:spcPts val="0"/>
              </a:spcBef>
              <a:buNone/>
            </a:pPr>
            <a:r>
              <a:rPr lang="en-US" dirty="0" smtClean="0"/>
              <a:t>21.4 </a:t>
            </a:r>
            <a:r>
              <a:rPr lang="en-US" dirty="0"/>
              <a:t>How Governments Enact Trade </a:t>
            </a:r>
          </a:p>
          <a:p>
            <a:pPr lvl="0" rtl="0">
              <a:spcBef>
                <a:spcPts val="0"/>
              </a:spcBef>
              <a:buNone/>
            </a:pPr>
            <a:r>
              <a:rPr lang="en-US" dirty="0"/>
              <a:t>Policy: Globally, Regionally, and Nationally</a:t>
            </a:r>
          </a:p>
        </p:txBody>
      </p:sp>
      <p:sp>
        <p:nvSpPr>
          <p:cNvPr id="198" name="Shape 198"/>
          <p:cNvSpPr>
            <a:spLocks noGrp="1"/>
          </p:cNvSpPr>
          <p:nvPr>
            <p:ph type="pic" idx="2"/>
          </p:nvPr>
        </p:nvSpPr>
        <p:spPr>
          <a:xfrm>
            <a:off x="457200" y="1047075"/>
            <a:ext cx="8217600" cy="54192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b="1" dirty="0"/>
              <a:t>General Agreement on Tariffs and Trade (GATT)</a:t>
            </a:r>
            <a:r>
              <a:rPr lang="en-US" dirty="0"/>
              <a:t> - forum in which nations could come together to negotiate reductions in tariffs and other barriers to trade.</a:t>
            </a:r>
          </a:p>
          <a:p>
            <a:pPr marL="914400" marR="0" lvl="1" indent="-228600" algn="l" rtl="0">
              <a:lnSpc>
                <a:spcPct val="100000"/>
              </a:lnSpc>
              <a:spcBef>
                <a:spcPts val="400"/>
              </a:spcBef>
              <a:spcAft>
                <a:spcPts val="600"/>
              </a:spcAft>
            </a:pPr>
            <a:r>
              <a:rPr lang="en-US" dirty="0"/>
              <a:t>The precursor to the World Trade </a:t>
            </a:r>
            <a:r>
              <a:rPr lang="en-US" dirty="0" smtClean="0"/>
              <a:t>Organization</a:t>
            </a:r>
            <a:endParaRPr dirty="0"/>
          </a:p>
          <a:p>
            <a:pPr marL="457200" marR="0" lvl="0" indent="-228600" algn="l" rtl="0">
              <a:lnSpc>
                <a:spcPct val="100000"/>
              </a:lnSpc>
              <a:spcBef>
                <a:spcPts val="400"/>
              </a:spcBef>
              <a:spcAft>
                <a:spcPts val="600"/>
              </a:spcAft>
              <a:buChar char="●"/>
            </a:pPr>
            <a:r>
              <a:rPr lang="en-US" b="1" dirty="0"/>
              <a:t>Free trade agreement</a:t>
            </a:r>
            <a:r>
              <a:rPr lang="en-US" dirty="0"/>
              <a:t> - economic agreement between countries to allow free trade between members.</a:t>
            </a:r>
          </a:p>
          <a:p>
            <a:pPr marL="914400" marR="0" lvl="1" indent="-228600" algn="l" rtl="0">
              <a:lnSpc>
                <a:spcPct val="100000"/>
              </a:lnSpc>
              <a:spcBef>
                <a:spcPts val="400"/>
              </a:spcBef>
              <a:spcAft>
                <a:spcPts val="600"/>
              </a:spcAft>
            </a:pPr>
            <a:r>
              <a:rPr lang="en-US" dirty="0"/>
              <a:t>Without tariffs or </a:t>
            </a:r>
            <a:r>
              <a:rPr lang="en-US" dirty="0" smtClean="0"/>
              <a:t>quotas</a:t>
            </a:r>
            <a:endParaRPr dirty="0"/>
          </a:p>
          <a:p>
            <a:pPr marL="457200" marR="0" lvl="0" indent="-228600" algn="l" rtl="0">
              <a:lnSpc>
                <a:spcPct val="100000"/>
              </a:lnSpc>
              <a:spcBef>
                <a:spcPts val="400"/>
              </a:spcBef>
              <a:spcAft>
                <a:spcPts val="600"/>
              </a:spcAft>
              <a:buChar char="●"/>
            </a:pPr>
            <a:r>
              <a:rPr lang="en-US" b="1" dirty="0"/>
              <a:t>Common market</a:t>
            </a:r>
            <a:r>
              <a:rPr lang="en-US" dirty="0"/>
              <a:t> - economic agreement between countries to allow free trade in goods, services, labor, and financial capital between members while having a common external trade policy</a:t>
            </a:r>
            <a:r>
              <a:rPr lang="en-US" dirty="0" smtClean="0"/>
              <a:t>.</a:t>
            </a:r>
            <a:endParaRPr dirty="0"/>
          </a:p>
          <a:p>
            <a:pPr marL="457200" marR="0" lvl="0" indent="-228600" algn="l" rtl="0">
              <a:lnSpc>
                <a:spcPct val="100000"/>
              </a:lnSpc>
              <a:spcBef>
                <a:spcPts val="400"/>
              </a:spcBef>
              <a:spcAft>
                <a:spcPts val="600"/>
              </a:spcAft>
              <a:buChar char="●"/>
            </a:pPr>
            <a:r>
              <a:rPr lang="en-US" b="1" dirty="0"/>
              <a:t>Economic union</a:t>
            </a:r>
            <a:r>
              <a:rPr lang="en-US" dirty="0"/>
              <a:t> - economic agreement between countries to allow free trade between members, a common external trade policy, and coordinated monetary and fiscal policies</a:t>
            </a:r>
          </a:p>
          <a:p>
            <a:pPr marR="0" lvl="0" algn="l" rtl="0">
              <a:lnSpc>
                <a:spcPct val="100000"/>
              </a:lnSpc>
              <a:spcBef>
                <a:spcPts val="400"/>
              </a:spcBef>
              <a:spcAft>
                <a:spcPts val="600"/>
              </a:spcAft>
              <a:buNone/>
            </a:pPr>
            <a:r>
              <a:rPr lang="en-US" dirty="0"/>
              <a:t> </a:t>
            </a:r>
          </a:p>
        </p:txBody>
      </p:sp>
      <p:pic>
        <p:nvPicPr>
          <p:cNvPr id="199" name="Shape 19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a:t>Regional Trade Agreements</a:t>
            </a:r>
          </a:p>
        </p:txBody>
      </p:sp>
      <p:sp>
        <p:nvSpPr>
          <p:cNvPr id="206" name="Shape 206"/>
          <p:cNvSpPr>
            <a:spLocks noGrp="1"/>
          </p:cNvSpPr>
          <p:nvPr>
            <p:ph type="pic" idx="2"/>
          </p:nvPr>
        </p:nvSpPr>
        <p:spPr>
          <a:xfrm>
            <a:off x="457200" y="963125"/>
            <a:ext cx="8217600" cy="52458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dirty="0"/>
              <a:t>Many nations belong both to the World Trade Organization and to regional trading agreements</a:t>
            </a:r>
            <a:r>
              <a:rPr lang="en-US" dirty="0" smtClean="0"/>
              <a:t>.</a:t>
            </a:r>
            <a:endParaRPr dirty="0"/>
          </a:p>
          <a:p>
            <a:pPr marL="457200" marR="0" lvl="0" indent="-228600" algn="l" rtl="0">
              <a:lnSpc>
                <a:spcPct val="100000"/>
              </a:lnSpc>
              <a:spcBef>
                <a:spcPts val="400"/>
              </a:spcBef>
              <a:spcAft>
                <a:spcPts val="600"/>
              </a:spcAft>
              <a:buChar char="●"/>
            </a:pPr>
            <a:r>
              <a:rPr lang="en-US" dirty="0"/>
              <a:t>Examples:</a:t>
            </a:r>
          </a:p>
          <a:p>
            <a:pPr marL="914400" marR="0" lvl="1" indent="-228600" algn="l" rtl="0">
              <a:lnSpc>
                <a:spcPct val="100000"/>
              </a:lnSpc>
              <a:spcBef>
                <a:spcPts val="400"/>
              </a:spcBef>
              <a:spcAft>
                <a:spcPts val="600"/>
              </a:spcAft>
            </a:pPr>
            <a:r>
              <a:rPr lang="en-US" dirty="0"/>
              <a:t>European Union</a:t>
            </a:r>
          </a:p>
          <a:p>
            <a:pPr marL="914400" marR="0" lvl="1" indent="-228600" algn="l" rtl="0">
              <a:lnSpc>
                <a:spcPct val="100000"/>
              </a:lnSpc>
              <a:spcBef>
                <a:spcPts val="400"/>
              </a:spcBef>
              <a:spcAft>
                <a:spcPts val="600"/>
              </a:spcAft>
            </a:pPr>
            <a:r>
              <a:rPr lang="en-US" dirty="0"/>
              <a:t>North American Free Trade Agreement (NAFTA)</a:t>
            </a:r>
          </a:p>
          <a:p>
            <a:pPr marL="914400" marR="0" lvl="1" indent="-228600" algn="l" rtl="0">
              <a:lnSpc>
                <a:spcPct val="100000"/>
              </a:lnSpc>
              <a:spcBef>
                <a:spcPts val="400"/>
              </a:spcBef>
              <a:spcAft>
                <a:spcPts val="600"/>
              </a:spcAft>
            </a:pPr>
            <a:r>
              <a:rPr lang="en-US" dirty="0"/>
              <a:t>Asia Pacific Economic Cooperation (APEC</a:t>
            </a:r>
            <a:r>
              <a:rPr lang="en-US" dirty="0" smtClean="0"/>
              <a:t>)</a:t>
            </a:r>
            <a:endParaRPr dirty="0"/>
          </a:p>
          <a:p>
            <a:pPr marL="457200" marR="0" lvl="0" indent="-228600" algn="l" rtl="0">
              <a:lnSpc>
                <a:spcPct val="100000"/>
              </a:lnSpc>
              <a:spcBef>
                <a:spcPts val="400"/>
              </a:spcBef>
              <a:spcAft>
                <a:spcPts val="600"/>
              </a:spcAft>
              <a:buChar char="●"/>
            </a:pPr>
            <a:r>
              <a:rPr lang="en-US" dirty="0"/>
              <a:t>General trend in the last 60 years is toward lower barriers to trade</a:t>
            </a:r>
            <a:r>
              <a:rPr lang="en-US" dirty="0" smtClean="0"/>
              <a:t>.</a:t>
            </a:r>
            <a:endParaRPr dirty="0"/>
          </a:p>
          <a:p>
            <a:pPr marL="457200" marR="0" lvl="0" indent="-228600" algn="l" rtl="0">
              <a:lnSpc>
                <a:spcPct val="100000"/>
              </a:lnSpc>
              <a:spcBef>
                <a:spcPts val="400"/>
              </a:spcBef>
              <a:spcAft>
                <a:spcPts val="600"/>
              </a:spcAft>
              <a:buChar char="●"/>
            </a:pPr>
            <a:r>
              <a:rPr lang="en-US" dirty="0"/>
              <a:t>The average level of tariffs on imported products charged by industrialized countries:</a:t>
            </a:r>
          </a:p>
          <a:p>
            <a:pPr marL="914400" marR="0" lvl="1" indent="-228600" algn="l" rtl="0">
              <a:lnSpc>
                <a:spcPct val="100000"/>
              </a:lnSpc>
              <a:spcBef>
                <a:spcPts val="400"/>
              </a:spcBef>
              <a:spcAft>
                <a:spcPts val="600"/>
              </a:spcAft>
            </a:pPr>
            <a:r>
              <a:rPr lang="en-US" dirty="0"/>
              <a:t>40% in 1946 </a:t>
            </a:r>
          </a:p>
          <a:p>
            <a:pPr marL="914400" marR="0" lvl="1" indent="-228600" algn="l" rtl="0">
              <a:lnSpc>
                <a:spcPct val="100000"/>
              </a:lnSpc>
              <a:spcBef>
                <a:spcPts val="400"/>
              </a:spcBef>
              <a:spcAft>
                <a:spcPts val="600"/>
              </a:spcAft>
            </a:pPr>
            <a:r>
              <a:rPr lang="en-US" dirty="0"/>
              <a:t>less than 5% by 1990</a:t>
            </a:r>
          </a:p>
        </p:txBody>
      </p:sp>
      <p:pic>
        <p:nvPicPr>
          <p:cNvPr id="207" name="Shape 20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41325"/>
            <a:ext cx="8062800" cy="569400"/>
          </a:xfrm>
          <a:prstGeom prst="rect">
            <a:avLst/>
          </a:prstGeom>
        </p:spPr>
        <p:txBody>
          <a:bodyPr wrap="square" lIns="91425" tIns="91425" rIns="91425" bIns="91425" anchor="b" anchorCtr="0">
            <a:noAutofit/>
          </a:bodyPr>
          <a:lstStyle/>
          <a:p>
            <a:pPr lvl="0" rtl="0">
              <a:spcBef>
                <a:spcPts val="0"/>
              </a:spcBef>
              <a:buNone/>
            </a:pPr>
            <a:r>
              <a:rPr lang="en-US" dirty="0" smtClean="0"/>
              <a:t>21.5 </a:t>
            </a:r>
            <a:r>
              <a:rPr lang="en-US" dirty="0"/>
              <a:t>The Tradeoffs of Trade Policy</a:t>
            </a:r>
          </a:p>
        </p:txBody>
      </p:sp>
      <p:sp>
        <p:nvSpPr>
          <p:cNvPr id="214" name="Shape 214"/>
          <p:cNvSpPr>
            <a:spLocks noGrp="1"/>
          </p:cNvSpPr>
          <p:nvPr>
            <p:ph type="pic" idx="2"/>
          </p:nvPr>
        </p:nvSpPr>
        <p:spPr>
          <a:xfrm>
            <a:off x="457200" y="1048625"/>
            <a:ext cx="8217600" cy="57333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dirty="0"/>
              <a:t>Over time the “average” person gains from international trade</a:t>
            </a:r>
            <a:r>
              <a:rPr lang="en-US" dirty="0" smtClean="0"/>
              <a:t>.</a:t>
            </a:r>
            <a:endParaRPr dirty="0"/>
          </a:p>
          <a:p>
            <a:pPr marL="457200" marR="0" lvl="0" indent="-228600" algn="l" rtl="0">
              <a:lnSpc>
                <a:spcPct val="100000"/>
              </a:lnSpc>
              <a:spcBef>
                <a:spcPts val="400"/>
              </a:spcBef>
              <a:spcAft>
                <a:spcPts val="600"/>
              </a:spcAft>
              <a:buChar char="●"/>
            </a:pPr>
            <a:r>
              <a:rPr lang="en-US" dirty="0"/>
              <a:t>The “average” person is </a:t>
            </a:r>
            <a:r>
              <a:rPr lang="en-US" u="sng" dirty="0"/>
              <a:t>hypothetical</a:t>
            </a:r>
            <a:r>
              <a:rPr lang="en-US" dirty="0"/>
              <a:t> - representing a mix of those who have done very well, those who have done all right, and those who have done poorly</a:t>
            </a:r>
            <a:r>
              <a:rPr lang="en-US" dirty="0" smtClean="0"/>
              <a:t>.</a:t>
            </a:r>
            <a:endParaRPr dirty="0"/>
          </a:p>
          <a:p>
            <a:pPr marL="457200" marR="0" lvl="0" indent="-228600" algn="l" rtl="0">
              <a:lnSpc>
                <a:spcPct val="100000"/>
              </a:lnSpc>
              <a:spcBef>
                <a:spcPts val="400"/>
              </a:spcBef>
              <a:spcAft>
                <a:spcPts val="600"/>
              </a:spcAft>
              <a:buChar char="●"/>
            </a:pPr>
            <a:r>
              <a:rPr lang="en-US" dirty="0"/>
              <a:t>Common belief among economists - it is better to embrace the gains from trade, than it is to cut off trade.</a:t>
            </a:r>
          </a:p>
          <a:p>
            <a:pPr marL="914400" marR="0" lvl="1" indent="-228600" algn="l" rtl="0">
              <a:lnSpc>
                <a:spcPct val="100000"/>
              </a:lnSpc>
              <a:spcBef>
                <a:spcPts val="400"/>
              </a:spcBef>
              <a:spcAft>
                <a:spcPts val="600"/>
              </a:spcAft>
            </a:pPr>
            <a:r>
              <a:rPr lang="en-US" dirty="0">
                <a:solidFill>
                  <a:schemeClr val="dk1"/>
                </a:solidFill>
              </a:rPr>
              <a:t>Deal with the costs and tradeoffs with other policy tools</a:t>
            </a:r>
            <a:r>
              <a:rPr lang="en-US" dirty="0" smtClean="0">
                <a:solidFill>
                  <a:schemeClr val="dk1"/>
                </a:solidFill>
              </a:rPr>
              <a:t>.</a:t>
            </a:r>
            <a:endParaRPr b="1" dirty="0"/>
          </a:p>
          <a:p>
            <a:pPr marL="457200" marR="0" lvl="0" indent="-317500" algn="l" rtl="0">
              <a:lnSpc>
                <a:spcPct val="100000"/>
              </a:lnSpc>
              <a:spcBef>
                <a:spcPts val="400"/>
              </a:spcBef>
              <a:spcAft>
                <a:spcPts val="600"/>
              </a:spcAft>
              <a:buClr>
                <a:srgbClr val="6CB255"/>
              </a:buClr>
              <a:buSzPct val="70000"/>
              <a:buFont typeface="Arial"/>
              <a:buChar char="●"/>
            </a:pPr>
            <a:r>
              <a:rPr lang="en-US" b="1" dirty="0"/>
              <a:t>Disruptive market change</a:t>
            </a:r>
            <a:r>
              <a:rPr lang="en-US" dirty="0"/>
              <a:t> - innovative new product or production technology which disrupts the status quo in a market.</a:t>
            </a:r>
          </a:p>
          <a:p>
            <a:pPr marL="914400" marR="0" lvl="1" indent="-317500" algn="l" rtl="0">
              <a:lnSpc>
                <a:spcPct val="100000"/>
              </a:lnSpc>
              <a:spcBef>
                <a:spcPts val="400"/>
              </a:spcBef>
              <a:spcAft>
                <a:spcPts val="600"/>
              </a:spcAft>
              <a:buClr>
                <a:srgbClr val="6CB255"/>
              </a:buClr>
              <a:buSzPct val="70000"/>
              <a:buFont typeface="Arial"/>
            </a:pPr>
            <a:r>
              <a:rPr lang="en-US" dirty="0"/>
              <a:t>The innovators earn more income and profits. </a:t>
            </a:r>
          </a:p>
          <a:p>
            <a:pPr marL="914400" marR="0" lvl="1" indent="-317500" algn="l" rtl="0">
              <a:lnSpc>
                <a:spcPct val="100000"/>
              </a:lnSpc>
              <a:spcBef>
                <a:spcPts val="400"/>
              </a:spcBef>
              <a:spcAft>
                <a:spcPts val="600"/>
              </a:spcAft>
              <a:buClr>
                <a:srgbClr val="6CB255"/>
              </a:buClr>
              <a:buSzPct val="70000"/>
              <a:buFont typeface="Arial"/>
            </a:pPr>
            <a:r>
              <a:rPr lang="en-US" dirty="0"/>
              <a:t>The other firms lose income and profits, unless they can come up with their own innovations.</a:t>
            </a:r>
          </a:p>
        </p:txBody>
      </p:sp>
      <p:pic>
        <p:nvPicPr>
          <p:cNvPr id="215" name="Shape 21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6CB255"/>
              </a:buClr>
              <a:buSzPct val="25000"/>
              <a:buFont typeface="Arial Black"/>
              <a:buNone/>
            </a:pPr>
            <a:endParaRPr sz="2400" b="0" i="0" u="none" strike="noStrike" cap="none">
              <a:solidFill>
                <a:srgbClr val="6CB255"/>
              </a:solidFill>
              <a:latin typeface="Arial Black"/>
              <a:ea typeface="Arial Black"/>
              <a:cs typeface="Arial Black"/>
              <a:sym typeface="Arial Black"/>
            </a:endParaRPr>
          </a:p>
        </p:txBody>
      </p:sp>
      <p:sp>
        <p:nvSpPr>
          <p:cNvPr id="221" name="Shape 221"/>
          <p:cNvSpPr txBox="1">
            <a:spLocks noGrp="1"/>
          </p:cNvSpPr>
          <p:nvPr>
            <p:ph type="body" idx="1"/>
          </p:nvPr>
        </p:nvSpPr>
        <p:spPr>
          <a:xfrm>
            <a:off x="457200" y="1107617"/>
            <a:ext cx="8062912" cy="5256973"/>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rgbClr val="6CB255"/>
              </a:buClr>
              <a:buSzPct val="25000"/>
              <a:buFont typeface="Arial"/>
              <a:buNone/>
            </a:pPr>
            <a:r>
              <a:rPr lang="en-US" sz="1600" b="0" i="0" u="none" strike="noStrike" cap="none">
                <a:solidFill>
                  <a:srgbClr val="212F62"/>
                </a:solidFill>
                <a:latin typeface="Arial"/>
                <a:ea typeface="Arial"/>
                <a:cs typeface="Arial"/>
                <a:sym typeface="Arial"/>
              </a:rPr>
              <a:t>This OpenStax ancillary resource is © Rice University under a CC-BY 4.0 International license; it may be reproduced or modified but must be attributed to OpenStax, Rice University and any changes must be noted.</a:t>
            </a:r>
          </a:p>
        </p:txBody>
      </p:sp>
      <p:pic>
        <p:nvPicPr>
          <p:cNvPr id="222" name="Shape 222"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Flat Screen Competition</a:t>
            </a:r>
          </a:p>
        </p:txBody>
      </p:sp>
      <p:pic>
        <p:nvPicPr>
          <p:cNvPr id="61" name="Shape 61" descr="Image of multiple computer keyboards and screens."/>
          <p:cNvPicPr preferRelativeResize="0">
            <a:picLocks noGrp="1"/>
          </p:cNvPicPr>
          <p:nvPr>
            <p:ph type="pic" idx="2"/>
          </p:nvPr>
        </p:nvPicPr>
        <p:blipFill rotWithShape="1">
          <a:blip r:embed="rId3">
            <a:alphaModFix/>
          </a:blip>
          <a:srcRect/>
          <a:stretch/>
        </p:blipFill>
        <p:spPr>
          <a:xfrm>
            <a:off x="1374997" y="1122386"/>
            <a:ext cx="6227316" cy="3500071"/>
          </a:xfrm>
          <a:prstGeom prst="rect">
            <a:avLst/>
          </a:prstGeom>
          <a:noFill/>
          <a:ln>
            <a:noFill/>
          </a:ln>
        </p:spPr>
      </p:pic>
      <p:sp>
        <p:nvSpPr>
          <p:cNvPr id="62" name="Shape 62"/>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228600" algn="l" rtl="0">
              <a:spcBef>
                <a:spcPts val="0"/>
              </a:spcBef>
              <a:spcAft>
                <a:spcPts val="0"/>
              </a:spcAft>
              <a:buClr>
                <a:srgbClr val="6CB255"/>
              </a:buClr>
              <a:buFont typeface="Arial"/>
              <a:buChar char="●"/>
            </a:pPr>
            <a:r>
              <a:rPr lang="en-US" b="0" i="0" u="none" strike="noStrike" cap="none" dirty="0">
                <a:solidFill>
                  <a:srgbClr val="000000"/>
                </a:solidFill>
                <a:latin typeface="Arial"/>
                <a:ea typeface="Arial"/>
                <a:cs typeface="Arial"/>
                <a:sym typeface="Arial"/>
              </a:rPr>
              <a:t>The market for flat-panel displays in the United States is huge. </a:t>
            </a:r>
          </a:p>
          <a:p>
            <a:pPr marL="457200" marR="0" lvl="0" indent="-228600" algn="l" rtl="0">
              <a:spcBef>
                <a:spcPts val="0"/>
              </a:spcBef>
              <a:spcAft>
                <a:spcPts val="0"/>
              </a:spcAft>
              <a:buClr>
                <a:srgbClr val="6CB255"/>
              </a:buClr>
              <a:buFont typeface="Arial"/>
              <a:buChar char="●"/>
            </a:pPr>
            <a:r>
              <a:rPr lang="en-US" b="0" i="0" u="none" strike="noStrike" cap="none" dirty="0">
                <a:solidFill>
                  <a:srgbClr val="000000"/>
                </a:solidFill>
                <a:latin typeface="Arial"/>
                <a:ea typeface="Arial"/>
                <a:cs typeface="Arial"/>
                <a:sym typeface="Arial"/>
              </a:rPr>
              <a:t>The manufacturers of flat screens in the United States must compete against manufacturers from around the world. </a:t>
            </a:r>
            <a:endParaRPr dirty="0"/>
          </a:p>
          <a:p>
            <a:pPr marR="0" lvl="0" algn="ctr" rtl="0">
              <a:spcBef>
                <a:spcPts val="0"/>
              </a:spcBef>
              <a:spcAft>
                <a:spcPts val="0"/>
              </a:spcAft>
              <a:buNone/>
            </a:pPr>
            <a:r>
              <a:rPr lang="en-US" sz="1800" b="0" i="0" u="none" strike="noStrike" cap="none" dirty="0">
                <a:solidFill>
                  <a:srgbClr val="000000"/>
                </a:solidFill>
                <a:latin typeface="Arial"/>
                <a:ea typeface="Arial"/>
                <a:cs typeface="Arial"/>
                <a:sym typeface="Arial"/>
              </a:rPr>
              <a:t>(Credit: modification of work by “</a:t>
            </a:r>
            <a:r>
              <a:rPr lang="en-US" sz="1800" b="0" i="0" u="none" strike="noStrike" cap="none" dirty="0" err="1">
                <a:solidFill>
                  <a:srgbClr val="000000"/>
                </a:solidFill>
                <a:latin typeface="Arial"/>
                <a:ea typeface="Arial"/>
                <a:cs typeface="Arial"/>
                <a:sym typeface="Arial"/>
              </a:rPr>
              <a:t>Jemimus</a:t>
            </a:r>
            <a:r>
              <a:rPr lang="en-US" sz="1800" b="0" i="0" u="none" strike="noStrike" cap="none" dirty="0">
                <a:solidFill>
                  <a:srgbClr val="000000"/>
                </a:solidFill>
                <a:latin typeface="Arial"/>
                <a:ea typeface="Arial"/>
                <a:cs typeface="Arial"/>
                <a:sym typeface="Arial"/>
              </a:rPr>
              <a:t>”/Flickr Creative Commons)</a:t>
            </a:r>
          </a:p>
        </p:txBody>
      </p:sp>
      <p:pic>
        <p:nvPicPr>
          <p:cNvPr id="63" name="Shape 63"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dirty="0" smtClean="0"/>
              <a:t>21.1 </a:t>
            </a:r>
            <a:r>
              <a:rPr lang="en-US" dirty="0"/>
              <a:t>Protectionism: An Indirect Subsidy </a:t>
            </a:r>
          </a:p>
          <a:p>
            <a:pPr lvl="0">
              <a:spcBef>
                <a:spcPts val="0"/>
              </a:spcBef>
              <a:buNone/>
            </a:pPr>
            <a:r>
              <a:rPr lang="en-US" dirty="0"/>
              <a:t>from Consumers to Producers</a:t>
            </a:r>
          </a:p>
        </p:txBody>
      </p:sp>
      <p:sp>
        <p:nvSpPr>
          <p:cNvPr id="70" name="Shape 70"/>
          <p:cNvSpPr>
            <a:spLocks noGrp="1"/>
          </p:cNvSpPr>
          <p:nvPr>
            <p:ph type="pic" idx="2"/>
          </p:nvPr>
        </p:nvSpPr>
        <p:spPr>
          <a:xfrm>
            <a:off x="457199" y="1503386"/>
            <a:ext cx="8062800" cy="3500100"/>
          </a:xfrm>
          <a:prstGeom prst="rect">
            <a:avLst/>
          </a:prstGeom>
        </p:spPr>
        <p:txBody>
          <a:bodyPr wrap="square" lIns="91425" tIns="91425" rIns="91425" bIns="91425" anchor="t" anchorCtr="0">
            <a:noAutofit/>
          </a:bodyPr>
          <a:lstStyle/>
          <a:p>
            <a:pPr marL="457200" lvl="0" indent="-228600" rtl="0">
              <a:spcBef>
                <a:spcPts val="0"/>
              </a:spcBef>
              <a:buChar char="●"/>
            </a:pPr>
            <a:r>
              <a:rPr lang="en-US" b="1"/>
              <a:t>Protectionism</a:t>
            </a:r>
            <a:r>
              <a:rPr lang="en-US"/>
              <a:t> - when a government legislates policies to reduce or block imports.</a:t>
            </a:r>
          </a:p>
          <a:p>
            <a:pPr lvl="0" rtl="0">
              <a:spcBef>
                <a:spcPts val="0"/>
              </a:spcBef>
              <a:buNone/>
            </a:pPr>
            <a:endParaRPr/>
          </a:p>
          <a:p>
            <a:pPr marL="457200" lvl="0" indent="-228600" rtl="0">
              <a:spcBef>
                <a:spcPts val="0"/>
              </a:spcBef>
              <a:buChar char="●"/>
            </a:pPr>
            <a:r>
              <a:rPr lang="en-US"/>
              <a:t>Protectionist policies often seek to shield domestic producers and domestic workers from foreign competition. </a:t>
            </a:r>
          </a:p>
          <a:p>
            <a:pPr lvl="0" rtl="0">
              <a:spcBef>
                <a:spcPts val="0"/>
              </a:spcBef>
              <a:buNone/>
            </a:pPr>
            <a:endParaRPr/>
          </a:p>
          <a:p>
            <a:pPr marL="457200" lvl="0" indent="-228600" rtl="0">
              <a:spcBef>
                <a:spcPts val="0"/>
              </a:spcBef>
              <a:buChar char="●"/>
            </a:pPr>
            <a:r>
              <a:rPr lang="en-US"/>
              <a:t>Protectionism takes three main forms: </a:t>
            </a:r>
          </a:p>
          <a:p>
            <a:pPr marL="914400" lvl="1" indent="-228600" rtl="0">
              <a:spcBef>
                <a:spcPts val="0"/>
              </a:spcBef>
            </a:pPr>
            <a:r>
              <a:rPr lang="en-US"/>
              <a:t>Tariffs </a:t>
            </a:r>
          </a:p>
          <a:p>
            <a:pPr marL="914400" lvl="1" indent="-228600" rtl="0">
              <a:spcBef>
                <a:spcPts val="0"/>
              </a:spcBef>
            </a:pPr>
            <a:r>
              <a:rPr lang="en-US"/>
              <a:t>Import quotas </a:t>
            </a:r>
          </a:p>
          <a:p>
            <a:pPr marL="914400" lvl="1" indent="-228600" rtl="0">
              <a:spcBef>
                <a:spcPts val="0"/>
              </a:spcBef>
            </a:pPr>
            <a:r>
              <a:rPr lang="en-US"/>
              <a:t>Nontariff barriers</a:t>
            </a:r>
          </a:p>
        </p:txBody>
      </p:sp>
      <p:pic>
        <p:nvPicPr>
          <p:cNvPr id="71" name="Shape 7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41325"/>
            <a:ext cx="8062800" cy="664800"/>
          </a:xfrm>
          <a:prstGeom prst="rect">
            <a:avLst/>
          </a:prstGeom>
        </p:spPr>
        <p:txBody>
          <a:bodyPr wrap="square" lIns="91425" tIns="91425" rIns="91425" bIns="91425" anchor="b" anchorCtr="0">
            <a:noAutofit/>
          </a:bodyPr>
          <a:lstStyle/>
          <a:p>
            <a:pPr lvl="0" rtl="0">
              <a:spcBef>
                <a:spcPts val="0"/>
              </a:spcBef>
              <a:buNone/>
            </a:pPr>
            <a:r>
              <a:rPr lang="en-US"/>
              <a:t>Import Quotas and Nontariff Barriers</a:t>
            </a:r>
          </a:p>
        </p:txBody>
      </p:sp>
      <p:sp>
        <p:nvSpPr>
          <p:cNvPr id="78" name="Shape 78"/>
          <p:cNvSpPr>
            <a:spLocks noGrp="1"/>
          </p:cNvSpPr>
          <p:nvPr>
            <p:ph type="pic" idx="2"/>
          </p:nvPr>
        </p:nvSpPr>
        <p:spPr>
          <a:xfrm>
            <a:off x="457198" y="1061659"/>
            <a:ext cx="8062800" cy="48948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b="1"/>
              <a:t>Import quotas</a:t>
            </a:r>
            <a:r>
              <a:rPr lang="en-US"/>
              <a:t> - numerical limitations on the quantity of products that a country can import.</a:t>
            </a:r>
          </a:p>
          <a:p>
            <a:pPr marR="0" lvl="0" algn="l" rtl="0">
              <a:lnSpc>
                <a:spcPct val="100000"/>
              </a:lnSpc>
              <a:spcBef>
                <a:spcPts val="400"/>
              </a:spcBef>
              <a:spcAft>
                <a:spcPts val="600"/>
              </a:spcAft>
              <a:buNone/>
            </a:pPr>
            <a:endParaRPr dirty="0"/>
          </a:p>
          <a:p>
            <a:pPr marL="457200" marR="0" lvl="0" indent="-228600" algn="l" rtl="0">
              <a:lnSpc>
                <a:spcPct val="100000"/>
              </a:lnSpc>
              <a:spcBef>
                <a:spcPts val="400"/>
              </a:spcBef>
              <a:spcAft>
                <a:spcPts val="600"/>
              </a:spcAft>
              <a:buChar char="●"/>
            </a:pPr>
            <a:r>
              <a:rPr lang="en-US" b="1" dirty="0"/>
              <a:t>Nontariff barriers</a:t>
            </a:r>
            <a:r>
              <a:rPr lang="en-US" dirty="0"/>
              <a:t> - ways a nation can draw up rules, regulations, inspections, and paperwork to make it more costly or difficult to import products.  </a:t>
            </a:r>
          </a:p>
          <a:p>
            <a:pPr marL="914400" marR="0" lvl="1" indent="-228600" algn="l" rtl="0">
              <a:lnSpc>
                <a:spcPct val="100000"/>
              </a:lnSpc>
              <a:spcBef>
                <a:spcPts val="400"/>
              </a:spcBef>
              <a:spcAft>
                <a:spcPts val="600"/>
              </a:spcAft>
            </a:pPr>
            <a:r>
              <a:rPr lang="en-US" dirty="0"/>
              <a:t>Examples: Rules requiring certain safety standards or origin regulations.</a:t>
            </a:r>
          </a:p>
          <a:p>
            <a:pPr marR="0" lvl="0" indent="457200" algn="l" rtl="0">
              <a:lnSpc>
                <a:spcPct val="100000"/>
              </a:lnSpc>
              <a:spcBef>
                <a:spcPts val="400"/>
              </a:spcBef>
              <a:spcAft>
                <a:spcPts val="600"/>
              </a:spcAft>
              <a:buNone/>
            </a:pPr>
            <a:endParaRPr dirty="0"/>
          </a:p>
          <a:p>
            <a:pPr marL="457200" marR="0" lvl="0" indent="-228600" algn="l" rtl="0">
              <a:lnSpc>
                <a:spcPct val="100000"/>
              </a:lnSpc>
              <a:spcBef>
                <a:spcPts val="400"/>
              </a:spcBef>
              <a:spcAft>
                <a:spcPts val="600"/>
              </a:spcAft>
              <a:buChar char="●"/>
            </a:pPr>
            <a:r>
              <a:rPr lang="en-US" b="1" dirty="0"/>
              <a:t>World Trade Organization</a:t>
            </a:r>
            <a:r>
              <a:rPr lang="en-US" dirty="0"/>
              <a:t> </a:t>
            </a:r>
            <a:r>
              <a:rPr lang="en-US" b="1" dirty="0"/>
              <a:t>(WTO)</a:t>
            </a:r>
            <a:r>
              <a:rPr lang="en-US" dirty="0"/>
              <a:t> - organization that seeks to negotiate reductions in barriers to trade and to adjudicate complaints about violations of international trade policy.</a:t>
            </a:r>
          </a:p>
          <a:p>
            <a:pPr marL="914400" marR="0" lvl="1" indent="-228600" algn="l" rtl="0">
              <a:lnSpc>
                <a:spcPct val="100000"/>
              </a:lnSpc>
              <a:spcBef>
                <a:spcPts val="400"/>
              </a:spcBef>
              <a:spcAft>
                <a:spcPts val="600"/>
              </a:spcAft>
            </a:pPr>
            <a:r>
              <a:rPr lang="en-US" dirty="0"/>
              <a:t>successor to the General Agreement on Tariffs and </a:t>
            </a:r>
            <a:br>
              <a:rPr lang="en-US" dirty="0"/>
            </a:br>
            <a:r>
              <a:rPr lang="en-US" dirty="0"/>
              <a:t>Trade (GATT)</a:t>
            </a:r>
          </a:p>
        </p:txBody>
      </p:sp>
      <p:pic>
        <p:nvPicPr>
          <p:cNvPr id="79" name="Shape 7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41325"/>
            <a:ext cx="8062800" cy="883500"/>
          </a:xfrm>
          <a:prstGeom prst="rect">
            <a:avLst/>
          </a:prstGeom>
        </p:spPr>
        <p:txBody>
          <a:bodyPr wrap="square" lIns="91425" tIns="91425" rIns="91425" bIns="91425" anchor="b" anchorCtr="0">
            <a:noAutofit/>
          </a:bodyPr>
          <a:lstStyle/>
          <a:p>
            <a:pPr lvl="0">
              <a:spcBef>
                <a:spcPts val="0"/>
              </a:spcBef>
              <a:buNone/>
            </a:pPr>
            <a:r>
              <a:rPr lang="en-US"/>
              <a:t>Demand and Supply Analysis of </a:t>
            </a:r>
          </a:p>
          <a:p>
            <a:pPr lvl="0" rtl="0">
              <a:spcBef>
                <a:spcPts val="0"/>
              </a:spcBef>
              <a:buNone/>
            </a:pPr>
            <a:r>
              <a:rPr lang="en-US"/>
              <a:t>Protectionism</a:t>
            </a:r>
          </a:p>
        </p:txBody>
      </p:sp>
      <p:sp>
        <p:nvSpPr>
          <p:cNvPr id="86" name="Shape 86"/>
          <p:cNvSpPr>
            <a:spLocks noGrp="1"/>
          </p:cNvSpPr>
          <p:nvPr>
            <p:ph type="pic" idx="2"/>
          </p:nvPr>
        </p:nvSpPr>
        <p:spPr>
          <a:xfrm>
            <a:off x="457200" y="1503371"/>
            <a:ext cx="8062800" cy="4894800"/>
          </a:xfrm>
          <a:prstGeom prst="rect">
            <a:avLst/>
          </a:prstGeom>
        </p:spPr>
        <p:txBody>
          <a:bodyPr wrap="square" lIns="91425" tIns="91425" rIns="91425" bIns="91425" anchor="t" anchorCtr="0">
            <a:noAutofit/>
          </a:bodyPr>
          <a:lstStyle/>
          <a:p>
            <a:pPr marL="457200" marR="0" lvl="0" indent="-228600" algn="l" rtl="0">
              <a:lnSpc>
                <a:spcPct val="100000"/>
              </a:lnSpc>
              <a:spcBef>
                <a:spcPts val="400"/>
              </a:spcBef>
              <a:spcAft>
                <a:spcPts val="600"/>
              </a:spcAft>
              <a:buChar char="●"/>
            </a:pPr>
            <a:r>
              <a:rPr lang="en-US"/>
              <a:t>To the non-economist, restricting imports may appear to be nothing more than taking sales from foreign producers and giving them to domestic producers.</a:t>
            </a:r>
          </a:p>
          <a:p>
            <a:pPr marR="0" lvl="0" algn="l" rtl="0">
              <a:lnSpc>
                <a:spcPct val="100000"/>
              </a:lnSpc>
              <a:spcBef>
                <a:spcPts val="400"/>
              </a:spcBef>
              <a:spcAft>
                <a:spcPts val="600"/>
              </a:spcAft>
              <a:buNone/>
            </a:pPr>
            <a:endParaRPr/>
          </a:p>
          <a:p>
            <a:pPr marL="457200" marR="0" lvl="0" indent="-228600" algn="l" rtl="0">
              <a:lnSpc>
                <a:spcPct val="100000"/>
              </a:lnSpc>
              <a:spcBef>
                <a:spcPts val="400"/>
              </a:spcBef>
              <a:spcAft>
                <a:spcPts val="600"/>
              </a:spcAft>
              <a:buChar char="●"/>
            </a:pPr>
            <a:r>
              <a:rPr lang="en-US"/>
              <a:t>A demand and supply analysis of protectionism shows that it is not just a matter of domestic gains and foreign losses, but a policy that </a:t>
            </a:r>
            <a:r>
              <a:rPr lang="en-US" u="sng"/>
              <a:t>imposes substantial domestic costs</a:t>
            </a:r>
            <a:r>
              <a:rPr lang="en-US"/>
              <a:t> as well.</a:t>
            </a:r>
          </a:p>
        </p:txBody>
      </p:sp>
      <p:pic>
        <p:nvPicPr>
          <p:cNvPr id="87" name="Shape 8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41325"/>
            <a:ext cx="8062800" cy="820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The Sugar Trade between Brazil and the United States</a:t>
            </a:r>
          </a:p>
        </p:txBody>
      </p:sp>
      <p:sp>
        <p:nvSpPr>
          <p:cNvPr id="93" name="Shape 93"/>
          <p:cNvSpPr txBox="1">
            <a:spLocks noGrp="1"/>
          </p:cNvSpPr>
          <p:nvPr>
            <p:ph type="body" idx="1"/>
          </p:nvPr>
        </p:nvSpPr>
        <p:spPr>
          <a:xfrm>
            <a:off x="457200" y="4643950"/>
            <a:ext cx="8151000" cy="1838100"/>
          </a:xfrm>
          <a:prstGeom prst="rect">
            <a:avLst/>
          </a:prstGeom>
          <a:noFill/>
          <a:ln>
            <a:noFill/>
          </a:ln>
        </p:spPr>
        <p:txBody>
          <a:bodyPr wrap="square" lIns="91425" tIns="45700" rIns="91425" bIns="45700" anchor="t" anchorCtr="0">
            <a:noAutofit/>
          </a:bodyPr>
          <a:lstStyle/>
          <a:p>
            <a:pPr marL="457200" marR="0" lvl="0" indent="-228600" algn="l" rtl="0">
              <a:spcBef>
                <a:spcPts val="0"/>
              </a:spcBef>
              <a:spcAft>
                <a:spcPts val="0"/>
              </a:spcAft>
              <a:buClr>
                <a:srgbClr val="6CB255"/>
              </a:buClr>
              <a:buChar char="●"/>
            </a:pPr>
            <a:r>
              <a:rPr lang="en-US" sz="1800"/>
              <a:t>Before trade, the equilibrium price of sugar in Brazil is 12 cents a pound and 24 cents per pound in the United States (points E). </a:t>
            </a:r>
          </a:p>
          <a:p>
            <a:pPr marL="457200" marR="0" lvl="0" indent="-228600" algn="l" rtl="0">
              <a:spcBef>
                <a:spcPts val="0"/>
              </a:spcBef>
              <a:spcAft>
                <a:spcPts val="0"/>
              </a:spcAft>
              <a:buClr>
                <a:srgbClr val="6CB255"/>
              </a:buClr>
              <a:buChar char="●"/>
            </a:pPr>
            <a:r>
              <a:rPr lang="en-US" sz="1800"/>
              <a:t>When trade is allowed, businesses will buy cheap sugar in Brazil and sell it in the United States. </a:t>
            </a:r>
          </a:p>
          <a:p>
            <a:pPr marL="457200" marR="0" lvl="0" indent="-228600" algn="l" rtl="0">
              <a:spcBef>
                <a:spcPts val="0"/>
              </a:spcBef>
              <a:spcAft>
                <a:spcPts val="0"/>
              </a:spcAft>
              <a:buClr>
                <a:srgbClr val="6CB255"/>
              </a:buClr>
              <a:buChar char="●"/>
            </a:pPr>
            <a:r>
              <a:rPr lang="en-US" sz="1800"/>
              <a:t>This will result in higher prices in Brazil and lower prices in the United States. </a:t>
            </a:r>
          </a:p>
        </p:txBody>
      </p:sp>
      <p:pic>
        <p:nvPicPr>
          <p:cNvPr id="94" name="Shape 94" descr="CNX_Econ_C34_001.jpg"/>
          <p:cNvPicPr preferRelativeResize="0">
            <a:picLocks noGrp="1"/>
          </p:cNvPicPr>
          <p:nvPr>
            <p:ph type="pic" idx="2"/>
          </p:nvPr>
        </p:nvPicPr>
        <p:blipFill/>
        <p:spPr>
          <a:xfrm>
            <a:off x="457199" y="1100942"/>
            <a:ext cx="8062800" cy="3390600"/>
          </a:xfrm>
          <a:prstGeom prst="rect">
            <a:avLst/>
          </a:prstGeom>
          <a:noFill/>
          <a:ln>
            <a:noFill/>
          </a:ln>
        </p:spPr>
      </p:pic>
      <p:pic>
        <p:nvPicPr>
          <p:cNvPr id="95" name="Shape 95" descr="OSX-Stacked-TM-RGB-300dpi-2016.jpg"/>
          <p:cNvPicPr preferRelativeResize="0"/>
          <p:nvPr/>
        </p:nvPicPr>
        <p:blipFill rotWithShape="1">
          <a:blip r:embed="rId3">
            <a:alphaModFix/>
          </a:blip>
          <a:srcRect/>
          <a:stretch/>
        </p:blipFill>
        <p:spPr>
          <a:xfrm>
            <a:off x="7610087" y="227959"/>
            <a:ext cx="1226434" cy="833592"/>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pic>
        <p:nvPicPr>
          <p:cNvPr id="3" name="Picture 2"/>
          <p:cNvPicPr>
            <a:picLocks noChangeAspect="1"/>
          </p:cNvPicPr>
          <p:nvPr/>
        </p:nvPicPr>
        <p:blipFill>
          <a:blip r:embed="rId4"/>
          <a:stretch>
            <a:fillRect/>
          </a:stretch>
        </p:blipFill>
        <p:spPr>
          <a:xfrm>
            <a:off x="506191" y="1123935"/>
            <a:ext cx="8102009" cy="3406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41325"/>
            <a:ext cx="8062800" cy="8202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The Sugar Trade between Brazil and the United States, Continued</a:t>
            </a:r>
          </a:p>
        </p:txBody>
      </p:sp>
      <p:sp>
        <p:nvSpPr>
          <p:cNvPr id="101" name="Shape 101"/>
          <p:cNvSpPr txBox="1">
            <a:spLocks noGrp="1"/>
          </p:cNvSpPr>
          <p:nvPr>
            <p:ph type="body" idx="1"/>
          </p:nvPr>
        </p:nvSpPr>
        <p:spPr>
          <a:xfrm>
            <a:off x="457200" y="4643951"/>
            <a:ext cx="8151000" cy="2149500"/>
          </a:xfrm>
          <a:prstGeom prst="rect">
            <a:avLst/>
          </a:prstGeom>
          <a:noFill/>
          <a:ln>
            <a:noFill/>
          </a:ln>
        </p:spPr>
        <p:txBody>
          <a:bodyPr wrap="square" lIns="91425" tIns="45700" rIns="91425" bIns="45700" anchor="t" anchorCtr="0">
            <a:noAutofit/>
          </a:bodyPr>
          <a:lstStyle/>
          <a:p>
            <a:pPr marL="457200" marR="0" lvl="0" indent="-228600" algn="l" rtl="0">
              <a:spcBef>
                <a:spcPts val="0"/>
              </a:spcBef>
              <a:spcAft>
                <a:spcPts val="0"/>
              </a:spcAft>
              <a:buClr>
                <a:srgbClr val="6CB255"/>
              </a:buClr>
              <a:buChar char="●"/>
            </a:pPr>
            <a:r>
              <a:rPr lang="en-US" sz="1800"/>
              <a:t>Ignoring transaction costs, prices should converge to 16 cents per pound, with Brazil exporting 15 tons of sugar and the United States importing 15 tons of sugar. </a:t>
            </a:r>
          </a:p>
          <a:p>
            <a:pPr marL="457200" marR="0" lvl="0" indent="-228600" algn="l" rtl="0">
              <a:spcBef>
                <a:spcPts val="0"/>
              </a:spcBef>
              <a:spcAft>
                <a:spcPts val="0"/>
              </a:spcAft>
              <a:buClr>
                <a:srgbClr val="6CB255"/>
              </a:buClr>
              <a:buChar char="●"/>
            </a:pPr>
            <a:r>
              <a:rPr lang="en-US" sz="1800"/>
              <a:t>If trade is only partly open between the countries, it will lead to an outcome between the free-trade and no-trade possibilities.</a:t>
            </a:r>
          </a:p>
        </p:txBody>
      </p:sp>
      <p:pic>
        <p:nvPicPr>
          <p:cNvPr id="103" name="Shape 10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pic>
        <p:nvPicPr>
          <p:cNvPr id="3" name="Picture 2"/>
          <p:cNvPicPr>
            <a:picLocks noChangeAspect="1"/>
          </p:cNvPicPr>
          <p:nvPr/>
        </p:nvPicPr>
        <p:blipFill>
          <a:blip r:embed="rId4"/>
          <a:stretch>
            <a:fillRect/>
          </a:stretch>
        </p:blipFill>
        <p:spPr>
          <a:xfrm>
            <a:off x="694346" y="1238661"/>
            <a:ext cx="7676707" cy="32281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41325"/>
            <a:ext cx="8062800" cy="4737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Free Trade of Sugar</a:t>
            </a:r>
          </a:p>
        </p:txBody>
      </p:sp>
      <p:sp>
        <p:nvSpPr>
          <p:cNvPr id="109" name="Shape 109"/>
          <p:cNvSpPr txBox="1">
            <a:spLocks noGrp="1"/>
          </p:cNvSpPr>
          <p:nvPr>
            <p:ph type="body" idx="1"/>
          </p:nvPr>
        </p:nvSpPr>
        <p:spPr>
          <a:xfrm>
            <a:off x="457200" y="4375883"/>
            <a:ext cx="8062800" cy="1950300"/>
          </a:xfrm>
          <a:prstGeom prst="rect">
            <a:avLst/>
          </a:prstGeom>
          <a:noFill/>
          <a:ln>
            <a:noFill/>
          </a:ln>
        </p:spPr>
        <p:txBody>
          <a:bodyPr wrap="square" lIns="91425" tIns="45700" rIns="91425" bIns="45700" anchor="t" anchorCtr="0">
            <a:noAutofit/>
          </a:bodyPr>
          <a:lstStyle/>
          <a:p>
            <a:pPr marL="457200" marR="0" lvl="0" indent="-228600" algn="l" rtl="0">
              <a:spcBef>
                <a:spcPts val="0"/>
              </a:spcBef>
              <a:spcAft>
                <a:spcPts val="0"/>
              </a:spcAft>
              <a:buChar char="●"/>
            </a:pPr>
            <a:r>
              <a:rPr lang="en-US" dirty="0"/>
              <a:t>Free trade results in gains from trade. </a:t>
            </a:r>
          </a:p>
          <a:p>
            <a:pPr marL="457200" marR="0" lvl="0" indent="-228600" algn="l" rtl="0">
              <a:spcBef>
                <a:spcPts val="0"/>
              </a:spcBef>
              <a:spcAft>
                <a:spcPts val="0"/>
              </a:spcAft>
              <a:buChar char="●"/>
            </a:pPr>
            <a:r>
              <a:rPr lang="en-US" dirty="0"/>
              <a:t>Total surplus increases in both countries, as the two blue-shaded areas show. </a:t>
            </a:r>
          </a:p>
          <a:p>
            <a:pPr marL="457200" marR="0" lvl="0" indent="-228600" algn="l" rtl="0">
              <a:spcBef>
                <a:spcPts val="0"/>
              </a:spcBef>
              <a:spcAft>
                <a:spcPts val="0"/>
              </a:spcAft>
              <a:buChar char="●"/>
            </a:pPr>
            <a:r>
              <a:rPr lang="en-US" dirty="0"/>
              <a:t>However, there are clear </a:t>
            </a:r>
            <a:r>
              <a:rPr lang="en-US" u="sng" dirty="0"/>
              <a:t>income distribution effects</a:t>
            </a:r>
            <a:r>
              <a:rPr lang="en-US" dirty="0"/>
              <a:t>. </a:t>
            </a:r>
          </a:p>
          <a:p>
            <a:pPr marL="457200" marR="0" lvl="0" indent="-228600" algn="l" rtl="0">
              <a:spcBef>
                <a:spcPts val="0"/>
              </a:spcBef>
              <a:spcAft>
                <a:spcPts val="0"/>
              </a:spcAft>
              <a:buChar char="●"/>
            </a:pPr>
            <a:r>
              <a:rPr lang="en-US" dirty="0"/>
              <a:t>Producers gain in the exporting country, while consumers lose; and in the importing country, consumers gain and producers lose.</a:t>
            </a:r>
          </a:p>
        </p:txBody>
      </p:sp>
      <p:pic>
        <p:nvPicPr>
          <p:cNvPr id="110" name="Shape 110" descr="This figure uses two demand and supply diagrams and your understanding of consumer and producer surplus from the Demand and Supply chapter to show that free trade results in gains from trade and income distribution effects."/>
          <p:cNvPicPr preferRelativeResize="0">
            <a:picLocks noGrp="1"/>
          </p:cNvPicPr>
          <p:nvPr>
            <p:ph type="pic" idx="2"/>
          </p:nvPr>
        </p:nvPicPr>
        <p:blipFill rotWithShape="1">
          <a:blip r:embed="rId3">
            <a:alphaModFix/>
          </a:blip>
          <a:srcRect/>
          <a:stretch/>
        </p:blipFill>
        <p:spPr>
          <a:xfrm>
            <a:off x="1107023" y="730499"/>
            <a:ext cx="6458400" cy="3500100"/>
          </a:xfrm>
          <a:prstGeom prst="rect">
            <a:avLst/>
          </a:prstGeom>
          <a:noFill/>
          <a:ln>
            <a:noFill/>
          </a:ln>
        </p:spPr>
      </p:pic>
      <p:pic>
        <p:nvPicPr>
          <p:cNvPr id="111" name="Shape 111" descr="OSX-Stacked-TM-RGB-300dpi-2016.jpg"/>
          <p:cNvPicPr preferRelativeResize="0"/>
          <p:nvPr/>
        </p:nvPicPr>
        <p:blipFill rotWithShape="1">
          <a:blip r:embed="rId4">
            <a:alphaModFix/>
          </a:blip>
          <a:srcRect/>
          <a:stretch/>
        </p:blipFill>
        <p:spPr>
          <a:xfrm>
            <a:off x="7610087" y="227959"/>
            <a:ext cx="1226434" cy="833592"/>
          </a:xfrm>
          <a:prstGeom prst="rect">
            <a:avLst/>
          </a:prstGeom>
          <a:noFill/>
          <a:ln>
            <a:noFill/>
          </a:ln>
        </p:spPr>
      </p:pic>
      <p:sp>
        <p:nvSpPr>
          <p:cNvPr id="2" name="Footer Placeholder 1"/>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2992</Words>
  <Application>Microsoft Macintosh PowerPoint</Application>
  <PresentationFormat>On-screen Show (4:3)</PresentationFormat>
  <Paragraphs>196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PowerPoint Presentation</vt:lpstr>
      <vt:lpstr>CH.21 OUTLINE</vt:lpstr>
      <vt:lpstr>Flat Screen Competition</vt:lpstr>
      <vt:lpstr>21.1 Protectionism: An Indirect Subsidy  from Consumers to Producers</vt:lpstr>
      <vt:lpstr>Import Quotas and Nontariff Barriers</vt:lpstr>
      <vt:lpstr>Demand and Supply Analysis of  Protectionism</vt:lpstr>
      <vt:lpstr>The Sugar Trade between Brazil and the United States</vt:lpstr>
      <vt:lpstr>The Sugar Trade between Brazil and the United States, Continued</vt:lpstr>
      <vt:lpstr>Free Trade of Sugar</vt:lpstr>
      <vt:lpstr>Effects of Trade Barriers: U.S. Sugar  Supply and Demand</vt:lpstr>
      <vt:lpstr>21.2 International Trade and Its Effects  on Jobs, Wages, and Working Conditions</vt:lpstr>
      <vt:lpstr>21.2 International Trade and Its Effects  on Jobs, Wages, and Working Conditions</vt:lpstr>
      <vt:lpstr>Trade and Wages</vt:lpstr>
      <vt:lpstr>Labor Standards and Working Conditions</vt:lpstr>
      <vt:lpstr>21.3 Arguments in Support of Restricting Imports</vt:lpstr>
      <vt:lpstr>The Anti-Dumping Argument</vt:lpstr>
      <vt:lpstr>The Environmental Protection Argument</vt:lpstr>
      <vt:lpstr>The Unsafe Consumer Products Argument</vt:lpstr>
      <vt:lpstr>The National Interest Argument</vt:lpstr>
      <vt:lpstr>21.4 How Governments Enact Trade  Policy: Globally, Regionally, and Nationally</vt:lpstr>
      <vt:lpstr>Regional Trade Agreements</vt:lpstr>
      <vt:lpstr>21.5 The Tradeoffs of Trade Policy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Larissa Chu</cp:lastModifiedBy>
  <cp:revision>6</cp:revision>
  <dcterms:modified xsi:type="dcterms:W3CDTF">2018-05-01T15:32:33Z</dcterms:modified>
</cp:coreProperties>
</file>