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huyGNRk0gGpgo3talctNSfFlgc0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snapToObjects="1">
      <p:cViewPr varScale="1">
        <p:scale>
          <a:sx n="124" d="100"/>
          <a:sy n="124" d="100"/>
        </p:scale>
        <p:origin x="61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39" name="Google Shape;39;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8" name="Google Shape;108;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115" name="Google Shape;11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7" name="Google Shape;137;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1" name="Google Shape;151;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8" name="Google Shape;158;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165" name="Google Shape;165;p1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3" name="Google Shape;173;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 name="Google Shape;4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2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0" name="Google Shape;180;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187" name="Google Shape;187;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53" name="Google Shape;53;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68" name="Google Shape;6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a:p>
        </p:txBody>
      </p:sp>
      <p:sp>
        <p:nvSpPr>
          <p:cNvPr id="76" name="Google Shape;7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4" name="Google Shape;8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1"/>
        <p:cNvGrpSpPr/>
        <p:nvPr/>
      </p:nvGrpSpPr>
      <p:grpSpPr>
        <a:xfrm>
          <a:off x="0" y="0"/>
          <a:ext cx="0" cy="0"/>
          <a:chOff x="0" y="0"/>
          <a:chExt cx="0" cy="0"/>
        </a:xfrm>
      </p:grpSpPr>
      <p:sp>
        <p:nvSpPr>
          <p:cNvPr id="12" name="Google Shape;12;p23"/>
          <p:cNvSpPr txBox="1">
            <a:spLocks noGrp="1"/>
          </p:cNvSpPr>
          <p:nvPr>
            <p:ph type="dt" idx="10"/>
          </p:nvPr>
        </p:nvSpPr>
        <p:spPr>
          <a:xfrm>
            <a:off x="457200" y="6172201"/>
            <a:ext cx="3429000" cy="3048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3" name="Google Shape;13;p23"/>
          <p:cNvSpPr txBox="1">
            <a:spLocks noGrp="1"/>
          </p:cNvSpPr>
          <p:nvPr>
            <p:ph type="ftr" idx="11"/>
          </p:nvPr>
        </p:nvSpPr>
        <p:spPr>
          <a:xfrm>
            <a:off x="457200" y="6492875"/>
            <a:ext cx="3429000" cy="28384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4" name="Google Shape;14;p23"/>
          <p:cNvSpPr txBox="1"/>
          <p:nvPr/>
        </p:nvSpPr>
        <p:spPr>
          <a:xfrm>
            <a:off x="0" y="789677"/>
            <a:ext cx="9144000" cy="709154"/>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6CB255"/>
              </a:buClr>
              <a:buSzPts val="875"/>
              <a:buFont typeface="Arial"/>
              <a:buNone/>
            </a:pPr>
            <a:r>
              <a:rPr lang="en-US" sz="3500" b="0" i="0" u="none" strike="noStrike" cap="none">
                <a:solidFill>
                  <a:srgbClr val="6CB255"/>
                </a:solidFill>
                <a:latin typeface="Arial"/>
                <a:ea typeface="Arial"/>
                <a:cs typeface="Arial"/>
                <a:sym typeface="Arial"/>
              </a:rPr>
              <a:t>COLLEGE PHYSICS</a:t>
            </a:r>
            <a:endParaRPr/>
          </a:p>
          <a:p>
            <a:pPr marL="0" marR="0" lvl="0" indent="0" algn="ctr" rtl="0">
              <a:lnSpc>
                <a:spcPct val="100000"/>
              </a:lnSpc>
              <a:spcBef>
                <a:spcPts val="0"/>
              </a:spcBef>
              <a:spcAft>
                <a:spcPts val="0"/>
              </a:spcAft>
              <a:buClr>
                <a:srgbClr val="6CB255"/>
              </a:buClr>
              <a:buSzPts val="450"/>
              <a:buFont typeface="Arial"/>
              <a:buNone/>
            </a:pPr>
            <a:endParaRPr sz="1800" b="0" i="0" u="none" strike="noStrike" cap="none">
              <a:solidFill>
                <a:srgbClr val="EAF1DD"/>
              </a:solidFill>
              <a:latin typeface="Arial"/>
              <a:ea typeface="Arial"/>
              <a:cs typeface="Arial"/>
              <a:sym typeface="Arial"/>
            </a:endParaRPr>
          </a:p>
          <a:p>
            <a:pPr marL="0" marR="0" lvl="0" indent="0" algn="ctr" rtl="0">
              <a:lnSpc>
                <a:spcPct val="100000"/>
              </a:lnSpc>
              <a:spcBef>
                <a:spcPts val="0"/>
              </a:spcBef>
              <a:spcAft>
                <a:spcPts val="0"/>
              </a:spcAft>
              <a:buClr>
                <a:srgbClr val="212F62"/>
              </a:buClr>
              <a:buSzPts val="500"/>
              <a:buFont typeface="Arial"/>
              <a:buNone/>
            </a:pPr>
            <a:r>
              <a:rPr lang="en-US" sz="2000" b="1" i="0" u="none" strike="noStrike" cap="none">
                <a:solidFill>
                  <a:srgbClr val="212F62"/>
                </a:solidFill>
                <a:latin typeface="Arial"/>
                <a:ea typeface="Arial"/>
                <a:cs typeface="Arial"/>
                <a:sym typeface="Arial"/>
              </a:rPr>
              <a:t>Chapter # Chapter Title</a:t>
            </a:r>
            <a:endParaRPr/>
          </a:p>
          <a:p>
            <a:pPr marL="0" marR="0" lvl="0" indent="0" algn="ctr" rtl="0">
              <a:lnSpc>
                <a:spcPct val="100000"/>
              </a:lnSpc>
              <a:spcBef>
                <a:spcPts val="0"/>
              </a:spcBef>
              <a:spcAft>
                <a:spcPts val="0"/>
              </a:spcAft>
              <a:buClr>
                <a:schemeClr val="dk1"/>
              </a:buClr>
              <a:buSzPts val="400"/>
              <a:buFont typeface="Arial"/>
              <a:buNone/>
            </a:pPr>
            <a:r>
              <a:rPr lang="en-US" sz="1600" b="0" i="0" u="none" strike="noStrike" cap="none">
                <a:solidFill>
                  <a:schemeClr val="dk1"/>
                </a:solidFill>
                <a:latin typeface="Arial"/>
                <a:ea typeface="Arial"/>
                <a:cs typeface="Arial"/>
                <a:sym typeface="Arial"/>
              </a:rPr>
              <a:t>PowerPoint Image Slideshow</a:t>
            </a:r>
            <a:endParaRPr/>
          </a:p>
        </p:txBody>
      </p:sp>
      <p:pic>
        <p:nvPicPr>
          <p:cNvPr id="15" name="Google Shape;15;p23" descr="medium_covers_Page_2.png"/>
          <p:cNvPicPr preferRelativeResize="0"/>
          <p:nvPr/>
        </p:nvPicPr>
        <p:blipFill rotWithShape="1">
          <a:blip r:embed="rId2">
            <a:alphaModFix/>
          </a:blip>
          <a:srcRect/>
          <a:stretch/>
        </p:blipFill>
        <p:spPr>
          <a:xfrm>
            <a:off x="3562758" y="2517424"/>
            <a:ext cx="2010682" cy="2603836"/>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and Content">
  <p:cSld name="Title and Content">
    <p:spTree>
      <p:nvGrpSpPr>
        <p:cNvPr id="1" name="Shape 16"/>
        <p:cNvGrpSpPr/>
        <p:nvPr/>
      </p:nvGrpSpPr>
      <p:grpSpPr>
        <a:xfrm>
          <a:off x="0" y="0"/>
          <a:ext cx="0" cy="0"/>
          <a:chOff x="0" y="0"/>
          <a:chExt cx="0" cy="0"/>
        </a:xfrm>
      </p:grpSpPr>
      <p:sp>
        <p:nvSpPr>
          <p:cNvPr id="17" name="Google Shape;17;p24"/>
          <p:cNvSpPr txBox="1">
            <a:spLocks noGrp="1"/>
          </p:cNvSpPr>
          <p:nvPr>
            <p:ph type="dt" idx="10"/>
          </p:nvPr>
        </p:nvSpPr>
        <p:spPr>
          <a:xfrm>
            <a:off x="457200" y="6172201"/>
            <a:ext cx="3429000" cy="3048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8" name="Google Shape;18;p24"/>
          <p:cNvSpPr txBox="1">
            <a:spLocks noGrp="1"/>
          </p:cNvSpPr>
          <p:nvPr>
            <p:ph type="ftr" idx="11"/>
          </p:nvPr>
        </p:nvSpPr>
        <p:spPr>
          <a:xfrm>
            <a:off x="457200" y="6492875"/>
            <a:ext cx="3429000" cy="28384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9" name="Google Shape;19;p24"/>
          <p:cNvSpPr txBox="1">
            <a:spLocks noGrp="1"/>
          </p:cNvSpPr>
          <p:nvPr>
            <p:ph type="sldNum" idx="12"/>
          </p:nvPr>
        </p:nvSpPr>
        <p:spPr>
          <a:xfrm rot="-5400000">
            <a:off x="8044814" y="683895"/>
            <a:ext cx="1315721"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0" name="Google Shape;20;p24"/>
          <p:cNvSpPr txBox="1">
            <a:spLocks noGrp="1"/>
          </p:cNvSpPr>
          <p:nvPr>
            <p:ph type="title"/>
          </p:nvPr>
        </p:nvSpPr>
        <p:spPr>
          <a:xfrm>
            <a:off x="457200" y="241326"/>
            <a:ext cx="8062912" cy="65953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6CB255"/>
              </a:buClr>
              <a:buSzPts val="1400"/>
              <a:buFont typeface="Arial"/>
              <a:buNone/>
              <a:defRPr sz="2400" b="0" i="0" u="none" strike="noStrike" cap="none">
                <a:solidFill>
                  <a:srgbClr val="6CB255"/>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24"/>
          <p:cNvSpPr>
            <a:spLocks noGrp="1"/>
          </p:cNvSpPr>
          <p:nvPr>
            <p:ph type="pic" idx="2"/>
          </p:nvPr>
        </p:nvSpPr>
        <p:spPr>
          <a:xfrm>
            <a:off x="457199" y="1122386"/>
            <a:ext cx="8062913" cy="3500071"/>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400"/>
              </a:spcBef>
              <a:spcAft>
                <a:spcPts val="0"/>
              </a:spcAft>
              <a:buClr>
                <a:srgbClr val="6CB255"/>
              </a:buClr>
              <a:buSzPts val="1400"/>
              <a:buFont typeface="Arial"/>
              <a:buNone/>
              <a:defRPr sz="2000" b="0" i="0" u="none" strike="noStrike" cap="none">
                <a:solidFill>
                  <a:schemeClr val="dk1"/>
                </a:solidFill>
                <a:latin typeface="Arial"/>
                <a:ea typeface="Arial"/>
                <a:cs typeface="Arial"/>
                <a:sym typeface="Arial"/>
              </a:defRPr>
            </a:lvl1pPr>
            <a:lvl2pPr marR="0" lvl="1" algn="l" rtl="0">
              <a:lnSpc>
                <a:spcPct val="100000"/>
              </a:lnSpc>
              <a:spcBef>
                <a:spcPts val="600"/>
              </a:spcBef>
              <a:spcAft>
                <a:spcPts val="0"/>
              </a:spcAft>
              <a:buClr>
                <a:srgbClr val="6CB255"/>
              </a:buClr>
              <a:buSzPts val="2000"/>
              <a:buFont typeface="Arial"/>
              <a:buChar char="•"/>
              <a:defRPr sz="2000" b="0" i="0" u="none" strike="noStrike" cap="none">
                <a:solidFill>
                  <a:srgbClr val="000000"/>
                </a:solidFill>
                <a:latin typeface="Arial"/>
                <a:ea typeface="Arial"/>
                <a:cs typeface="Arial"/>
                <a:sym typeface="Arial"/>
              </a:defRPr>
            </a:lvl2pPr>
            <a:lvl3pPr marR="0" lvl="2"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3pPr>
            <a:lvl4pPr marR="0" lvl="3"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4pPr>
            <a:lvl5pPr marR="0" lvl="4"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6pPr>
            <a:lvl7pPr marR="0" lvl="6"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7pPr>
            <a:lvl8pPr marR="0" lvl="7"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8pPr>
            <a:lvl9pPr marR="0" lvl="8"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Google Shape;22;p24"/>
          <p:cNvSpPr txBox="1">
            <a:spLocks noGrp="1"/>
          </p:cNvSpPr>
          <p:nvPr>
            <p:ph type="body" idx="1"/>
          </p:nvPr>
        </p:nvSpPr>
        <p:spPr>
          <a:xfrm>
            <a:off x="457200" y="4843982"/>
            <a:ext cx="8062912" cy="1166382"/>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400"/>
              </a:spcBef>
              <a:spcAft>
                <a:spcPts val="0"/>
              </a:spcAft>
              <a:buClr>
                <a:srgbClr val="6CB255"/>
              </a:buClr>
              <a:buSzPts val="1400"/>
              <a:buFont typeface="Arial"/>
              <a:buNone/>
              <a:defRPr sz="2000" b="0" i="0" u="none" strike="noStrike" cap="none">
                <a:solidFill>
                  <a:srgbClr val="000000"/>
                </a:solidFill>
                <a:latin typeface="Arial"/>
                <a:ea typeface="Arial"/>
                <a:cs typeface="Arial"/>
                <a:sym typeface="Arial"/>
              </a:defRPr>
            </a:lvl1pPr>
            <a:lvl2pPr marL="914400" marR="0" lvl="1" indent="-355600" algn="l">
              <a:lnSpc>
                <a:spcPct val="100000"/>
              </a:lnSpc>
              <a:spcBef>
                <a:spcPts val="600"/>
              </a:spcBef>
              <a:spcAft>
                <a:spcPts val="0"/>
              </a:spcAft>
              <a:buClr>
                <a:srgbClr val="6CB255"/>
              </a:buClr>
              <a:buSzPts val="2000"/>
              <a:buFont typeface="Arial"/>
              <a:buAutoNum type="alphaLcParenR"/>
              <a:defRPr sz="2000" b="0" i="0" u="none" strike="noStrike" cap="none">
                <a:solidFill>
                  <a:schemeClr val="dk1"/>
                </a:solidFill>
                <a:latin typeface="Arial"/>
                <a:ea typeface="Arial"/>
                <a:cs typeface="Arial"/>
                <a:sym typeface="Arial"/>
              </a:defRPr>
            </a:lvl2pPr>
            <a:lvl3pPr marL="1371600" marR="0" lvl="2"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5pPr>
            <a:lvl6pPr marL="2743200" marR="0" lvl="5"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wo Content">
  <p:cSld name="Two Content">
    <p:spTree>
      <p:nvGrpSpPr>
        <p:cNvPr id="1" name="Shape 23"/>
        <p:cNvGrpSpPr/>
        <p:nvPr/>
      </p:nvGrpSpPr>
      <p:grpSpPr>
        <a:xfrm>
          <a:off x="0" y="0"/>
          <a:ext cx="0" cy="0"/>
          <a:chOff x="0" y="0"/>
          <a:chExt cx="0" cy="0"/>
        </a:xfrm>
      </p:grpSpPr>
      <p:sp>
        <p:nvSpPr>
          <p:cNvPr id="24" name="Google Shape;24;p25"/>
          <p:cNvSpPr txBox="1">
            <a:spLocks noGrp="1"/>
          </p:cNvSpPr>
          <p:nvPr>
            <p:ph type="title"/>
          </p:nvPr>
        </p:nvSpPr>
        <p:spPr>
          <a:xfrm>
            <a:off x="457200" y="241326"/>
            <a:ext cx="8062912" cy="65953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6CB255"/>
              </a:buClr>
              <a:buSzPts val="1400"/>
              <a:buFont typeface="Arial"/>
              <a:buNone/>
              <a:defRPr sz="2400" b="0" i="0" u="none" strike="noStrike" cap="none">
                <a:solidFill>
                  <a:srgbClr val="6CB255"/>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Google Shape;25;p25"/>
          <p:cNvSpPr txBox="1">
            <a:spLocks noGrp="1"/>
          </p:cNvSpPr>
          <p:nvPr>
            <p:ph type="dt" idx="10"/>
          </p:nvPr>
        </p:nvSpPr>
        <p:spPr>
          <a:xfrm>
            <a:off x="457200" y="6172201"/>
            <a:ext cx="3429000" cy="3048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6" name="Google Shape;26;p25"/>
          <p:cNvSpPr txBox="1">
            <a:spLocks noGrp="1"/>
          </p:cNvSpPr>
          <p:nvPr>
            <p:ph type="ftr" idx="11"/>
          </p:nvPr>
        </p:nvSpPr>
        <p:spPr>
          <a:xfrm>
            <a:off x="457200" y="6492875"/>
            <a:ext cx="3429000" cy="28384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7" name="Google Shape;27;p25"/>
          <p:cNvSpPr txBox="1">
            <a:spLocks noGrp="1"/>
          </p:cNvSpPr>
          <p:nvPr>
            <p:ph type="sldNum" idx="12"/>
          </p:nvPr>
        </p:nvSpPr>
        <p:spPr>
          <a:xfrm rot="-5400000">
            <a:off x="8044814" y="683895"/>
            <a:ext cx="1315721"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8" name="Google Shape;28;p25"/>
          <p:cNvSpPr>
            <a:spLocks noGrp="1"/>
          </p:cNvSpPr>
          <p:nvPr>
            <p:ph type="pic" idx="2"/>
          </p:nvPr>
        </p:nvSpPr>
        <p:spPr>
          <a:xfrm>
            <a:off x="457199" y="1107618"/>
            <a:ext cx="4031619" cy="4607689"/>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400"/>
              </a:spcBef>
              <a:spcAft>
                <a:spcPts val="0"/>
              </a:spcAft>
              <a:buClr>
                <a:srgbClr val="6CB255"/>
              </a:buClr>
              <a:buSzPts val="1400"/>
              <a:buFont typeface="Arial"/>
              <a:buNone/>
              <a:defRPr sz="2000" b="0" i="0" u="none" strike="noStrike" cap="none">
                <a:solidFill>
                  <a:schemeClr val="dk1"/>
                </a:solidFill>
                <a:latin typeface="Arial"/>
                <a:ea typeface="Arial"/>
                <a:cs typeface="Arial"/>
                <a:sym typeface="Arial"/>
              </a:defRPr>
            </a:lvl1pPr>
            <a:lvl2pPr marR="0" lvl="1" algn="l" rtl="0">
              <a:lnSpc>
                <a:spcPct val="100000"/>
              </a:lnSpc>
              <a:spcBef>
                <a:spcPts val="600"/>
              </a:spcBef>
              <a:spcAft>
                <a:spcPts val="0"/>
              </a:spcAft>
              <a:buClr>
                <a:srgbClr val="6CB255"/>
              </a:buClr>
              <a:buSzPts val="2000"/>
              <a:buFont typeface="Arial"/>
              <a:buChar char="•"/>
              <a:defRPr sz="2000" b="0" i="0" u="none" strike="noStrike" cap="none">
                <a:solidFill>
                  <a:srgbClr val="000000"/>
                </a:solidFill>
                <a:latin typeface="Arial"/>
                <a:ea typeface="Arial"/>
                <a:cs typeface="Arial"/>
                <a:sym typeface="Arial"/>
              </a:defRPr>
            </a:lvl2pPr>
            <a:lvl3pPr marR="0" lvl="2"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3pPr>
            <a:lvl4pPr marR="0" lvl="3"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4pPr>
            <a:lvl5pPr marR="0" lvl="4"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6pPr>
            <a:lvl7pPr marR="0" lvl="6"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7pPr>
            <a:lvl8pPr marR="0" lvl="7"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8pPr>
            <a:lvl9pPr marR="0" lvl="8"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Google Shape;29;p25"/>
          <p:cNvSpPr txBox="1">
            <a:spLocks noGrp="1"/>
          </p:cNvSpPr>
          <p:nvPr>
            <p:ph type="body" idx="1"/>
          </p:nvPr>
        </p:nvSpPr>
        <p:spPr>
          <a:xfrm>
            <a:off x="4606925" y="1107618"/>
            <a:ext cx="3913188" cy="4607382"/>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400"/>
              </a:spcBef>
              <a:spcAft>
                <a:spcPts val="0"/>
              </a:spcAft>
              <a:buClr>
                <a:srgbClr val="6CB255"/>
              </a:buClr>
              <a:buSzPts val="1400"/>
              <a:buFont typeface="Arial"/>
              <a:buNone/>
              <a:defRPr sz="2000" b="0" i="0" u="none" strike="noStrike" cap="none">
                <a:solidFill>
                  <a:srgbClr val="212F62"/>
                </a:solidFill>
                <a:latin typeface="Arial"/>
                <a:ea typeface="Arial"/>
                <a:cs typeface="Arial"/>
                <a:sym typeface="Arial"/>
              </a:defRPr>
            </a:lvl1pPr>
            <a:lvl2pPr marL="914400" marR="0" lvl="1" indent="-355600" algn="l">
              <a:lnSpc>
                <a:spcPct val="100000"/>
              </a:lnSpc>
              <a:spcBef>
                <a:spcPts val="600"/>
              </a:spcBef>
              <a:spcAft>
                <a:spcPts val="0"/>
              </a:spcAft>
              <a:buClr>
                <a:srgbClr val="6CB255"/>
              </a:buClr>
              <a:buSzPts val="2000"/>
              <a:buFont typeface="Arial"/>
              <a:buAutoNum type="alphaLcParenR"/>
              <a:defRPr sz="2000" b="0" i="0" u="none" strike="noStrike" cap="none">
                <a:solidFill>
                  <a:schemeClr val="dk1"/>
                </a:solidFill>
                <a:latin typeface="Arial"/>
                <a:ea typeface="Arial"/>
                <a:cs typeface="Arial"/>
                <a:sym typeface="Arial"/>
              </a:defRPr>
            </a:lvl2pPr>
            <a:lvl3pPr marL="1371600" marR="0" lvl="2"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3pPr>
            <a:lvl4pPr marL="1828800" marR="0" lvl="3"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4pPr>
            <a:lvl5pPr marL="2286000" marR="0" lvl="4" indent="-342900" algn="l">
              <a:lnSpc>
                <a:spcPct val="100000"/>
              </a:lnSpc>
              <a:spcBef>
                <a:spcPts val="360"/>
              </a:spcBef>
              <a:spcAft>
                <a:spcPts val="0"/>
              </a:spcAft>
              <a:buClr>
                <a:srgbClr val="6CB255"/>
              </a:buClr>
              <a:buSzPts val="1800"/>
              <a:buFont typeface="Arial"/>
              <a:buAutoNum type="alphaLcParenR"/>
              <a:defRPr sz="1800" b="0" i="0" u="none" strike="noStrike" cap="none">
                <a:solidFill>
                  <a:schemeClr val="dk1"/>
                </a:solidFill>
                <a:latin typeface="Arial"/>
                <a:ea typeface="Arial"/>
                <a:cs typeface="Arial"/>
                <a:sym typeface="Arial"/>
              </a:defRPr>
            </a:lvl5pPr>
            <a:lvl6pPr marL="2743200" marR="0" lvl="5"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spTree>
      <p:nvGrpSpPr>
        <p:cNvPr id="1" name="Shape 30"/>
        <p:cNvGrpSpPr/>
        <p:nvPr/>
      </p:nvGrpSpPr>
      <p:grpSpPr>
        <a:xfrm>
          <a:off x="0" y="0"/>
          <a:ext cx="0" cy="0"/>
          <a:chOff x="0" y="0"/>
          <a:chExt cx="0" cy="0"/>
        </a:xfrm>
      </p:grpSpPr>
      <p:sp>
        <p:nvSpPr>
          <p:cNvPr id="31" name="Google Shape;31;p26"/>
          <p:cNvSpPr txBox="1">
            <a:spLocks noGrp="1"/>
          </p:cNvSpPr>
          <p:nvPr>
            <p:ph type="body" idx="1"/>
          </p:nvPr>
        </p:nvSpPr>
        <p:spPr>
          <a:xfrm>
            <a:off x="3575050" y="1600200"/>
            <a:ext cx="5111750" cy="4480560"/>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640"/>
              </a:spcBef>
              <a:spcAft>
                <a:spcPts val="0"/>
              </a:spcAft>
              <a:buClr>
                <a:srgbClr val="6CB255"/>
              </a:buClr>
              <a:buSzPts val="1400"/>
              <a:buFont typeface="Arial"/>
              <a:buNone/>
              <a:defRPr sz="3200" b="0" i="0" u="none" strike="noStrike" cap="none">
                <a:solidFill>
                  <a:schemeClr val="dk1"/>
                </a:solidFill>
                <a:latin typeface="Arial"/>
                <a:ea typeface="Arial"/>
                <a:cs typeface="Arial"/>
                <a:sym typeface="Arial"/>
              </a:defRPr>
            </a:lvl1pPr>
            <a:lvl2pPr marL="914400" marR="0" lvl="1" indent="-406400" algn="l">
              <a:lnSpc>
                <a:spcPct val="100000"/>
              </a:lnSpc>
              <a:spcBef>
                <a:spcPts val="600"/>
              </a:spcBef>
              <a:spcAft>
                <a:spcPts val="0"/>
              </a:spcAft>
              <a:buClr>
                <a:srgbClr val="6CB255"/>
              </a:buClr>
              <a:buSzPts val="2800"/>
              <a:buFont typeface="Arial"/>
              <a:buAutoNum type="alphaLcParenR"/>
              <a:defRPr sz="2800" b="0" i="0" u="none" strike="noStrike" cap="none">
                <a:solidFill>
                  <a:srgbClr val="000000"/>
                </a:solidFill>
                <a:latin typeface="Arial"/>
                <a:ea typeface="Arial"/>
                <a:cs typeface="Arial"/>
                <a:sym typeface="Arial"/>
              </a:defRPr>
            </a:lvl2pPr>
            <a:lvl3pPr marL="1371600" marR="0" lvl="2" indent="-381000" algn="l">
              <a:lnSpc>
                <a:spcPct val="100000"/>
              </a:lnSpc>
              <a:spcBef>
                <a:spcPts val="480"/>
              </a:spcBef>
              <a:spcAft>
                <a:spcPts val="0"/>
              </a:spcAft>
              <a:buClr>
                <a:srgbClr val="6CB255"/>
              </a:buClr>
              <a:buSzPts val="2400"/>
              <a:buFont typeface="Arial"/>
              <a:buAutoNum type="alphaLcParenR"/>
              <a:defRPr sz="2400" b="0" i="0" u="none" strike="noStrike" cap="none">
                <a:solidFill>
                  <a:srgbClr val="000000"/>
                </a:solidFill>
                <a:latin typeface="Arial"/>
                <a:ea typeface="Arial"/>
                <a:cs typeface="Arial"/>
                <a:sym typeface="Arial"/>
              </a:defRPr>
            </a:lvl3pPr>
            <a:lvl4pPr marL="1828800" marR="0" lvl="3" indent="-355600" algn="l">
              <a:lnSpc>
                <a:spcPct val="100000"/>
              </a:lnSpc>
              <a:spcBef>
                <a:spcPts val="400"/>
              </a:spcBef>
              <a:spcAft>
                <a:spcPts val="0"/>
              </a:spcAft>
              <a:buClr>
                <a:srgbClr val="6CB255"/>
              </a:buClr>
              <a:buSzPts val="2000"/>
              <a:buFont typeface="Arial"/>
              <a:buAutoNum type="alphaLcParenR"/>
              <a:defRPr sz="2000" b="0" i="0" u="none" strike="noStrike" cap="none">
                <a:solidFill>
                  <a:srgbClr val="000000"/>
                </a:solidFill>
                <a:latin typeface="Arial"/>
                <a:ea typeface="Arial"/>
                <a:cs typeface="Arial"/>
                <a:sym typeface="Arial"/>
              </a:defRPr>
            </a:lvl4pPr>
            <a:lvl5pPr marL="2286000" marR="0" lvl="4" indent="-355600" algn="l">
              <a:lnSpc>
                <a:spcPct val="100000"/>
              </a:lnSpc>
              <a:spcBef>
                <a:spcPts val="400"/>
              </a:spcBef>
              <a:spcAft>
                <a:spcPts val="0"/>
              </a:spcAft>
              <a:buClr>
                <a:srgbClr val="6CB255"/>
              </a:buClr>
              <a:buSzPts val="2000"/>
              <a:buFont typeface="Arial"/>
              <a:buAutoNum type="alphaLcParenR"/>
              <a:defRPr sz="2000" b="0" i="0" u="none" strike="noStrike" cap="none">
                <a:solidFill>
                  <a:srgbClr val="000000"/>
                </a:solidFill>
                <a:latin typeface="Arial"/>
                <a:ea typeface="Arial"/>
                <a:cs typeface="Arial"/>
                <a:sym typeface="Arial"/>
              </a:defRPr>
            </a:lvl5pPr>
            <a:lvl6pPr marL="2743200" marR="0" lvl="5" indent="-355600" algn="l">
              <a:lnSpc>
                <a:spcPct val="100000"/>
              </a:lnSpc>
              <a:spcBef>
                <a:spcPts val="400"/>
              </a:spcBef>
              <a:spcAft>
                <a:spcPts val="0"/>
              </a:spcAft>
              <a:buClr>
                <a:schemeClr val="dk2"/>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a:lnSpc>
                <a:spcPct val="100000"/>
              </a:lnSpc>
              <a:spcBef>
                <a:spcPts val="400"/>
              </a:spcBef>
              <a:spcAft>
                <a:spcPts val="0"/>
              </a:spcAft>
              <a:buClr>
                <a:schemeClr val="dk2"/>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a:lnSpc>
                <a:spcPct val="100000"/>
              </a:lnSpc>
              <a:spcBef>
                <a:spcPts val="400"/>
              </a:spcBef>
              <a:spcAft>
                <a:spcPts val="0"/>
              </a:spcAft>
              <a:buClr>
                <a:schemeClr val="dk2"/>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a:lnSpc>
                <a:spcPct val="100000"/>
              </a:lnSpc>
              <a:spcBef>
                <a:spcPts val="400"/>
              </a:spcBef>
              <a:spcAft>
                <a:spcPts val="0"/>
              </a:spcAft>
              <a:buClr>
                <a:schemeClr val="dk2"/>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Google Shape;32;p26"/>
          <p:cNvSpPr txBox="1">
            <a:spLocks noGrp="1"/>
          </p:cNvSpPr>
          <p:nvPr>
            <p:ph type="body" idx="2"/>
          </p:nvPr>
        </p:nvSpPr>
        <p:spPr>
          <a:xfrm>
            <a:off x="457200" y="1600200"/>
            <a:ext cx="3008313" cy="4480560"/>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320"/>
              </a:spcBef>
              <a:spcAft>
                <a:spcPts val="0"/>
              </a:spcAft>
              <a:buClr>
                <a:srgbClr val="6CB255"/>
              </a:buClr>
              <a:buSzPts val="14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600"/>
              </a:spcBef>
              <a:spcAft>
                <a:spcPts val="0"/>
              </a:spcAft>
              <a:buClr>
                <a:srgbClr val="6CB255"/>
              </a:buClr>
              <a:buSzPts val="2000"/>
              <a:buFont typeface="Arial"/>
              <a:buNone/>
              <a:defRPr sz="1200" b="0" i="0" u="none" strike="noStrike" cap="none">
                <a:solidFill>
                  <a:srgbClr val="000000"/>
                </a:solidFill>
                <a:latin typeface="Arial"/>
                <a:ea typeface="Arial"/>
                <a:cs typeface="Arial"/>
                <a:sym typeface="Arial"/>
              </a:defRPr>
            </a:lvl2pPr>
            <a:lvl3pPr marL="1371600" marR="0" lvl="2" indent="-228600" algn="l">
              <a:lnSpc>
                <a:spcPct val="100000"/>
              </a:lnSpc>
              <a:spcBef>
                <a:spcPts val="200"/>
              </a:spcBef>
              <a:spcAft>
                <a:spcPts val="0"/>
              </a:spcAft>
              <a:buClr>
                <a:srgbClr val="6CB255"/>
              </a:buClr>
              <a:buSzPts val="1800"/>
              <a:buFont typeface="Arial"/>
              <a:buNone/>
              <a:defRPr sz="1000" b="0" i="0" u="none" strike="noStrike" cap="none">
                <a:solidFill>
                  <a:srgbClr val="000000"/>
                </a:solidFill>
                <a:latin typeface="Arial"/>
                <a:ea typeface="Arial"/>
                <a:cs typeface="Arial"/>
                <a:sym typeface="Arial"/>
              </a:defRPr>
            </a:lvl3pPr>
            <a:lvl4pPr marL="1828800" marR="0" lvl="3" indent="-228600" algn="l">
              <a:lnSpc>
                <a:spcPct val="100000"/>
              </a:lnSpc>
              <a:spcBef>
                <a:spcPts val="180"/>
              </a:spcBef>
              <a:spcAft>
                <a:spcPts val="0"/>
              </a:spcAft>
              <a:buClr>
                <a:srgbClr val="6CB255"/>
              </a:buClr>
              <a:buSzPts val="1800"/>
              <a:buFont typeface="Arial"/>
              <a:buNone/>
              <a:defRPr sz="900" b="0" i="0" u="none" strike="noStrike" cap="none">
                <a:solidFill>
                  <a:srgbClr val="000000"/>
                </a:solidFill>
                <a:latin typeface="Arial"/>
                <a:ea typeface="Arial"/>
                <a:cs typeface="Arial"/>
                <a:sym typeface="Arial"/>
              </a:defRPr>
            </a:lvl4pPr>
            <a:lvl5pPr marL="2286000" marR="0" lvl="4" indent="-228600" algn="l">
              <a:lnSpc>
                <a:spcPct val="100000"/>
              </a:lnSpc>
              <a:spcBef>
                <a:spcPts val="180"/>
              </a:spcBef>
              <a:spcAft>
                <a:spcPts val="0"/>
              </a:spcAft>
              <a:buClr>
                <a:srgbClr val="6CB255"/>
              </a:buClr>
              <a:buSzPts val="1800"/>
              <a:buFont typeface="Arial"/>
              <a:buNone/>
              <a:defRPr sz="900" b="0" i="0" u="none" strike="noStrike" cap="none">
                <a:solidFill>
                  <a:srgbClr val="000000"/>
                </a:solidFill>
                <a:latin typeface="Arial"/>
                <a:ea typeface="Arial"/>
                <a:cs typeface="Arial"/>
                <a:sym typeface="Arial"/>
              </a:defRPr>
            </a:lvl5pPr>
            <a:lvl6pPr marL="2743200" marR="0" lvl="5" indent="-228600" algn="l">
              <a:lnSpc>
                <a:spcPct val="100000"/>
              </a:lnSpc>
              <a:spcBef>
                <a:spcPts val="180"/>
              </a:spcBef>
              <a:spcAft>
                <a:spcPts val="0"/>
              </a:spcAft>
              <a:buClr>
                <a:schemeClr val="dk2"/>
              </a:buClr>
              <a:buSzPts val="1600"/>
              <a:buFont typeface="Arial"/>
              <a:buNone/>
              <a:defRPr sz="900" b="0" i="0" u="none" strike="noStrike" cap="none">
                <a:solidFill>
                  <a:schemeClr val="dk1"/>
                </a:solidFill>
                <a:latin typeface="Arial"/>
                <a:ea typeface="Arial"/>
                <a:cs typeface="Arial"/>
                <a:sym typeface="Arial"/>
              </a:defRPr>
            </a:lvl6pPr>
            <a:lvl7pPr marL="3200400" marR="0" lvl="6" indent="-228600" algn="l">
              <a:lnSpc>
                <a:spcPct val="100000"/>
              </a:lnSpc>
              <a:spcBef>
                <a:spcPts val="180"/>
              </a:spcBef>
              <a:spcAft>
                <a:spcPts val="0"/>
              </a:spcAft>
              <a:buClr>
                <a:schemeClr val="dk2"/>
              </a:buClr>
              <a:buSzPts val="1600"/>
              <a:buFont typeface="Arial"/>
              <a:buNone/>
              <a:defRPr sz="900" b="0" i="0" u="none" strike="noStrike" cap="none">
                <a:solidFill>
                  <a:schemeClr val="dk1"/>
                </a:solidFill>
                <a:latin typeface="Arial"/>
                <a:ea typeface="Arial"/>
                <a:cs typeface="Arial"/>
                <a:sym typeface="Arial"/>
              </a:defRPr>
            </a:lvl7pPr>
            <a:lvl8pPr marL="3657600" marR="0" lvl="7" indent="-228600" algn="l">
              <a:lnSpc>
                <a:spcPct val="100000"/>
              </a:lnSpc>
              <a:spcBef>
                <a:spcPts val="180"/>
              </a:spcBef>
              <a:spcAft>
                <a:spcPts val="0"/>
              </a:spcAft>
              <a:buClr>
                <a:schemeClr val="dk2"/>
              </a:buClr>
              <a:buSzPts val="1600"/>
              <a:buFont typeface="Arial"/>
              <a:buNone/>
              <a:defRPr sz="900" b="0" i="0" u="none" strike="noStrike" cap="none">
                <a:solidFill>
                  <a:schemeClr val="dk1"/>
                </a:solidFill>
                <a:latin typeface="Arial"/>
                <a:ea typeface="Arial"/>
                <a:cs typeface="Arial"/>
                <a:sym typeface="Arial"/>
              </a:defRPr>
            </a:lvl8pPr>
            <a:lvl9pPr marL="4114800" marR="0" lvl="8" indent="-228600" algn="l">
              <a:lnSpc>
                <a:spcPct val="100000"/>
              </a:lnSpc>
              <a:spcBef>
                <a:spcPts val="180"/>
              </a:spcBef>
              <a:spcAft>
                <a:spcPts val="0"/>
              </a:spcAft>
              <a:buClr>
                <a:schemeClr val="dk2"/>
              </a:buClr>
              <a:buSzPts val="1600"/>
              <a:buFont typeface="Arial"/>
              <a:buNone/>
              <a:defRPr sz="900" b="0" i="0" u="none" strike="noStrike" cap="none">
                <a:solidFill>
                  <a:schemeClr val="dk1"/>
                </a:solidFill>
                <a:latin typeface="Arial"/>
                <a:ea typeface="Arial"/>
                <a:cs typeface="Arial"/>
                <a:sym typeface="Arial"/>
              </a:defRPr>
            </a:lvl9pPr>
          </a:lstStyle>
          <a:p>
            <a:endParaRPr/>
          </a:p>
        </p:txBody>
      </p:sp>
      <p:sp>
        <p:nvSpPr>
          <p:cNvPr id="33" name="Google Shape;33;p26"/>
          <p:cNvSpPr txBox="1">
            <a:spLocks noGrp="1"/>
          </p:cNvSpPr>
          <p:nvPr>
            <p:ph type="dt" idx="10"/>
          </p:nvPr>
        </p:nvSpPr>
        <p:spPr>
          <a:xfrm>
            <a:off x="457200" y="6172201"/>
            <a:ext cx="3429000" cy="3048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4" name="Google Shape;34;p26"/>
          <p:cNvSpPr txBox="1">
            <a:spLocks noGrp="1"/>
          </p:cNvSpPr>
          <p:nvPr>
            <p:ph type="ftr" idx="11"/>
          </p:nvPr>
        </p:nvSpPr>
        <p:spPr>
          <a:xfrm>
            <a:off x="457200" y="6492875"/>
            <a:ext cx="3429000" cy="28384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5" name="Google Shape;35;p26"/>
          <p:cNvSpPr txBox="1">
            <a:spLocks noGrp="1"/>
          </p:cNvSpPr>
          <p:nvPr>
            <p:ph type="sldNum" idx="12"/>
          </p:nvPr>
        </p:nvSpPr>
        <p:spPr>
          <a:xfrm rot="-5400000">
            <a:off x="8044814" y="683895"/>
            <a:ext cx="1315721"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36" name="Google Shape;36;p26"/>
          <p:cNvSpPr txBox="1">
            <a:spLocks noGrp="1"/>
          </p:cNvSpPr>
          <p:nvPr>
            <p:ph type="title"/>
          </p:nvPr>
        </p:nvSpPr>
        <p:spPr>
          <a:xfrm>
            <a:off x="457200" y="241326"/>
            <a:ext cx="8062912" cy="659535"/>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6CB255"/>
              </a:buClr>
              <a:buSzPts val="1400"/>
              <a:buFont typeface="Arial"/>
              <a:buNone/>
              <a:defRPr sz="2400" b="0" i="0" u="none" strike="noStrike" cap="none">
                <a:solidFill>
                  <a:srgbClr val="6CB255"/>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alphaModFix/>
          </a:blip>
          <a:stretch>
            <a:fillRect/>
          </a:stretch>
        </a:blipFill>
        <a:effectLst/>
      </p:bgPr>
    </p:bg>
    <p:spTree>
      <p:nvGrpSpPr>
        <p:cNvPr id="1" name="Shape 5"/>
        <p:cNvGrpSpPr/>
        <p:nvPr/>
      </p:nvGrpSpPr>
      <p:grpSpPr>
        <a:xfrm>
          <a:off x="0" y="0"/>
          <a:ext cx="0" cy="0"/>
          <a:chOff x="0" y="0"/>
          <a:chExt cx="0" cy="0"/>
        </a:xfrm>
      </p:grpSpPr>
      <p:sp>
        <p:nvSpPr>
          <p:cNvPr id="6" name="Google Shape;6;p22"/>
          <p:cNvSpPr txBox="1">
            <a:spLocks noGrp="1"/>
          </p:cNvSpPr>
          <p:nvPr>
            <p:ph type="title"/>
          </p:nvPr>
        </p:nvSpPr>
        <p:spPr>
          <a:xfrm>
            <a:off x="457200" y="152718"/>
            <a:ext cx="5791200" cy="1371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6CB255"/>
              </a:buClr>
              <a:buSzPts val="1400"/>
              <a:buFont typeface="Arial"/>
              <a:buNone/>
              <a:defRPr sz="2400" b="0" i="0" u="none" strike="noStrike" cap="none">
                <a:solidFill>
                  <a:srgbClr val="6CB255"/>
                </a:solidFill>
                <a:latin typeface="Arial"/>
                <a:ea typeface="Arial"/>
                <a:cs typeface="Arial"/>
                <a:sym typeface="Arial"/>
              </a:defRPr>
            </a:lvl1pPr>
            <a:lvl2pPr lvl="1">
              <a:spcBef>
                <a:spcPts val="0"/>
              </a:spcBef>
              <a:spcAft>
                <a:spcPts val="0"/>
              </a:spcAft>
              <a:buSzPts val="1400"/>
              <a:buFont typeface="Arial"/>
              <a:buNone/>
              <a:defRPr sz="1800"/>
            </a:lvl2pPr>
            <a:lvl3pPr lvl="2">
              <a:spcBef>
                <a:spcPts val="0"/>
              </a:spcBef>
              <a:spcAft>
                <a:spcPts val="0"/>
              </a:spcAft>
              <a:buSzPts val="1400"/>
              <a:buFont typeface="Arial"/>
              <a:buNone/>
              <a:defRPr sz="1800"/>
            </a:lvl3pPr>
            <a:lvl4pPr lvl="3">
              <a:spcBef>
                <a:spcPts val="0"/>
              </a:spcBef>
              <a:spcAft>
                <a:spcPts val="0"/>
              </a:spcAft>
              <a:buSzPts val="1400"/>
              <a:buFont typeface="Arial"/>
              <a:buNone/>
              <a:defRPr sz="1800"/>
            </a:lvl4pPr>
            <a:lvl5pPr lvl="4">
              <a:spcBef>
                <a:spcPts val="0"/>
              </a:spcBef>
              <a:spcAft>
                <a:spcPts val="0"/>
              </a:spcAft>
              <a:buSzPts val="1400"/>
              <a:buFont typeface="Arial"/>
              <a:buNone/>
              <a:defRPr sz="1800"/>
            </a:lvl5pPr>
            <a:lvl6pPr lvl="5">
              <a:spcBef>
                <a:spcPts val="0"/>
              </a:spcBef>
              <a:spcAft>
                <a:spcPts val="0"/>
              </a:spcAft>
              <a:buSzPts val="1400"/>
              <a:buFont typeface="Arial"/>
              <a:buNone/>
              <a:defRPr sz="1800"/>
            </a:lvl6pPr>
            <a:lvl7pPr lvl="6">
              <a:spcBef>
                <a:spcPts val="0"/>
              </a:spcBef>
              <a:spcAft>
                <a:spcPts val="0"/>
              </a:spcAft>
              <a:buSzPts val="1400"/>
              <a:buFont typeface="Arial"/>
              <a:buNone/>
              <a:defRPr sz="1800"/>
            </a:lvl7pPr>
            <a:lvl8pPr lvl="7">
              <a:spcBef>
                <a:spcPts val="0"/>
              </a:spcBef>
              <a:spcAft>
                <a:spcPts val="0"/>
              </a:spcAft>
              <a:buSzPts val="1400"/>
              <a:buFont typeface="Arial"/>
              <a:buNone/>
              <a:defRPr sz="1800"/>
            </a:lvl8pPr>
            <a:lvl9pPr lvl="8">
              <a:spcBef>
                <a:spcPts val="0"/>
              </a:spcBef>
              <a:spcAft>
                <a:spcPts val="0"/>
              </a:spcAft>
              <a:buSzPts val="1400"/>
              <a:buFont typeface="Arial"/>
              <a:buNone/>
              <a:defRPr sz="1800"/>
            </a:lvl9pPr>
          </a:lstStyle>
          <a:p>
            <a:endParaRPr/>
          </a:p>
        </p:txBody>
      </p:sp>
      <p:sp>
        <p:nvSpPr>
          <p:cNvPr id="7" name="Google Shape;7;p22"/>
          <p:cNvSpPr txBox="1">
            <a:spLocks noGrp="1"/>
          </p:cNvSpPr>
          <p:nvPr>
            <p:ph type="body" idx="1"/>
          </p:nvPr>
        </p:nvSpPr>
        <p:spPr>
          <a:xfrm>
            <a:off x="457200" y="1752600"/>
            <a:ext cx="7620000" cy="4373563"/>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400"/>
              </a:spcBef>
              <a:spcAft>
                <a:spcPts val="0"/>
              </a:spcAft>
              <a:buClr>
                <a:srgbClr val="6CB255"/>
              </a:buClr>
              <a:buSzPts val="14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600"/>
              </a:spcBef>
              <a:spcAft>
                <a:spcPts val="0"/>
              </a:spcAft>
              <a:buClr>
                <a:srgbClr val="6CB255"/>
              </a:buClr>
              <a:buSzPts val="2000"/>
              <a:buFont typeface="Arial"/>
              <a:buChar char="•"/>
              <a:defRPr sz="2000" b="0" i="0" u="none" strike="noStrike" cap="none">
                <a:solidFill>
                  <a:srgbClr val="000000"/>
                </a:solidFill>
                <a:latin typeface="Arial"/>
                <a:ea typeface="Arial"/>
                <a:cs typeface="Arial"/>
                <a:sym typeface="Arial"/>
              </a:defRPr>
            </a:lvl2pPr>
            <a:lvl3pPr marL="1371600" marR="0" lvl="2" indent="-342900"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3pPr>
            <a:lvl4pPr marL="1828800" marR="0" lvl="3" indent="-342900"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4pPr>
            <a:lvl5pPr marL="2286000" marR="0" lvl="4" indent="-342900" algn="l" rtl="0">
              <a:lnSpc>
                <a:spcPct val="100000"/>
              </a:lnSpc>
              <a:spcBef>
                <a:spcPts val="360"/>
              </a:spcBef>
              <a:spcAft>
                <a:spcPts val="0"/>
              </a:spcAft>
              <a:buClr>
                <a:srgbClr val="6CB255"/>
              </a:buClr>
              <a:buSzPts val="1800"/>
              <a:buFont typeface="Arial"/>
              <a:buChar char="•"/>
              <a:defRPr sz="1800" b="0" i="0" u="none" strike="noStrike" cap="none">
                <a:solidFill>
                  <a:srgbClr val="000000"/>
                </a:solidFill>
                <a:latin typeface="Arial"/>
                <a:ea typeface="Arial"/>
                <a:cs typeface="Arial"/>
                <a:sym typeface="Arial"/>
              </a:defRPr>
            </a:lvl5pPr>
            <a:lvl6pPr marL="2743200" marR="0" lvl="5" indent="-330200"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2"/>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Google Shape;8;p22"/>
          <p:cNvSpPr txBox="1">
            <a:spLocks noGrp="1"/>
          </p:cNvSpPr>
          <p:nvPr>
            <p:ph type="dt" idx="10"/>
          </p:nvPr>
        </p:nvSpPr>
        <p:spPr>
          <a:xfrm>
            <a:off x="457200" y="6172201"/>
            <a:ext cx="3429000" cy="3048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 name="Google Shape;9;p22"/>
          <p:cNvSpPr txBox="1">
            <a:spLocks noGrp="1"/>
          </p:cNvSpPr>
          <p:nvPr>
            <p:ph type="ftr" idx="11"/>
          </p:nvPr>
        </p:nvSpPr>
        <p:spPr>
          <a:xfrm>
            <a:off x="457200" y="6492875"/>
            <a:ext cx="3429000" cy="283845"/>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1400"/>
              <a:buFont typeface="Arial"/>
              <a:buNone/>
              <a:defRPr sz="1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 name="Google Shape;10;p22"/>
          <p:cNvSpPr txBox="1">
            <a:spLocks noGrp="1"/>
          </p:cNvSpPr>
          <p:nvPr>
            <p:ph type="sldNum" idx="12"/>
          </p:nvPr>
        </p:nvSpPr>
        <p:spPr>
          <a:xfrm rot="-5400000">
            <a:off x="8044814" y="683895"/>
            <a:ext cx="1315721"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FFFFFF"/>
              </a:buClr>
              <a:buSzPts val="600"/>
              <a:buFont typeface="Arial"/>
              <a:buNone/>
              <a:defRPr sz="2400" b="1"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10.jpg"/></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0"/>
        <p:cNvGrpSpPr/>
        <p:nvPr/>
      </p:nvGrpSpPr>
      <p:grpSpPr>
        <a:xfrm>
          <a:off x="0" y="0"/>
          <a:ext cx="0" cy="0"/>
          <a:chOff x="0" y="0"/>
          <a:chExt cx="0" cy="0"/>
        </a:xfrm>
      </p:grpSpPr>
      <p:sp>
        <p:nvSpPr>
          <p:cNvPr id="41" name="Google Shape;41;p1"/>
          <p:cNvSpPr txBox="1"/>
          <p:nvPr/>
        </p:nvSpPr>
        <p:spPr>
          <a:xfrm>
            <a:off x="0" y="789677"/>
            <a:ext cx="9144000" cy="709154"/>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6CB255"/>
              </a:buClr>
              <a:buSzPts val="900"/>
              <a:buFont typeface="Arial"/>
              <a:buNone/>
            </a:pPr>
            <a:r>
              <a:rPr lang="en-US" sz="3600" b="0" i="0" u="none" strike="noStrike" cap="none">
                <a:solidFill>
                  <a:srgbClr val="6CB255"/>
                </a:solidFill>
                <a:latin typeface="Arial"/>
                <a:ea typeface="Arial"/>
                <a:cs typeface="Arial"/>
                <a:sym typeface="Arial"/>
              </a:rPr>
              <a:t>PRINCIPLES OF MACROECONOMICS 2e</a:t>
            </a:r>
            <a:endParaRPr sz="3600" b="0" i="0" u="none" strike="noStrike" cap="none">
              <a:solidFill>
                <a:srgbClr val="6CB255"/>
              </a:solidFill>
              <a:latin typeface="Arial"/>
              <a:ea typeface="Arial"/>
              <a:cs typeface="Arial"/>
              <a:sym typeface="Arial"/>
            </a:endParaRPr>
          </a:p>
          <a:p>
            <a:pPr marL="0" marR="0" lvl="0" indent="0" algn="ctr" rtl="0">
              <a:lnSpc>
                <a:spcPct val="100000"/>
              </a:lnSpc>
              <a:spcBef>
                <a:spcPts val="0"/>
              </a:spcBef>
              <a:spcAft>
                <a:spcPts val="0"/>
              </a:spcAft>
              <a:buClr>
                <a:srgbClr val="212F62"/>
              </a:buClr>
              <a:buSzPts val="500"/>
              <a:buFont typeface="Arial"/>
              <a:buNone/>
            </a:pPr>
            <a:r>
              <a:rPr lang="en-US" sz="2000" b="1" i="0" u="none" strike="noStrike" cap="none">
                <a:solidFill>
                  <a:srgbClr val="212F62"/>
                </a:solidFill>
                <a:latin typeface="Arial"/>
                <a:ea typeface="Arial"/>
                <a:cs typeface="Arial"/>
                <a:sym typeface="Arial"/>
              </a:rPr>
              <a:t>Chapter 20 International Trade</a:t>
            </a:r>
            <a:endParaRPr/>
          </a:p>
          <a:p>
            <a:pPr marL="0" marR="0" lvl="0" indent="0" algn="ctr" rtl="0">
              <a:lnSpc>
                <a:spcPct val="100000"/>
              </a:lnSpc>
              <a:spcBef>
                <a:spcPts val="0"/>
              </a:spcBef>
              <a:spcAft>
                <a:spcPts val="0"/>
              </a:spcAft>
              <a:buClr>
                <a:schemeClr val="dk1"/>
              </a:buClr>
              <a:buSzPts val="400"/>
              <a:buFont typeface="Arial"/>
              <a:buNone/>
            </a:pPr>
            <a:r>
              <a:rPr lang="en-US" sz="1600" b="0" i="0" u="none" strike="noStrike" cap="none">
                <a:solidFill>
                  <a:schemeClr val="dk1"/>
                </a:solidFill>
                <a:latin typeface="Arial"/>
                <a:ea typeface="Arial"/>
                <a:cs typeface="Arial"/>
                <a:sym typeface="Arial"/>
              </a:rPr>
              <a:t>PowerPoint Image Slideshow</a:t>
            </a:r>
            <a:endParaRPr/>
          </a:p>
        </p:txBody>
      </p:sp>
      <p:pic>
        <p:nvPicPr>
          <p:cNvPr id="42" name="Google Shape;42;p1" descr="OSX-Stacked-TM-RGB-300dpi-2016.jpg"/>
          <p:cNvPicPr preferRelativeResize="0"/>
          <p:nvPr/>
        </p:nvPicPr>
        <p:blipFill rotWithShape="1">
          <a:blip r:embed="rId3">
            <a:alphaModFix/>
          </a:blip>
          <a:srcRect/>
          <a:stretch/>
        </p:blipFill>
        <p:spPr>
          <a:xfrm>
            <a:off x="7610087" y="5467382"/>
            <a:ext cx="1226434" cy="833592"/>
          </a:xfrm>
          <a:prstGeom prst="rect">
            <a:avLst/>
          </a:prstGeom>
          <a:noFill/>
          <a:ln>
            <a:noFill/>
          </a:ln>
        </p:spPr>
      </p:pic>
      <p:pic>
        <p:nvPicPr>
          <p:cNvPr id="43" name="Google Shape;43;p1"/>
          <p:cNvPicPr preferRelativeResize="0"/>
          <p:nvPr/>
        </p:nvPicPr>
        <p:blipFill rotWithShape="1">
          <a:blip r:embed="rId4">
            <a:alphaModFix/>
          </a:blip>
          <a:srcRect/>
          <a:stretch/>
        </p:blipFill>
        <p:spPr>
          <a:xfrm>
            <a:off x="3536492" y="2546251"/>
            <a:ext cx="2071016" cy="2679895"/>
          </a:xfrm>
          <a:prstGeom prst="rect">
            <a:avLst/>
          </a:prstGeom>
          <a:noFill/>
          <a:ln>
            <a:noFill/>
          </a:ln>
          <a:effectLst>
            <a:reflection stA="52000" endA="300" endPos="35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0"/>
          <p:cNvSpPr txBox="1">
            <a:spLocks noGrp="1"/>
          </p:cNvSpPr>
          <p:nvPr>
            <p:ph type="title"/>
          </p:nvPr>
        </p:nvSpPr>
        <p:spPr>
          <a:xfrm>
            <a:off x="457200" y="393725"/>
            <a:ext cx="8062800" cy="833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20.2 What Happens When a Country </a:t>
            </a:r>
            <a:endParaRPr/>
          </a:p>
          <a:p>
            <a:pPr marL="0" lvl="0" indent="0" algn="l" rtl="0">
              <a:lnSpc>
                <a:spcPct val="100000"/>
              </a:lnSpc>
              <a:spcBef>
                <a:spcPts val="0"/>
              </a:spcBef>
              <a:spcAft>
                <a:spcPts val="0"/>
              </a:spcAft>
              <a:buSzPts val="1400"/>
              <a:buNone/>
            </a:pPr>
            <a:r>
              <a:rPr lang="en-US"/>
              <a:t>Has an Absolute Advantage in All Goods</a:t>
            </a:r>
            <a:endParaRPr/>
          </a:p>
        </p:txBody>
      </p:sp>
      <p:sp>
        <p:nvSpPr>
          <p:cNvPr id="111" name="Google Shape;111;p10"/>
          <p:cNvSpPr>
            <a:spLocks noGrp="1"/>
          </p:cNvSpPr>
          <p:nvPr>
            <p:ph type="pic" idx="2"/>
          </p:nvPr>
        </p:nvSpPr>
        <p:spPr>
          <a:xfrm>
            <a:off x="457200" y="1427174"/>
            <a:ext cx="8062800" cy="45243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100000"/>
              </a:lnSpc>
              <a:spcBef>
                <a:spcPts val="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Can one country have an </a:t>
            </a:r>
            <a:r>
              <a:rPr lang="en-US" sz="2000" b="0" i="0" u="sng" strike="noStrike" cap="none">
                <a:solidFill>
                  <a:schemeClr val="dk1"/>
                </a:solidFill>
                <a:latin typeface="Arial"/>
                <a:ea typeface="Arial"/>
                <a:cs typeface="Arial"/>
                <a:sym typeface="Arial"/>
              </a:rPr>
              <a:t>absolute advantage</a:t>
            </a:r>
            <a:r>
              <a:rPr lang="en-US" sz="2000" b="0" i="0" u="none" strike="noStrike" cap="none">
                <a:solidFill>
                  <a:schemeClr val="dk1"/>
                </a:solidFill>
                <a:latin typeface="Arial"/>
                <a:ea typeface="Arial"/>
                <a:cs typeface="Arial"/>
                <a:sym typeface="Arial"/>
              </a:rPr>
              <a:t> in </a:t>
            </a:r>
            <a:r>
              <a:rPr lang="en-US" sz="2000" b="0" i="1" u="none" strike="noStrike" cap="none">
                <a:solidFill>
                  <a:schemeClr val="dk1"/>
                </a:solidFill>
                <a:latin typeface="Arial"/>
                <a:ea typeface="Arial"/>
                <a:cs typeface="Arial"/>
                <a:sym typeface="Arial"/>
              </a:rPr>
              <a:t>everything</a:t>
            </a:r>
            <a:r>
              <a:rPr lang="en-US" sz="2000" b="0" i="0" u="none" strike="noStrike" cap="none">
                <a:solidFill>
                  <a:schemeClr val="dk1"/>
                </a:solidFill>
                <a:latin typeface="Arial"/>
                <a:ea typeface="Arial"/>
                <a:cs typeface="Arial"/>
                <a:sym typeface="Arial"/>
              </a:rPr>
              <a:t>?</a:t>
            </a:r>
            <a:endParaRPr/>
          </a:p>
          <a:p>
            <a:pPr marL="914400" marR="0" lvl="1" indent="-355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This is typical for high-income countries that often have well-educated workers, technologically advanced equipment, and the most up-to-date production processes. </a:t>
            </a:r>
            <a:endParaRPr/>
          </a:p>
          <a:p>
            <a:pPr marL="914400" marR="0" lvl="1" indent="-355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These high-income countries can produce all products with fewer resources than a low-income country.</a:t>
            </a:r>
            <a:endParaRPr/>
          </a:p>
          <a:p>
            <a:pPr marL="0" marR="0" lvl="0" indent="45720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Even when one country has an absolute advantage in all products, trade can still benefit both sides. </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This is because gains from trade come from specializing in one’s </a:t>
            </a:r>
            <a:r>
              <a:rPr lang="en-US" sz="2000" b="0" i="0" u="sng" strike="noStrike" cap="none">
                <a:solidFill>
                  <a:schemeClr val="dk1"/>
                </a:solidFill>
                <a:latin typeface="Arial"/>
                <a:ea typeface="Arial"/>
                <a:cs typeface="Arial"/>
                <a:sym typeface="Arial"/>
              </a:rPr>
              <a:t>comparative advantage</a:t>
            </a:r>
            <a:r>
              <a:rPr lang="en-US" sz="2000" b="0" i="0" u="none" strike="noStrike" cap="none">
                <a:solidFill>
                  <a:schemeClr val="dk1"/>
                </a:solidFill>
                <a:latin typeface="Arial"/>
                <a:ea typeface="Arial"/>
                <a:cs typeface="Arial"/>
                <a:sym typeface="Arial"/>
              </a:rPr>
              <a:t>.</a:t>
            </a:r>
            <a:endParaRPr/>
          </a:p>
          <a:p>
            <a:pPr marL="0" marR="0" lvl="0" indent="45720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10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p:txBody>
      </p:sp>
      <p:pic>
        <p:nvPicPr>
          <p:cNvPr id="112" name="Google Shape;112;p1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1"/>
          <p:cNvSpPr txBox="1">
            <a:spLocks noGrp="1"/>
          </p:cNvSpPr>
          <p:nvPr>
            <p:ph type="title"/>
          </p:nvPr>
        </p:nvSpPr>
        <p:spPr>
          <a:xfrm>
            <a:off x="457200" y="241326"/>
            <a:ext cx="8062800" cy="6594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dirty="0"/>
              <a:t>Mutually Beneficial Trade with </a:t>
            </a:r>
            <a:br>
              <a:rPr lang="en-US" dirty="0"/>
            </a:br>
            <a:r>
              <a:rPr lang="en-US" dirty="0"/>
              <a:t>Comparative Advantage</a:t>
            </a:r>
            <a:endParaRPr dirty="0"/>
          </a:p>
        </p:txBody>
      </p:sp>
      <p:sp>
        <p:nvSpPr>
          <p:cNvPr id="118" name="Google Shape;118;p11"/>
          <p:cNvSpPr txBox="1">
            <a:spLocks noGrp="1"/>
          </p:cNvSpPr>
          <p:nvPr>
            <p:ph type="body" idx="1"/>
          </p:nvPr>
        </p:nvSpPr>
        <p:spPr>
          <a:xfrm>
            <a:off x="457200" y="4563800"/>
            <a:ext cx="8062800" cy="2268000"/>
          </a:xfrm>
          <a:prstGeom prst="rect">
            <a:avLst/>
          </a:prstGeom>
          <a:noFill/>
          <a:ln>
            <a:noFill/>
          </a:ln>
        </p:spPr>
        <p:txBody>
          <a:bodyPr spcFirstLastPara="1" wrap="square" lIns="91425" tIns="45700" rIns="91425" bIns="45700" anchor="t" anchorCtr="0">
            <a:noAutofit/>
          </a:bodyPr>
          <a:lstStyle/>
          <a:p>
            <a:pPr marL="457200" marR="0" lvl="0" indent="-317500" algn="l" rtl="0">
              <a:lnSpc>
                <a:spcPct val="100000"/>
              </a:lnSpc>
              <a:spcBef>
                <a:spcPts val="0"/>
              </a:spcBef>
              <a:spcAft>
                <a:spcPts val="0"/>
              </a:spcAft>
              <a:buClr>
                <a:srgbClr val="6CB255"/>
              </a:buClr>
              <a:buSzPts val="1400"/>
              <a:buChar char="●"/>
            </a:pPr>
            <a:r>
              <a:rPr lang="en-US" sz="1800"/>
              <a:t>(a) With 40 workers, the United States can produce either 10,000 shoes and zero refrigerators or 40,000 refrigerators and zero shoes. </a:t>
            </a:r>
            <a:endParaRPr/>
          </a:p>
          <a:p>
            <a:pPr marL="457200" marR="0" lvl="0" indent="-317500" algn="l" rtl="0">
              <a:lnSpc>
                <a:spcPct val="100000"/>
              </a:lnSpc>
              <a:spcBef>
                <a:spcPts val="0"/>
              </a:spcBef>
              <a:spcAft>
                <a:spcPts val="0"/>
              </a:spcAft>
              <a:buClr>
                <a:srgbClr val="6CB255"/>
              </a:buClr>
              <a:buSzPts val="1400"/>
              <a:buChar char="●"/>
            </a:pPr>
            <a:r>
              <a:rPr lang="en-US" sz="1800"/>
              <a:t>(b) With 40 workers, Mexico can produce a maximum of 8,000 shoes and zero refrigerators, or 10,000 refrigerators and zero shoes. </a:t>
            </a:r>
            <a:endParaRPr/>
          </a:p>
          <a:p>
            <a:pPr marL="457200" marR="0" lvl="0" indent="-317500" algn="l" rtl="0">
              <a:lnSpc>
                <a:spcPct val="100000"/>
              </a:lnSpc>
              <a:spcBef>
                <a:spcPts val="0"/>
              </a:spcBef>
              <a:spcAft>
                <a:spcPts val="0"/>
              </a:spcAft>
              <a:buClr>
                <a:srgbClr val="6CB255"/>
              </a:buClr>
              <a:buSzPts val="1400"/>
              <a:buChar char="●"/>
            </a:pPr>
            <a:r>
              <a:rPr lang="en-US" sz="1800"/>
              <a:t>Point A on both graphs is where the countries start producing and consuming before trade. </a:t>
            </a:r>
            <a:endParaRPr/>
          </a:p>
          <a:p>
            <a:pPr marL="457200" marR="0" lvl="0" indent="-317500" algn="l" rtl="0">
              <a:lnSpc>
                <a:spcPct val="100000"/>
              </a:lnSpc>
              <a:spcBef>
                <a:spcPts val="0"/>
              </a:spcBef>
              <a:spcAft>
                <a:spcPts val="0"/>
              </a:spcAft>
              <a:buClr>
                <a:srgbClr val="6CB255"/>
              </a:buClr>
              <a:buSzPts val="1400"/>
              <a:buChar char="●"/>
            </a:pPr>
            <a:r>
              <a:rPr lang="en-US" sz="1800"/>
              <a:t>Point B is where they end up after trade.</a:t>
            </a:r>
            <a:endParaRPr/>
          </a:p>
        </p:txBody>
      </p:sp>
      <p:pic>
        <p:nvPicPr>
          <p:cNvPr id="119" name="Google Shape;119;p11"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pic>
        <p:nvPicPr>
          <p:cNvPr id="120" name="Google Shape;120;p11" descr="The graphs show two production possibility frontiers (PPFs) for the United States (graph a) and Mexico (graph b). The PPFs are linear. The x-axis plots refrigerators and the y-axis plots shoes. (a) With 40 workers, the United States can produce either 10,000 shoes and zero refrigerators or 40,000 refrigerators and zero shoes. (b) With 40 workers, Mexico can produce a maximum of 8,000 shoes and zero refrigerators, or 10,000 refrigerators and zero shoes. Point B is where they end up after trade."/>
          <p:cNvPicPr preferRelativeResize="0"/>
          <p:nvPr/>
        </p:nvPicPr>
        <p:blipFill rotWithShape="1">
          <a:blip r:embed="rId4">
            <a:alphaModFix/>
          </a:blip>
          <a:srcRect/>
          <a:stretch/>
        </p:blipFill>
        <p:spPr>
          <a:xfrm>
            <a:off x="624600" y="1061659"/>
            <a:ext cx="7894800" cy="34413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2"/>
          <p:cNvSpPr txBox="1">
            <a:spLocks noGrp="1"/>
          </p:cNvSpPr>
          <p:nvPr>
            <p:ph type="title"/>
          </p:nvPr>
        </p:nvSpPr>
        <p:spPr>
          <a:xfrm>
            <a:off x="457200" y="393725"/>
            <a:ext cx="8062800" cy="5670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Mutually Beneficial Trade</a:t>
            </a:r>
            <a:endParaRPr/>
          </a:p>
        </p:txBody>
      </p:sp>
      <p:sp>
        <p:nvSpPr>
          <p:cNvPr id="126" name="Google Shape;126;p12"/>
          <p:cNvSpPr>
            <a:spLocks noGrp="1"/>
          </p:cNvSpPr>
          <p:nvPr>
            <p:ph type="pic" idx="2"/>
          </p:nvPr>
        </p:nvSpPr>
        <p:spPr>
          <a:xfrm>
            <a:off x="457200" y="1427174"/>
            <a:ext cx="8062800" cy="45243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100000"/>
              </a:lnSpc>
              <a:spcBef>
                <a:spcPts val="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Even when one country has an absolute advantage in all goods and another country has an absolute disadvantage in all goods, both countries can still benefit from trade.</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Trade allows each country to take advantage of lower opportunity costs in the other country.</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Gains from international trade, on both sides, result from pursuing comparative advantage and producing at a lower opportunity cost.</a:t>
            </a:r>
            <a:endParaRPr/>
          </a:p>
          <a:p>
            <a:pPr marL="0" marR="0" lvl="0" indent="45720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10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p:txBody>
      </p:sp>
      <p:pic>
        <p:nvPicPr>
          <p:cNvPr id="127" name="Google Shape;127;p1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3"/>
          <p:cNvSpPr txBox="1">
            <a:spLocks noGrp="1"/>
          </p:cNvSpPr>
          <p:nvPr>
            <p:ph type="title"/>
          </p:nvPr>
        </p:nvSpPr>
        <p:spPr>
          <a:xfrm>
            <a:off x="457200" y="393725"/>
            <a:ext cx="8062800" cy="5808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Comparative Advantage Goes Camping</a:t>
            </a:r>
            <a:endParaRPr/>
          </a:p>
        </p:txBody>
      </p:sp>
      <p:sp>
        <p:nvSpPr>
          <p:cNvPr id="133" name="Google Shape;133;p13"/>
          <p:cNvSpPr>
            <a:spLocks noGrp="1"/>
          </p:cNvSpPr>
          <p:nvPr>
            <p:ph type="pic" idx="2"/>
          </p:nvPr>
        </p:nvSpPr>
        <p:spPr>
          <a:xfrm>
            <a:off x="457200" y="909250"/>
            <a:ext cx="8062800" cy="56781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100000"/>
              </a:lnSpc>
              <a:spcBef>
                <a:spcPts val="0"/>
              </a:spcBef>
              <a:spcAft>
                <a:spcPts val="0"/>
              </a:spcAft>
              <a:buClr>
                <a:srgbClr val="6CB255"/>
              </a:buClr>
              <a:buSzPts val="1400"/>
              <a:buFont typeface="Arial"/>
              <a:buChar char="●"/>
            </a:pPr>
            <a:r>
              <a:rPr lang="en-US" sz="1800" b="0" i="0" u="none" strike="noStrike" cap="none">
                <a:solidFill>
                  <a:schemeClr val="dk1"/>
                </a:solidFill>
                <a:latin typeface="Arial"/>
                <a:ea typeface="Arial"/>
                <a:cs typeface="Arial"/>
                <a:sym typeface="Arial"/>
              </a:rPr>
              <a:t>A simple example to better understand comparative advantage: a group of friends who decide to go camping </a:t>
            </a:r>
            <a:r>
              <a:rPr lang="en-US" sz="1800" b="0" i="0" u="sng" strike="noStrike" cap="none">
                <a:solidFill>
                  <a:schemeClr val="dk1"/>
                </a:solidFill>
                <a:latin typeface="Arial"/>
                <a:ea typeface="Arial"/>
                <a:cs typeface="Arial"/>
                <a:sym typeface="Arial"/>
              </a:rPr>
              <a:t>together</a:t>
            </a:r>
            <a:r>
              <a:rPr lang="en-US" sz="1800" b="0" i="0" u="none" strike="noStrike" cap="none">
                <a:solidFill>
                  <a:schemeClr val="dk1"/>
                </a:solidFill>
                <a:latin typeface="Arial"/>
                <a:ea typeface="Arial"/>
                <a:cs typeface="Arial"/>
                <a:sym typeface="Arial"/>
              </a:rPr>
              <a:t>.</a:t>
            </a:r>
            <a:endParaRPr/>
          </a:p>
          <a:p>
            <a:pPr marL="914400" marR="0" lvl="1" indent="-355600" algn="l" rtl="0">
              <a:lnSpc>
                <a:spcPct val="100000"/>
              </a:lnSpc>
              <a:spcBef>
                <a:spcPts val="0"/>
              </a:spcBef>
              <a:spcAft>
                <a:spcPts val="0"/>
              </a:spcAft>
              <a:buClr>
                <a:srgbClr val="6CB255"/>
              </a:buClr>
              <a:buSzPts val="2000"/>
              <a:buFont typeface="Arial"/>
              <a:buChar char="•"/>
            </a:pPr>
            <a:r>
              <a:rPr lang="en-US" sz="1800" b="0" i="0" u="none" strike="noStrike" cap="none">
                <a:solidFill>
                  <a:srgbClr val="000000"/>
                </a:solidFill>
                <a:latin typeface="Arial"/>
                <a:ea typeface="Arial"/>
                <a:cs typeface="Arial"/>
                <a:sym typeface="Arial"/>
              </a:rPr>
              <a:t>The six friends have a wide range of skills and experiences, </a:t>
            </a:r>
            <a:endParaRPr/>
          </a:p>
          <a:p>
            <a:pPr marL="914400" marR="0" lvl="1" indent="-355600" algn="l" rtl="0">
              <a:lnSpc>
                <a:spcPct val="100000"/>
              </a:lnSpc>
              <a:spcBef>
                <a:spcPts val="0"/>
              </a:spcBef>
              <a:spcAft>
                <a:spcPts val="0"/>
              </a:spcAft>
              <a:buClr>
                <a:srgbClr val="6CB255"/>
              </a:buClr>
              <a:buSzPts val="2000"/>
              <a:buFont typeface="Arial"/>
              <a:buChar char="•"/>
            </a:pPr>
            <a:r>
              <a:rPr lang="en-US" sz="1800" b="0" i="0" u="none" strike="noStrike" cap="none">
                <a:solidFill>
                  <a:srgbClr val="000000"/>
                </a:solidFill>
                <a:latin typeface="Arial"/>
                <a:ea typeface="Arial"/>
                <a:cs typeface="Arial"/>
                <a:sym typeface="Arial"/>
              </a:rPr>
              <a:t>But one person in particular has done lots of camping before and is also a great athlete.</a:t>
            </a:r>
            <a:endParaRPr/>
          </a:p>
          <a:p>
            <a:pPr marL="0" marR="0" lvl="0" indent="0" algn="l" rtl="0">
              <a:lnSpc>
                <a:spcPct val="100000"/>
              </a:lnSpc>
              <a:spcBef>
                <a:spcPts val="400"/>
              </a:spcBef>
              <a:spcAft>
                <a:spcPts val="0"/>
              </a:spcAft>
              <a:buClr>
                <a:srgbClr val="6CB255"/>
              </a:buClr>
              <a:buSzPts val="1260"/>
              <a:buFont typeface="Arial"/>
              <a:buNone/>
            </a:pPr>
            <a:endParaRPr sz="18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1800" b="0" i="0" u="none" strike="noStrike" cap="none">
                <a:solidFill>
                  <a:schemeClr val="dk1"/>
                </a:solidFill>
                <a:latin typeface="Arial"/>
                <a:ea typeface="Arial"/>
                <a:cs typeface="Arial"/>
                <a:sym typeface="Arial"/>
              </a:rPr>
              <a:t>She has an absolute advantage in all aspects of camping: but </a:t>
            </a:r>
            <a:r>
              <a:rPr lang="en-US" sz="1800" b="0" i="0" u="sng" strike="noStrike" cap="none">
                <a:solidFill>
                  <a:schemeClr val="dk1"/>
                </a:solidFill>
                <a:latin typeface="Arial"/>
                <a:ea typeface="Arial"/>
                <a:cs typeface="Arial"/>
                <a:sym typeface="Arial"/>
              </a:rPr>
              <a:t>should she do all the work</a:t>
            </a:r>
            <a:r>
              <a:rPr lang="en-US" sz="1800" b="0" i="0" u="none" strike="noStrike" cap="none">
                <a:solidFill>
                  <a:schemeClr val="dk1"/>
                </a:solidFill>
                <a:latin typeface="Arial"/>
                <a:ea typeface="Arial"/>
                <a:cs typeface="Arial"/>
                <a:sym typeface="Arial"/>
              </a:rPr>
              <a:t>?</a:t>
            </a:r>
            <a:endParaRPr/>
          </a:p>
          <a:p>
            <a:pPr marL="0" marR="0" lvl="0" indent="0" algn="l" rtl="0">
              <a:lnSpc>
                <a:spcPct val="100000"/>
              </a:lnSpc>
              <a:spcBef>
                <a:spcPts val="400"/>
              </a:spcBef>
              <a:spcAft>
                <a:spcPts val="0"/>
              </a:spcAft>
              <a:buClr>
                <a:srgbClr val="6CB255"/>
              </a:buClr>
              <a:buSzPts val="1260"/>
              <a:buFont typeface="Arial"/>
              <a:buNone/>
            </a:pPr>
            <a:endParaRPr sz="18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1800" b="0" i="0" u="none" strike="noStrike" cap="none">
                <a:solidFill>
                  <a:schemeClr val="dk1"/>
                </a:solidFill>
                <a:latin typeface="Arial"/>
                <a:ea typeface="Arial"/>
                <a:cs typeface="Arial"/>
                <a:sym typeface="Arial"/>
              </a:rPr>
              <a:t>No! If everyone sits around and waits for her to do everything, not only will she be an unhappy camper, but there will not be much output for her group of friends to consume.</a:t>
            </a:r>
            <a:endParaRPr/>
          </a:p>
          <a:p>
            <a:pPr marL="0" marR="0" lvl="0" indent="0" algn="l" rtl="0">
              <a:lnSpc>
                <a:spcPct val="100000"/>
              </a:lnSpc>
              <a:spcBef>
                <a:spcPts val="400"/>
              </a:spcBef>
              <a:spcAft>
                <a:spcPts val="0"/>
              </a:spcAft>
              <a:buClr>
                <a:srgbClr val="6CB255"/>
              </a:buClr>
              <a:buSzPts val="1260"/>
              <a:buFont typeface="Arial"/>
              <a:buNone/>
            </a:pPr>
            <a:endParaRPr sz="18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1800" b="0" i="0" u="none" strike="noStrike" cap="none">
                <a:solidFill>
                  <a:schemeClr val="dk1"/>
                </a:solidFill>
                <a:latin typeface="Arial"/>
                <a:ea typeface="Arial"/>
                <a:cs typeface="Arial"/>
                <a:sym typeface="Arial"/>
              </a:rPr>
              <a:t>Everyone will benefit if they figure out their areas of comparative advantage - the area of camping where their productivity disadvantage is least. </a:t>
            </a:r>
            <a:endParaRPr/>
          </a:p>
          <a:p>
            <a:pPr marL="0" marR="0" lvl="0" indent="0" algn="l" rtl="0">
              <a:lnSpc>
                <a:spcPct val="100000"/>
              </a:lnSpc>
              <a:spcBef>
                <a:spcPts val="400"/>
              </a:spcBef>
              <a:spcAft>
                <a:spcPts val="0"/>
              </a:spcAft>
              <a:buClr>
                <a:srgbClr val="6CB255"/>
              </a:buClr>
              <a:buSzPts val="1260"/>
              <a:buFont typeface="Arial"/>
              <a:buNone/>
            </a:pPr>
            <a:endParaRPr sz="18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1800" b="0" i="0" u="none" strike="noStrike" cap="none">
                <a:solidFill>
                  <a:schemeClr val="dk1"/>
                </a:solidFill>
                <a:latin typeface="Arial"/>
                <a:ea typeface="Arial"/>
                <a:cs typeface="Arial"/>
                <a:sym typeface="Arial"/>
              </a:rPr>
              <a:t>If the campers coordinate their efforts according to comparative advantage, they can all gain.</a:t>
            </a:r>
            <a:endParaRPr/>
          </a:p>
          <a:p>
            <a:pPr marL="0" marR="0" lvl="0" indent="0" algn="l" rtl="0">
              <a:lnSpc>
                <a:spcPct val="100000"/>
              </a:lnSpc>
              <a:spcBef>
                <a:spcPts val="400"/>
              </a:spcBef>
              <a:spcAft>
                <a:spcPts val="0"/>
              </a:spcAft>
              <a:buClr>
                <a:srgbClr val="6CB255"/>
              </a:buClr>
              <a:buSzPts val="1330"/>
              <a:buFont typeface="Arial"/>
              <a:buNone/>
            </a:pPr>
            <a:endParaRPr sz="1900" b="0" i="0" u="none" strike="noStrike" cap="none">
              <a:solidFill>
                <a:schemeClr val="dk1"/>
              </a:solidFill>
              <a:latin typeface="Arial"/>
              <a:ea typeface="Arial"/>
              <a:cs typeface="Arial"/>
              <a:sym typeface="Arial"/>
            </a:endParaRPr>
          </a:p>
          <a:p>
            <a:pPr marL="0" marR="0" lvl="0" indent="0" algn="l" rtl="0">
              <a:lnSpc>
                <a:spcPct val="100000"/>
              </a:lnSpc>
              <a:spcBef>
                <a:spcPts val="400"/>
              </a:spcBef>
              <a:spcAft>
                <a:spcPts val="0"/>
              </a:spcAft>
              <a:buClr>
                <a:srgbClr val="6CB255"/>
              </a:buClr>
              <a:buSzPts val="1330"/>
              <a:buFont typeface="Arial"/>
              <a:buNone/>
            </a:pPr>
            <a:endParaRPr sz="19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6CB255"/>
              </a:buClr>
              <a:buSzPts val="1330"/>
              <a:buFont typeface="Arial"/>
              <a:buNone/>
            </a:pPr>
            <a:endParaRPr sz="1900" b="0" i="0" u="none" strike="noStrike" cap="none">
              <a:solidFill>
                <a:schemeClr val="dk1"/>
              </a:solidFill>
              <a:latin typeface="Arial"/>
              <a:ea typeface="Arial"/>
              <a:cs typeface="Arial"/>
              <a:sym typeface="Arial"/>
            </a:endParaRPr>
          </a:p>
          <a:p>
            <a:pPr marL="0" marR="0" lvl="0" indent="0" algn="l" rtl="0">
              <a:lnSpc>
                <a:spcPct val="100000"/>
              </a:lnSpc>
              <a:spcBef>
                <a:spcPts val="1000"/>
              </a:spcBef>
              <a:spcAft>
                <a:spcPts val="0"/>
              </a:spcAft>
              <a:buClr>
                <a:srgbClr val="6CB255"/>
              </a:buClr>
              <a:buSzPts val="1330"/>
              <a:buFont typeface="Arial"/>
              <a:buNone/>
            </a:pPr>
            <a:endParaRPr sz="1900" b="0" i="0" u="none" strike="noStrike" cap="none">
              <a:solidFill>
                <a:schemeClr val="dk1"/>
              </a:solidFill>
              <a:latin typeface="Arial"/>
              <a:ea typeface="Arial"/>
              <a:cs typeface="Arial"/>
              <a:sym typeface="Arial"/>
            </a:endParaRPr>
          </a:p>
        </p:txBody>
      </p:sp>
      <p:pic>
        <p:nvPicPr>
          <p:cNvPr id="134" name="Google Shape;134;p1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4"/>
          <p:cNvSpPr txBox="1">
            <a:spLocks noGrp="1"/>
          </p:cNvSpPr>
          <p:nvPr>
            <p:ph type="title"/>
          </p:nvPr>
        </p:nvSpPr>
        <p:spPr>
          <a:xfrm>
            <a:off x="457200" y="393725"/>
            <a:ext cx="8062800" cy="833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20.3 Intra-Industry Trade between </a:t>
            </a:r>
            <a:endParaRPr/>
          </a:p>
          <a:p>
            <a:pPr marL="0" lvl="0" indent="0" algn="l" rtl="0">
              <a:lnSpc>
                <a:spcPct val="100000"/>
              </a:lnSpc>
              <a:spcBef>
                <a:spcPts val="0"/>
              </a:spcBef>
              <a:spcAft>
                <a:spcPts val="0"/>
              </a:spcAft>
              <a:buSzPts val="1400"/>
              <a:buNone/>
            </a:pPr>
            <a:r>
              <a:rPr lang="en-US"/>
              <a:t>Similar Economies</a:t>
            </a:r>
            <a:endParaRPr/>
          </a:p>
        </p:txBody>
      </p:sp>
      <p:sp>
        <p:nvSpPr>
          <p:cNvPr id="140" name="Google Shape;140;p14"/>
          <p:cNvSpPr>
            <a:spLocks noGrp="1"/>
          </p:cNvSpPr>
          <p:nvPr>
            <p:ph type="pic" idx="2"/>
          </p:nvPr>
        </p:nvSpPr>
        <p:spPr>
          <a:xfrm>
            <a:off x="457200" y="1655774"/>
            <a:ext cx="8062800" cy="45243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100000"/>
              </a:lnSpc>
              <a:spcBef>
                <a:spcPts val="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The theory of comparative advantage suggests that trade should happen between economies with large differences in opportunity costs of production. </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But roughly half of all world trade involves shipping goods between the fairly similar high-income economies of the United States, Canada, the European Union, Japan, Mexico, and China.</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10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p:txBody>
      </p:sp>
      <p:pic>
        <p:nvPicPr>
          <p:cNvPr id="141" name="Google Shape;141;p14"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5"/>
          <p:cNvSpPr txBox="1">
            <a:spLocks noGrp="1"/>
          </p:cNvSpPr>
          <p:nvPr>
            <p:ph type="title"/>
          </p:nvPr>
        </p:nvSpPr>
        <p:spPr>
          <a:xfrm>
            <a:off x="457200" y="393725"/>
            <a:ext cx="8062800" cy="833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Intra-Industry Trade between </a:t>
            </a:r>
            <a:endParaRPr/>
          </a:p>
          <a:p>
            <a:pPr marL="0" lvl="0" indent="0" algn="l" rtl="0">
              <a:lnSpc>
                <a:spcPct val="100000"/>
              </a:lnSpc>
              <a:spcBef>
                <a:spcPts val="0"/>
              </a:spcBef>
              <a:spcAft>
                <a:spcPts val="0"/>
              </a:spcAft>
              <a:buSzPts val="1400"/>
              <a:buNone/>
            </a:pPr>
            <a:r>
              <a:rPr lang="en-US"/>
              <a:t>Similar Economies</a:t>
            </a:r>
            <a:endParaRPr/>
          </a:p>
        </p:txBody>
      </p:sp>
      <p:sp>
        <p:nvSpPr>
          <p:cNvPr id="147" name="Google Shape;147;p15"/>
          <p:cNvSpPr>
            <a:spLocks noGrp="1"/>
          </p:cNvSpPr>
          <p:nvPr>
            <p:ph type="pic" idx="2"/>
          </p:nvPr>
        </p:nvSpPr>
        <p:spPr>
          <a:xfrm>
            <a:off x="457200" y="1122374"/>
            <a:ext cx="8062800" cy="4524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A high proportion of trade is </a:t>
            </a:r>
            <a:r>
              <a:rPr lang="en-US" sz="2000" b="1" i="0" u="none" strike="noStrike" cap="none">
                <a:solidFill>
                  <a:schemeClr val="dk1"/>
                </a:solidFill>
                <a:latin typeface="Arial"/>
                <a:ea typeface="Arial"/>
                <a:cs typeface="Arial"/>
                <a:sym typeface="Arial"/>
              </a:rPr>
              <a:t>intra-industry trade</a:t>
            </a:r>
            <a:r>
              <a:rPr lang="en-US" sz="2000" b="0" i="0" u="none" strike="noStrike" cap="none">
                <a:solidFill>
                  <a:schemeClr val="dk1"/>
                </a:solidFill>
                <a:latin typeface="Arial"/>
                <a:ea typeface="Arial"/>
                <a:cs typeface="Arial"/>
                <a:sym typeface="Arial"/>
              </a:rPr>
              <a:t> - international trade of goods within the same industry.</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There are two reasons: </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914400" marR="0" lvl="1" indent="-355600" algn="l" rtl="0">
              <a:lnSpc>
                <a:spcPct val="100000"/>
              </a:lnSpc>
              <a:spcBef>
                <a:spcPts val="40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(1) the division of labor leads to learning, innovation, and unique skills;</a:t>
            </a:r>
            <a:endParaRPr/>
          </a:p>
          <a:p>
            <a:pPr marL="914400" marR="0" lvl="1" indent="-355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(2) economies of scale.</a:t>
            </a:r>
            <a:endParaRPr/>
          </a:p>
          <a:p>
            <a:pPr marL="0" marR="0" lvl="0" indent="0" algn="l" rtl="0">
              <a:lnSpc>
                <a:spcPct val="100000"/>
              </a:lnSpc>
              <a:spcBef>
                <a:spcPts val="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10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p:txBody>
      </p:sp>
      <p:pic>
        <p:nvPicPr>
          <p:cNvPr id="148" name="Google Shape;148;p1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6"/>
          <p:cNvSpPr txBox="1">
            <a:spLocks noGrp="1"/>
          </p:cNvSpPr>
          <p:nvPr>
            <p:ph type="title"/>
          </p:nvPr>
        </p:nvSpPr>
        <p:spPr>
          <a:xfrm>
            <a:off x="457200" y="393725"/>
            <a:ext cx="8062800" cy="512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Gains from Specialization and Learning</a:t>
            </a:r>
            <a:endParaRPr/>
          </a:p>
        </p:txBody>
      </p:sp>
      <p:sp>
        <p:nvSpPr>
          <p:cNvPr id="154" name="Google Shape;154;p16"/>
          <p:cNvSpPr>
            <a:spLocks noGrp="1"/>
          </p:cNvSpPr>
          <p:nvPr>
            <p:ph type="pic" idx="2"/>
          </p:nvPr>
        </p:nvSpPr>
        <p:spPr>
          <a:xfrm>
            <a:off x="457200" y="1122374"/>
            <a:ext cx="8062800" cy="45243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100000"/>
              </a:lnSpc>
              <a:spcBef>
                <a:spcPts val="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In working on very specific and particular products, firms in certain countries develop unique and different skills.</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Specialization in the world economy can be very finely split.</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1" i="0" u="none" strike="noStrike" cap="none">
                <a:solidFill>
                  <a:schemeClr val="dk1"/>
                </a:solidFill>
                <a:latin typeface="Arial"/>
                <a:ea typeface="Arial"/>
                <a:cs typeface="Arial"/>
                <a:sym typeface="Arial"/>
              </a:rPr>
              <a:t>Splitting up the value chain</a:t>
            </a:r>
            <a:r>
              <a:rPr lang="en-US" sz="2000" b="0" i="0" u="none" strike="noStrike" cap="none">
                <a:solidFill>
                  <a:schemeClr val="dk1"/>
                </a:solidFill>
                <a:latin typeface="Arial"/>
                <a:ea typeface="Arial"/>
                <a:cs typeface="Arial"/>
                <a:sym typeface="Arial"/>
              </a:rPr>
              <a:t> - many of the different stages of producing a good happen in different geographic locations.</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1" i="0" u="none" strike="noStrike" cap="none">
                <a:solidFill>
                  <a:schemeClr val="dk1"/>
                </a:solidFill>
                <a:latin typeface="Arial"/>
                <a:ea typeface="Arial"/>
                <a:cs typeface="Arial"/>
                <a:sym typeface="Arial"/>
              </a:rPr>
              <a:t>Value chain</a:t>
            </a:r>
            <a:r>
              <a:rPr lang="en-US" sz="2000" b="0" i="0" u="none" strike="noStrike" cap="none">
                <a:solidFill>
                  <a:schemeClr val="dk1"/>
                </a:solidFill>
                <a:latin typeface="Arial"/>
                <a:ea typeface="Arial"/>
                <a:cs typeface="Arial"/>
                <a:sym typeface="Arial"/>
              </a:rPr>
              <a:t> - how a good is produced in stages.</a:t>
            </a:r>
            <a:endParaRPr/>
          </a:p>
          <a:p>
            <a:pPr marL="0" marR="0" lvl="0" indent="0" algn="l" rtl="0">
              <a:lnSpc>
                <a:spcPct val="100000"/>
              </a:lnSpc>
              <a:spcBef>
                <a:spcPts val="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10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p:txBody>
      </p:sp>
      <p:pic>
        <p:nvPicPr>
          <p:cNvPr id="155" name="Google Shape;155;p1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7"/>
          <p:cNvSpPr txBox="1">
            <a:spLocks noGrp="1"/>
          </p:cNvSpPr>
          <p:nvPr>
            <p:ph type="title"/>
          </p:nvPr>
        </p:nvSpPr>
        <p:spPr>
          <a:xfrm>
            <a:off x="457200" y="393725"/>
            <a:ext cx="8062800" cy="512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Economies of Scale, Competition, Variety</a:t>
            </a:r>
            <a:endParaRPr/>
          </a:p>
        </p:txBody>
      </p:sp>
      <p:sp>
        <p:nvSpPr>
          <p:cNvPr id="161" name="Google Shape;161;p17"/>
          <p:cNvSpPr>
            <a:spLocks noGrp="1"/>
          </p:cNvSpPr>
          <p:nvPr>
            <p:ph type="pic" idx="2"/>
          </p:nvPr>
        </p:nvSpPr>
        <p:spPr>
          <a:xfrm>
            <a:off x="457200" y="1122374"/>
            <a:ext cx="8062800" cy="45243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100000"/>
              </a:lnSpc>
              <a:spcBef>
                <a:spcPts val="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The concept of economies of scale becomes especially relevant to international trade when it enables one or two large producers to supply the entire country.</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International trade provides a way to combine the lower average production costs that come from economies of scale and still have competition and variety for consumers.</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0" i="0" u="sng" strike="noStrike" cap="none">
                <a:solidFill>
                  <a:schemeClr val="dk1"/>
                </a:solidFill>
                <a:latin typeface="Arial"/>
                <a:ea typeface="Arial"/>
                <a:cs typeface="Arial"/>
                <a:sym typeface="Arial"/>
              </a:rPr>
              <a:t>Discussion question</a:t>
            </a:r>
            <a:r>
              <a:rPr lang="en-US" sz="2000" b="0" i="0" u="none" strike="noStrike" cap="none">
                <a:solidFill>
                  <a:schemeClr val="dk1"/>
                </a:solidFill>
                <a:latin typeface="Arial"/>
                <a:ea typeface="Arial"/>
                <a:cs typeface="Arial"/>
                <a:sym typeface="Arial"/>
              </a:rPr>
              <a:t>: What are industry examples in international trade where economies of scale are relevant?</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10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p:txBody>
      </p:sp>
      <p:pic>
        <p:nvPicPr>
          <p:cNvPr id="162" name="Google Shape;162;p1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8"/>
          <p:cNvSpPr txBox="1">
            <a:spLocks noGrp="1"/>
          </p:cNvSpPr>
          <p:nvPr>
            <p:ph type="title"/>
          </p:nvPr>
        </p:nvSpPr>
        <p:spPr>
          <a:xfrm>
            <a:off x="457200" y="241326"/>
            <a:ext cx="8062800" cy="6594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a:t>Economies of Scale Example</a:t>
            </a:r>
            <a:endParaRPr/>
          </a:p>
        </p:txBody>
      </p:sp>
      <p:sp>
        <p:nvSpPr>
          <p:cNvPr id="168" name="Google Shape;168;p18"/>
          <p:cNvSpPr txBox="1">
            <a:spLocks noGrp="1"/>
          </p:cNvSpPr>
          <p:nvPr>
            <p:ph type="body" idx="1"/>
          </p:nvPr>
        </p:nvSpPr>
        <p:spPr>
          <a:xfrm>
            <a:off x="4303325" y="1107625"/>
            <a:ext cx="4216800" cy="4607400"/>
          </a:xfrm>
          <a:prstGeom prst="rect">
            <a:avLst/>
          </a:prstGeom>
          <a:noFill/>
          <a:ln>
            <a:noFill/>
          </a:ln>
        </p:spPr>
        <p:txBody>
          <a:bodyPr spcFirstLastPara="1" wrap="square" lIns="91425" tIns="45700" rIns="91425" bIns="45700" anchor="t" anchorCtr="0">
            <a:noAutofit/>
          </a:bodyPr>
          <a:lstStyle/>
          <a:p>
            <a:pPr marL="457200" marR="0" lvl="0" indent="-317500" algn="l" rtl="0">
              <a:lnSpc>
                <a:spcPct val="100000"/>
              </a:lnSpc>
              <a:spcBef>
                <a:spcPts val="0"/>
              </a:spcBef>
              <a:spcAft>
                <a:spcPts val="0"/>
              </a:spcAft>
              <a:buClr>
                <a:srgbClr val="6CB255"/>
              </a:buClr>
              <a:buSzPts val="1400"/>
              <a:buChar char="●"/>
            </a:pPr>
            <a:r>
              <a:rPr lang="en-US" sz="1900">
                <a:solidFill>
                  <a:schemeClr val="dk1"/>
                </a:solidFill>
              </a:rPr>
              <a:t>Average cost of production per toaster oven:</a:t>
            </a:r>
            <a:endParaRPr/>
          </a:p>
          <a:p>
            <a:pPr marL="914400" marR="0" lvl="1" indent="-355600" algn="l" rtl="0">
              <a:lnSpc>
                <a:spcPct val="100000"/>
              </a:lnSpc>
              <a:spcBef>
                <a:spcPts val="0"/>
              </a:spcBef>
              <a:spcAft>
                <a:spcPts val="0"/>
              </a:spcAft>
              <a:buClr>
                <a:schemeClr val="dk1"/>
              </a:buClr>
              <a:buSzPts val="2000"/>
              <a:buChar char="○"/>
            </a:pPr>
            <a:r>
              <a:rPr lang="en-US" sz="1900"/>
              <a:t>Production plant S = $30 </a:t>
            </a:r>
            <a:endParaRPr/>
          </a:p>
          <a:p>
            <a:pPr marL="914400" marR="0" lvl="1" indent="-355600" algn="l" rtl="0">
              <a:lnSpc>
                <a:spcPct val="100000"/>
              </a:lnSpc>
              <a:spcBef>
                <a:spcPts val="0"/>
              </a:spcBef>
              <a:spcAft>
                <a:spcPts val="0"/>
              </a:spcAft>
              <a:buClr>
                <a:schemeClr val="dk1"/>
              </a:buClr>
              <a:buSzPts val="2000"/>
              <a:buChar char="○"/>
            </a:pPr>
            <a:r>
              <a:rPr lang="en-US" sz="1900"/>
              <a:t>Production plant M = $20 </a:t>
            </a:r>
            <a:endParaRPr/>
          </a:p>
          <a:p>
            <a:pPr marL="914400" marR="0" lvl="1" indent="-355600" algn="l" rtl="0">
              <a:lnSpc>
                <a:spcPct val="100000"/>
              </a:lnSpc>
              <a:spcBef>
                <a:spcPts val="0"/>
              </a:spcBef>
              <a:spcAft>
                <a:spcPts val="0"/>
              </a:spcAft>
              <a:buClr>
                <a:schemeClr val="dk1"/>
              </a:buClr>
              <a:buSzPts val="2000"/>
              <a:buChar char="○"/>
            </a:pPr>
            <a:r>
              <a:rPr lang="en-US" sz="1900"/>
              <a:t>Production plant L = $10 </a:t>
            </a:r>
            <a:endParaRPr/>
          </a:p>
          <a:p>
            <a:pPr marL="914400" marR="0" lvl="1" indent="-355600" algn="l" rtl="0">
              <a:lnSpc>
                <a:spcPct val="100000"/>
              </a:lnSpc>
              <a:spcBef>
                <a:spcPts val="0"/>
              </a:spcBef>
              <a:spcAft>
                <a:spcPts val="0"/>
              </a:spcAft>
              <a:buClr>
                <a:schemeClr val="dk1"/>
              </a:buClr>
              <a:buSzPts val="2000"/>
              <a:buChar char="○"/>
            </a:pPr>
            <a:r>
              <a:rPr lang="en-US" sz="1900"/>
              <a:t>Production plant V = $10 </a:t>
            </a:r>
            <a:endParaRPr/>
          </a:p>
          <a:p>
            <a:pPr marL="457200" marR="0" lvl="0" indent="-317500" algn="l" rtl="0">
              <a:lnSpc>
                <a:spcPct val="100000"/>
              </a:lnSpc>
              <a:spcBef>
                <a:spcPts val="0"/>
              </a:spcBef>
              <a:spcAft>
                <a:spcPts val="0"/>
              </a:spcAft>
              <a:buClr>
                <a:srgbClr val="6CB255"/>
              </a:buClr>
              <a:buSzPts val="1400"/>
              <a:buChar char="●"/>
            </a:pPr>
            <a:r>
              <a:rPr lang="en-US" sz="1900">
                <a:solidFill>
                  <a:schemeClr val="dk1"/>
                </a:solidFill>
              </a:rPr>
              <a:t>Production plant M can produce toaster ovens more cheaply than plant S because of economies of scale, </a:t>
            </a:r>
            <a:endParaRPr/>
          </a:p>
          <a:p>
            <a:pPr marL="457200" marR="0" lvl="0" indent="-317500" algn="l" rtl="0">
              <a:lnSpc>
                <a:spcPct val="100000"/>
              </a:lnSpc>
              <a:spcBef>
                <a:spcPts val="0"/>
              </a:spcBef>
              <a:spcAft>
                <a:spcPts val="0"/>
              </a:spcAft>
              <a:buClr>
                <a:srgbClr val="6CB255"/>
              </a:buClr>
              <a:buSzPts val="1400"/>
              <a:buChar char="●"/>
            </a:pPr>
            <a:r>
              <a:rPr lang="en-US" sz="1900">
                <a:solidFill>
                  <a:schemeClr val="dk1"/>
                </a:solidFill>
              </a:rPr>
              <a:t>Plants L or V can produce more cheaply than S or M because of economies of scale. </a:t>
            </a:r>
            <a:endParaRPr/>
          </a:p>
          <a:p>
            <a:pPr marL="457200" marR="0" lvl="0" indent="-317500" algn="l" rtl="0">
              <a:lnSpc>
                <a:spcPct val="100000"/>
              </a:lnSpc>
              <a:spcBef>
                <a:spcPts val="0"/>
              </a:spcBef>
              <a:spcAft>
                <a:spcPts val="0"/>
              </a:spcAft>
              <a:buClr>
                <a:srgbClr val="6CB255"/>
              </a:buClr>
              <a:buSzPts val="1400"/>
              <a:buChar char="●"/>
            </a:pPr>
            <a:r>
              <a:rPr lang="en-US" sz="1900">
                <a:solidFill>
                  <a:schemeClr val="dk1"/>
                </a:solidFill>
              </a:rPr>
              <a:t>However, the economies of scale end at an output level of 150. </a:t>
            </a:r>
            <a:endParaRPr/>
          </a:p>
          <a:p>
            <a:pPr marL="457200" marR="0" lvl="0" indent="-317500" algn="l" rtl="0">
              <a:lnSpc>
                <a:spcPct val="100000"/>
              </a:lnSpc>
              <a:spcBef>
                <a:spcPts val="0"/>
              </a:spcBef>
              <a:spcAft>
                <a:spcPts val="0"/>
              </a:spcAft>
              <a:buClr>
                <a:srgbClr val="6CB255"/>
              </a:buClr>
              <a:buSzPts val="1400"/>
              <a:buChar char="●"/>
            </a:pPr>
            <a:r>
              <a:rPr lang="en-US" sz="1900">
                <a:solidFill>
                  <a:schemeClr val="dk1"/>
                </a:solidFill>
              </a:rPr>
              <a:t>Plant V, despite being larger, cannot produce more cheaply on average than plant L.</a:t>
            </a:r>
            <a:endParaRPr/>
          </a:p>
        </p:txBody>
      </p:sp>
      <p:pic>
        <p:nvPicPr>
          <p:cNvPr id="169" name="Google Shape;169;p1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pic>
        <p:nvPicPr>
          <p:cNvPr id="170" name="Google Shape;170;p18" descr="The graph shows declining average costs. The x-axis plots the quantity of production or the scale of the plant and the y-axis plots the average costs. The average cost curve is a declining function, starting at (30, 30) with plant S, declining at a decreasing rate to (150, 10) with plant L, and (200, 10) with plant V, as explained in the text."/>
          <p:cNvPicPr preferRelativeResize="0"/>
          <p:nvPr/>
        </p:nvPicPr>
        <p:blipFill rotWithShape="1">
          <a:blip r:embed="rId4">
            <a:alphaModFix/>
          </a:blip>
          <a:srcRect/>
          <a:stretch/>
        </p:blipFill>
        <p:spPr>
          <a:xfrm>
            <a:off x="332600" y="2118149"/>
            <a:ext cx="4104300" cy="27363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9"/>
          <p:cNvSpPr txBox="1">
            <a:spLocks noGrp="1"/>
          </p:cNvSpPr>
          <p:nvPr>
            <p:ph type="title"/>
          </p:nvPr>
        </p:nvSpPr>
        <p:spPr>
          <a:xfrm>
            <a:off x="457200" y="393725"/>
            <a:ext cx="8062800" cy="728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20.4 The Benefits of Reducing Barriers to International Trade</a:t>
            </a:r>
            <a:endParaRPr/>
          </a:p>
        </p:txBody>
      </p:sp>
      <p:sp>
        <p:nvSpPr>
          <p:cNvPr id="176" name="Google Shape;176;p19"/>
          <p:cNvSpPr>
            <a:spLocks noGrp="1"/>
          </p:cNvSpPr>
          <p:nvPr>
            <p:ph type="pic" idx="2"/>
          </p:nvPr>
        </p:nvSpPr>
        <p:spPr>
          <a:xfrm>
            <a:off x="457200" y="1350974"/>
            <a:ext cx="8062800" cy="45243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100000"/>
              </a:lnSpc>
              <a:spcBef>
                <a:spcPts val="0"/>
              </a:spcBef>
              <a:spcAft>
                <a:spcPts val="0"/>
              </a:spcAft>
              <a:buClr>
                <a:srgbClr val="6CB255"/>
              </a:buClr>
              <a:buSzPts val="1400"/>
              <a:buFont typeface="Arial"/>
              <a:buChar char="●"/>
            </a:pPr>
            <a:r>
              <a:rPr lang="en-US" sz="2000" b="1" i="0" u="none" strike="noStrike" cap="none">
                <a:solidFill>
                  <a:schemeClr val="dk1"/>
                </a:solidFill>
                <a:latin typeface="Arial"/>
                <a:ea typeface="Arial"/>
                <a:cs typeface="Arial"/>
                <a:sym typeface="Arial"/>
              </a:rPr>
              <a:t>Tariffs</a:t>
            </a:r>
            <a:r>
              <a:rPr lang="en-US" sz="2000" b="0" i="0" u="none" strike="noStrike" cap="none">
                <a:solidFill>
                  <a:schemeClr val="dk1"/>
                </a:solidFill>
                <a:latin typeface="Arial"/>
                <a:ea typeface="Arial"/>
                <a:cs typeface="Arial"/>
                <a:sym typeface="Arial"/>
              </a:rPr>
              <a:t> - taxes that governments place on imported goods.</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Traditionally, tariffs were used simply as a political tool to protect certain vested economic, social, and cultural interests.</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The World Trade Organization (WTO) is committed to lowering barriers to trade. </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The world’s nations meet through the WTO to negotiate how they can reduce barriers to trade, such as tariffs.</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10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p:txBody>
      </p:sp>
      <p:pic>
        <p:nvPicPr>
          <p:cNvPr id="177" name="Google Shape;177;p1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2"/>
          <p:cNvSpPr txBox="1">
            <a:spLocks noGrp="1"/>
          </p:cNvSpPr>
          <p:nvPr>
            <p:ph type="title"/>
          </p:nvPr>
        </p:nvSpPr>
        <p:spPr>
          <a:xfrm>
            <a:off x="457200" y="241326"/>
            <a:ext cx="8062800" cy="65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CH.20 OUTLINE</a:t>
            </a:r>
            <a:endParaRPr/>
          </a:p>
        </p:txBody>
      </p:sp>
      <p:sp>
        <p:nvSpPr>
          <p:cNvPr id="49" name="Google Shape;49;p2"/>
          <p:cNvSpPr>
            <a:spLocks noGrp="1"/>
          </p:cNvSpPr>
          <p:nvPr>
            <p:ph type="pic" idx="2"/>
          </p:nvPr>
        </p:nvSpPr>
        <p:spPr>
          <a:xfrm>
            <a:off x="457200" y="1122376"/>
            <a:ext cx="8062800" cy="52323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rgbClr val="6CB255"/>
              </a:buClr>
              <a:buSzPts val="1960"/>
              <a:buFont typeface="Arial"/>
              <a:buNone/>
            </a:pPr>
            <a:r>
              <a:rPr lang="en-US" sz="2800" b="0" i="0" u="none" strike="noStrike" cap="none">
                <a:solidFill>
                  <a:schemeClr val="dk1"/>
                </a:solidFill>
                <a:latin typeface="Arial"/>
                <a:ea typeface="Arial"/>
                <a:cs typeface="Arial"/>
                <a:sym typeface="Arial"/>
              </a:rPr>
              <a:t>20.1: Absolute and Comparative Advantage</a:t>
            </a:r>
            <a:endParaRPr/>
          </a:p>
          <a:p>
            <a:pPr marL="0" marR="0" lvl="0" indent="0" algn="l" rtl="0">
              <a:lnSpc>
                <a:spcPct val="115000"/>
              </a:lnSpc>
              <a:spcBef>
                <a:spcPts val="600"/>
              </a:spcBef>
              <a:spcAft>
                <a:spcPts val="0"/>
              </a:spcAft>
              <a:buClr>
                <a:srgbClr val="6CB255"/>
              </a:buClr>
              <a:buSzPts val="1960"/>
              <a:buFont typeface="Arial"/>
              <a:buNone/>
            </a:pPr>
            <a:r>
              <a:rPr lang="en-US" sz="2800" b="0" i="0" u="none" strike="noStrike" cap="none">
                <a:solidFill>
                  <a:schemeClr val="dk1"/>
                </a:solidFill>
                <a:latin typeface="Arial"/>
                <a:ea typeface="Arial"/>
                <a:cs typeface="Arial"/>
                <a:sym typeface="Arial"/>
              </a:rPr>
              <a:t>20.2: What Happens When a Country Has an </a:t>
            </a:r>
            <a:endParaRPr/>
          </a:p>
          <a:p>
            <a:pPr marL="457200" marR="0" lvl="0" indent="457200" algn="l" rtl="0">
              <a:lnSpc>
                <a:spcPct val="150000"/>
              </a:lnSpc>
              <a:spcBef>
                <a:spcPts val="600"/>
              </a:spcBef>
              <a:spcAft>
                <a:spcPts val="0"/>
              </a:spcAft>
              <a:buClr>
                <a:srgbClr val="6CB255"/>
              </a:buClr>
              <a:buSzPts val="1960"/>
              <a:buFont typeface="Arial"/>
              <a:buNone/>
            </a:pPr>
            <a:r>
              <a:rPr lang="en-US" sz="2800" b="0" i="0" u="none" strike="noStrike" cap="none">
                <a:solidFill>
                  <a:schemeClr val="dk1"/>
                </a:solidFill>
                <a:latin typeface="Arial"/>
                <a:ea typeface="Arial"/>
                <a:cs typeface="Arial"/>
                <a:sym typeface="Arial"/>
              </a:rPr>
              <a:t>Absolute Advantage in All Goods</a:t>
            </a:r>
            <a:endParaRPr/>
          </a:p>
          <a:p>
            <a:pPr marL="0" marR="0" lvl="0" indent="0" algn="l" rtl="0">
              <a:lnSpc>
                <a:spcPct val="115000"/>
              </a:lnSpc>
              <a:spcBef>
                <a:spcPts val="600"/>
              </a:spcBef>
              <a:spcAft>
                <a:spcPts val="0"/>
              </a:spcAft>
              <a:buClr>
                <a:srgbClr val="6CB255"/>
              </a:buClr>
              <a:buSzPts val="1960"/>
              <a:buFont typeface="Arial"/>
              <a:buNone/>
            </a:pPr>
            <a:r>
              <a:rPr lang="en-US" sz="2800" b="0" i="0" u="none" strike="noStrike" cap="none">
                <a:solidFill>
                  <a:schemeClr val="dk1"/>
                </a:solidFill>
                <a:latin typeface="Arial"/>
                <a:ea typeface="Arial"/>
                <a:cs typeface="Arial"/>
                <a:sym typeface="Arial"/>
              </a:rPr>
              <a:t>20.3: Intra-Industry Trade between Similar </a:t>
            </a:r>
            <a:endParaRPr/>
          </a:p>
          <a:p>
            <a:pPr marL="457200" marR="0" lvl="0" indent="457200" algn="l" rtl="0">
              <a:lnSpc>
                <a:spcPct val="150000"/>
              </a:lnSpc>
              <a:spcBef>
                <a:spcPts val="600"/>
              </a:spcBef>
              <a:spcAft>
                <a:spcPts val="0"/>
              </a:spcAft>
              <a:buClr>
                <a:srgbClr val="6CB255"/>
              </a:buClr>
              <a:buSzPts val="1960"/>
              <a:buFont typeface="Arial"/>
              <a:buNone/>
            </a:pPr>
            <a:r>
              <a:rPr lang="en-US" sz="2800" b="0" i="0" u="none" strike="noStrike" cap="none">
                <a:solidFill>
                  <a:schemeClr val="dk1"/>
                </a:solidFill>
                <a:latin typeface="Arial"/>
                <a:ea typeface="Arial"/>
                <a:cs typeface="Arial"/>
                <a:sym typeface="Arial"/>
              </a:rPr>
              <a:t>Economies</a:t>
            </a:r>
            <a:endParaRPr/>
          </a:p>
          <a:p>
            <a:pPr marL="0" marR="0" lvl="0" indent="0" algn="l" rtl="0">
              <a:lnSpc>
                <a:spcPct val="115000"/>
              </a:lnSpc>
              <a:spcBef>
                <a:spcPts val="600"/>
              </a:spcBef>
              <a:spcAft>
                <a:spcPts val="0"/>
              </a:spcAft>
              <a:buClr>
                <a:srgbClr val="6CB255"/>
              </a:buClr>
              <a:buSzPts val="1960"/>
              <a:buFont typeface="Arial"/>
              <a:buNone/>
            </a:pPr>
            <a:r>
              <a:rPr lang="en-US" sz="2800" b="0" i="0" u="none" strike="noStrike" cap="none">
                <a:solidFill>
                  <a:schemeClr val="dk1"/>
                </a:solidFill>
                <a:latin typeface="Arial"/>
                <a:ea typeface="Arial"/>
                <a:cs typeface="Arial"/>
                <a:sym typeface="Arial"/>
              </a:rPr>
              <a:t>20.4: The Benefits of Reducing Barriers to </a:t>
            </a:r>
            <a:endParaRPr/>
          </a:p>
          <a:p>
            <a:pPr marL="457200" marR="0" lvl="0" indent="457200" algn="l" rtl="0">
              <a:lnSpc>
                <a:spcPct val="115000"/>
              </a:lnSpc>
              <a:spcBef>
                <a:spcPts val="600"/>
              </a:spcBef>
              <a:spcAft>
                <a:spcPts val="0"/>
              </a:spcAft>
              <a:buClr>
                <a:srgbClr val="6CB255"/>
              </a:buClr>
              <a:buSzPts val="1960"/>
              <a:buFont typeface="Arial"/>
              <a:buNone/>
            </a:pPr>
            <a:r>
              <a:rPr lang="en-US" sz="2800" b="0" i="0" u="none" strike="noStrike" cap="none">
                <a:solidFill>
                  <a:schemeClr val="dk1"/>
                </a:solidFill>
                <a:latin typeface="Arial"/>
                <a:ea typeface="Arial"/>
                <a:cs typeface="Arial"/>
                <a:sym typeface="Arial"/>
              </a:rPr>
              <a:t>International Trade</a:t>
            </a:r>
            <a:endParaRPr/>
          </a:p>
          <a:p>
            <a:pPr marL="0" marR="0" lvl="0" indent="0" algn="l" rtl="0">
              <a:lnSpc>
                <a:spcPct val="115000"/>
              </a:lnSpc>
              <a:spcBef>
                <a:spcPts val="600"/>
              </a:spcBef>
              <a:spcAft>
                <a:spcPts val="0"/>
              </a:spcAft>
              <a:buClr>
                <a:srgbClr val="6CB255"/>
              </a:buClr>
              <a:buSzPts val="1960"/>
              <a:buFont typeface="Arial"/>
              <a:buNone/>
            </a:pPr>
            <a:endParaRPr sz="2800" b="0" i="0" u="none" strike="noStrike" cap="none">
              <a:solidFill>
                <a:schemeClr val="dk1"/>
              </a:solidFill>
              <a:latin typeface="Arial"/>
              <a:ea typeface="Arial"/>
              <a:cs typeface="Arial"/>
              <a:sym typeface="Arial"/>
            </a:endParaRPr>
          </a:p>
        </p:txBody>
      </p:sp>
      <p:pic>
        <p:nvPicPr>
          <p:cNvPr id="50" name="Google Shape;50;p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0"/>
          <p:cNvSpPr txBox="1">
            <a:spLocks noGrp="1"/>
          </p:cNvSpPr>
          <p:nvPr>
            <p:ph type="title"/>
          </p:nvPr>
        </p:nvSpPr>
        <p:spPr>
          <a:xfrm>
            <a:off x="457200" y="393725"/>
            <a:ext cx="8062800" cy="728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Benefits of Reducing Barriers to </a:t>
            </a:r>
            <a:endParaRPr/>
          </a:p>
          <a:p>
            <a:pPr marL="0" lvl="0" indent="0" algn="l" rtl="0">
              <a:lnSpc>
                <a:spcPct val="100000"/>
              </a:lnSpc>
              <a:spcBef>
                <a:spcPts val="0"/>
              </a:spcBef>
              <a:spcAft>
                <a:spcPts val="0"/>
              </a:spcAft>
              <a:buSzPts val="1400"/>
              <a:buNone/>
            </a:pPr>
            <a:r>
              <a:rPr lang="en-US"/>
              <a:t>International Trade</a:t>
            </a:r>
            <a:endParaRPr/>
          </a:p>
        </p:txBody>
      </p:sp>
      <p:sp>
        <p:nvSpPr>
          <p:cNvPr id="183" name="Google Shape;183;p20"/>
          <p:cNvSpPr>
            <a:spLocks noGrp="1"/>
          </p:cNvSpPr>
          <p:nvPr>
            <p:ph type="pic" idx="2"/>
          </p:nvPr>
        </p:nvSpPr>
        <p:spPr>
          <a:xfrm>
            <a:off x="457200" y="1122374"/>
            <a:ext cx="8062800" cy="45243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100000"/>
              </a:lnSpc>
              <a:spcBef>
                <a:spcPts val="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Low-income countries benefit more from trade than high-income countries do.</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40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But before dismissing the gains from trade, it is worth remembering two points:</a:t>
            </a:r>
            <a:endParaRPr/>
          </a:p>
          <a:p>
            <a:pPr marL="914400" marR="0" lvl="1" indent="-355600" algn="l" rtl="0">
              <a:lnSpc>
                <a:spcPct val="100000"/>
              </a:lnSpc>
              <a:spcBef>
                <a:spcPts val="0"/>
              </a:spcBef>
              <a:spcAft>
                <a:spcPts val="0"/>
              </a:spcAft>
              <a:buClr>
                <a:srgbClr val="6CB255"/>
              </a:buClr>
              <a:buSzPts val="2000"/>
              <a:buFont typeface="Arial"/>
              <a:buChar char="•"/>
            </a:pPr>
            <a:r>
              <a:rPr lang="en-US" sz="2000" b="0" i="0" u="sng" strike="noStrike" cap="none">
                <a:solidFill>
                  <a:srgbClr val="000000"/>
                </a:solidFill>
                <a:latin typeface="Arial"/>
                <a:ea typeface="Arial"/>
                <a:cs typeface="Arial"/>
                <a:sym typeface="Arial"/>
              </a:rPr>
              <a:t>Even a small gain </a:t>
            </a:r>
            <a:r>
              <a:rPr lang="en-US" sz="2000" b="0" i="0" u="none" strike="noStrike" cap="none">
                <a:solidFill>
                  <a:srgbClr val="000000"/>
                </a:solidFill>
                <a:latin typeface="Arial"/>
                <a:ea typeface="Arial"/>
                <a:cs typeface="Arial"/>
                <a:sym typeface="Arial"/>
              </a:rPr>
              <a:t>is enough money to deserve attention, since this increase is not a one-time event; it would persist each year into the future.</a:t>
            </a:r>
            <a:endParaRPr/>
          </a:p>
          <a:p>
            <a:pPr marL="914400" marR="0" lvl="1" indent="-355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Estimates of gains may be on the low side because some of the </a:t>
            </a:r>
            <a:r>
              <a:rPr lang="en-US" sz="2000" b="0" i="0" u="sng" strike="noStrike" cap="none">
                <a:solidFill>
                  <a:srgbClr val="000000"/>
                </a:solidFill>
                <a:latin typeface="Arial"/>
                <a:ea typeface="Arial"/>
                <a:cs typeface="Arial"/>
                <a:sym typeface="Arial"/>
              </a:rPr>
              <a:t>gains</a:t>
            </a:r>
            <a:r>
              <a:rPr lang="en-US" sz="2000" b="0" i="0" u="none" strike="noStrike" cap="none">
                <a:solidFill>
                  <a:srgbClr val="000000"/>
                </a:solidFill>
                <a:latin typeface="Arial"/>
                <a:ea typeface="Arial"/>
                <a:cs typeface="Arial"/>
                <a:sym typeface="Arial"/>
              </a:rPr>
              <a:t> from trade </a:t>
            </a:r>
            <a:r>
              <a:rPr lang="en-US" sz="2000" b="0" i="0" u="sng" strike="noStrike" cap="none">
                <a:solidFill>
                  <a:srgbClr val="000000"/>
                </a:solidFill>
                <a:latin typeface="Arial"/>
                <a:ea typeface="Arial"/>
                <a:cs typeface="Arial"/>
                <a:sym typeface="Arial"/>
              </a:rPr>
              <a:t>are not measured well</a:t>
            </a:r>
            <a:r>
              <a:rPr lang="en-US" sz="2000" b="0" i="0" u="none" strike="noStrike" cap="none">
                <a:solidFill>
                  <a:srgbClr val="000000"/>
                </a:solidFill>
                <a:latin typeface="Arial"/>
                <a:ea typeface="Arial"/>
                <a:cs typeface="Arial"/>
                <a:sym typeface="Arial"/>
              </a:rPr>
              <a:t> in economic statistics. </a:t>
            </a:r>
            <a:endParaRPr/>
          </a:p>
          <a:p>
            <a:pPr marL="1371600" marR="0" lvl="2" indent="-317500" algn="l" rtl="0">
              <a:lnSpc>
                <a:spcPct val="100000"/>
              </a:lnSpc>
              <a:spcBef>
                <a:spcPts val="0"/>
              </a:spcBef>
              <a:spcAft>
                <a:spcPts val="0"/>
              </a:spcAft>
              <a:buClr>
                <a:srgbClr val="6CB255"/>
              </a:buClr>
              <a:buSzPts val="1400"/>
              <a:buFont typeface="Arial"/>
              <a:buChar char="•"/>
            </a:pPr>
            <a:r>
              <a:rPr lang="en-US" sz="1800" b="0" i="0" u="none" strike="noStrike" cap="none">
                <a:solidFill>
                  <a:srgbClr val="000000"/>
                </a:solidFill>
                <a:latin typeface="Arial"/>
                <a:ea typeface="Arial"/>
                <a:cs typeface="Arial"/>
                <a:sym typeface="Arial"/>
              </a:rPr>
              <a:t>It is difficult to measure the advantages to consumers of having a variety of products available and a greater degree of competition among producers.</a:t>
            </a:r>
            <a:endParaRPr/>
          </a:p>
          <a:p>
            <a:pPr marL="1371600" marR="0" lvl="2" indent="-317500" algn="l" rtl="0">
              <a:lnSpc>
                <a:spcPct val="100000"/>
              </a:lnSpc>
              <a:spcBef>
                <a:spcPts val="0"/>
              </a:spcBef>
              <a:spcAft>
                <a:spcPts val="0"/>
              </a:spcAft>
              <a:buClr>
                <a:srgbClr val="6CB255"/>
              </a:buClr>
              <a:buSzPts val="1400"/>
              <a:buFont typeface="Arial"/>
              <a:buChar char="•"/>
            </a:pPr>
            <a:r>
              <a:rPr lang="en-US" sz="1800" b="0" i="0" u="none" strike="noStrike" cap="none">
                <a:solidFill>
                  <a:srgbClr val="000000"/>
                </a:solidFill>
                <a:latin typeface="Arial"/>
                <a:ea typeface="Arial"/>
                <a:cs typeface="Arial"/>
                <a:sym typeface="Arial"/>
              </a:rPr>
              <a:t>Trade between countries often involves a transfer of knowledge that can involve skills in production, technology, management, finance, and law.</a:t>
            </a:r>
            <a:endParaRPr/>
          </a:p>
          <a:p>
            <a:pPr marL="0" marR="0" lvl="0" indent="0" algn="l" rtl="0">
              <a:lnSpc>
                <a:spcPct val="100000"/>
              </a:lnSpc>
              <a:spcBef>
                <a:spcPts val="4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10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p:txBody>
      </p:sp>
      <p:pic>
        <p:nvPicPr>
          <p:cNvPr id="184" name="Google Shape;184;p2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1"/>
          <p:cNvSpPr txBox="1">
            <a:spLocks noGrp="1"/>
          </p:cNvSpPr>
          <p:nvPr>
            <p:ph type="title"/>
          </p:nvPr>
        </p:nvSpPr>
        <p:spPr>
          <a:xfrm>
            <a:off x="457200" y="241326"/>
            <a:ext cx="8062912" cy="65953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6CB255"/>
              </a:buClr>
              <a:buSzPts val="600"/>
              <a:buFont typeface="Arial"/>
              <a:buNone/>
            </a:pPr>
            <a:endParaRPr sz="2400" b="0" i="0" u="none" strike="noStrike" cap="none">
              <a:solidFill>
                <a:srgbClr val="6CB255"/>
              </a:solidFill>
              <a:latin typeface="Arial"/>
              <a:ea typeface="Arial"/>
              <a:cs typeface="Arial"/>
              <a:sym typeface="Arial"/>
            </a:endParaRPr>
          </a:p>
        </p:txBody>
      </p:sp>
      <p:sp>
        <p:nvSpPr>
          <p:cNvPr id="190" name="Google Shape;190;p21"/>
          <p:cNvSpPr txBox="1">
            <a:spLocks noGrp="1"/>
          </p:cNvSpPr>
          <p:nvPr>
            <p:ph type="body" idx="1"/>
          </p:nvPr>
        </p:nvSpPr>
        <p:spPr>
          <a:xfrm>
            <a:off x="457200" y="1107617"/>
            <a:ext cx="8062912" cy="525697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6CB255"/>
              </a:buClr>
              <a:buSzPts val="4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endParaRPr/>
          </a:p>
        </p:txBody>
      </p:sp>
      <p:pic>
        <p:nvPicPr>
          <p:cNvPr id="191" name="Google Shape;191;p21"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title"/>
          </p:nvPr>
        </p:nvSpPr>
        <p:spPr>
          <a:xfrm>
            <a:off x="457200" y="241326"/>
            <a:ext cx="8062912" cy="659535"/>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a:t>Apple or Samsung iPhone?</a:t>
            </a:r>
            <a:endParaRPr/>
          </a:p>
        </p:txBody>
      </p:sp>
      <p:sp>
        <p:nvSpPr>
          <p:cNvPr id="56" name="Google Shape;56;p3"/>
          <p:cNvSpPr txBox="1">
            <a:spLocks noGrp="1"/>
          </p:cNvSpPr>
          <p:nvPr>
            <p:ph type="body" idx="1"/>
          </p:nvPr>
        </p:nvSpPr>
        <p:spPr>
          <a:xfrm>
            <a:off x="457200" y="4690400"/>
            <a:ext cx="8296200" cy="1912500"/>
          </a:xfrm>
          <a:prstGeom prst="rect">
            <a:avLst/>
          </a:prstGeom>
          <a:noFill/>
          <a:ln>
            <a:noFill/>
          </a:ln>
        </p:spPr>
        <p:txBody>
          <a:bodyPr spcFirstLastPara="1" wrap="square" lIns="91425" tIns="45700" rIns="91425" bIns="45700" anchor="t" anchorCtr="0">
            <a:noAutofit/>
          </a:bodyPr>
          <a:lstStyle/>
          <a:p>
            <a:pPr marL="457200" marR="0" lvl="0" indent="-317500" algn="l" rtl="0">
              <a:lnSpc>
                <a:spcPct val="100000"/>
              </a:lnSpc>
              <a:spcBef>
                <a:spcPts val="0"/>
              </a:spcBef>
              <a:spcAft>
                <a:spcPts val="0"/>
              </a:spcAft>
              <a:buSzPts val="1400"/>
              <a:buChar char="●"/>
            </a:pPr>
            <a:r>
              <a:rPr lang="en-US"/>
              <a:t>While the iPhone is readily recognized as an Apple product, 26% of the component costs in it come from components made by rival phone-maker, Samsung. </a:t>
            </a:r>
            <a:endParaRPr/>
          </a:p>
          <a:p>
            <a:pPr marL="457200" marR="0" lvl="0" indent="-317500" algn="l" rtl="0">
              <a:lnSpc>
                <a:spcPct val="100000"/>
              </a:lnSpc>
              <a:spcBef>
                <a:spcPts val="0"/>
              </a:spcBef>
              <a:spcAft>
                <a:spcPts val="0"/>
              </a:spcAft>
              <a:buSzPts val="1400"/>
              <a:buChar char="●"/>
            </a:pPr>
            <a:r>
              <a:rPr lang="en-US"/>
              <a:t>In international trade, there are often “conflicts” like this as each country or company focuses on what it does best. </a:t>
            </a:r>
            <a:endParaRPr/>
          </a:p>
          <a:p>
            <a:pPr marL="0" marR="0" lvl="0" indent="0" algn="ctr" rtl="0">
              <a:lnSpc>
                <a:spcPct val="100000"/>
              </a:lnSpc>
              <a:spcBef>
                <a:spcPts val="0"/>
              </a:spcBef>
              <a:spcAft>
                <a:spcPts val="0"/>
              </a:spcAft>
              <a:buSzPts val="1260"/>
              <a:buNone/>
            </a:pPr>
            <a:r>
              <a:rPr lang="en-US" sz="1800"/>
              <a:t>(Credit: modification of work by Yutaka Tsutano Creative Commons)</a:t>
            </a:r>
            <a:endParaRPr/>
          </a:p>
        </p:txBody>
      </p:sp>
      <p:pic>
        <p:nvPicPr>
          <p:cNvPr id="57" name="Google Shape;57;p3"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pic>
        <p:nvPicPr>
          <p:cNvPr id="58" name="Google Shape;58;p3" descr="An image of two smartphones with apps displayed on their screens."/>
          <p:cNvPicPr preferRelativeResize="0"/>
          <p:nvPr/>
        </p:nvPicPr>
        <p:blipFill rotWithShape="1">
          <a:blip r:embed="rId4">
            <a:alphaModFix/>
          </a:blip>
          <a:srcRect/>
          <a:stretch/>
        </p:blipFill>
        <p:spPr>
          <a:xfrm>
            <a:off x="1586811" y="1122386"/>
            <a:ext cx="5803800" cy="35001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4"/>
          <p:cNvSpPr txBox="1">
            <a:spLocks noGrp="1"/>
          </p:cNvSpPr>
          <p:nvPr>
            <p:ph type="title"/>
          </p:nvPr>
        </p:nvSpPr>
        <p:spPr>
          <a:xfrm>
            <a:off x="457200" y="393725"/>
            <a:ext cx="8062800" cy="833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20.1 Absolute and Comparative </a:t>
            </a:r>
            <a:endParaRPr/>
          </a:p>
          <a:p>
            <a:pPr marL="0" lvl="0" indent="0" algn="l" rtl="0">
              <a:lnSpc>
                <a:spcPct val="100000"/>
              </a:lnSpc>
              <a:spcBef>
                <a:spcPts val="0"/>
              </a:spcBef>
              <a:spcAft>
                <a:spcPts val="0"/>
              </a:spcAft>
              <a:buSzPts val="1400"/>
              <a:buNone/>
            </a:pPr>
            <a:r>
              <a:rPr lang="en-US"/>
              <a:t>Advantage</a:t>
            </a:r>
            <a:endParaRPr/>
          </a:p>
        </p:txBody>
      </p:sp>
      <p:sp>
        <p:nvSpPr>
          <p:cNvPr id="64" name="Google Shape;64;p4"/>
          <p:cNvSpPr>
            <a:spLocks noGrp="1"/>
          </p:cNvSpPr>
          <p:nvPr>
            <p:ph type="pic" idx="2"/>
          </p:nvPr>
        </p:nvSpPr>
        <p:spPr>
          <a:xfrm>
            <a:off x="457200" y="1427174"/>
            <a:ext cx="8062800" cy="45243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100000"/>
              </a:lnSpc>
              <a:spcBef>
                <a:spcPts val="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The evidence that international trade confers overall benefits on economies is pretty strong.</a:t>
            </a:r>
            <a:endParaRPr/>
          </a:p>
          <a:p>
            <a:pPr marL="0" marR="0" lvl="0" indent="0" algn="l" rtl="0">
              <a:lnSpc>
                <a:spcPct val="100000"/>
              </a:lnSpc>
              <a:spcBef>
                <a:spcPts val="6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600"/>
              </a:spcBef>
              <a:spcAft>
                <a:spcPts val="0"/>
              </a:spcAft>
              <a:buClr>
                <a:srgbClr val="6CB255"/>
              </a:buClr>
              <a:buSzPts val="1400"/>
              <a:buFont typeface="Arial"/>
              <a:buChar char="●"/>
            </a:pPr>
            <a:r>
              <a:rPr lang="en-US" sz="2000" b="1" i="0" u="none" strike="noStrike" cap="none">
                <a:solidFill>
                  <a:schemeClr val="dk1"/>
                </a:solidFill>
                <a:latin typeface="Arial"/>
                <a:ea typeface="Arial"/>
                <a:cs typeface="Arial"/>
                <a:sym typeface="Arial"/>
              </a:rPr>
              <a:t>Absolute advantage</a:t>
            </a:r>
            <a:r>
              <a:rPr lang="en-US" sz="2000" b="0" i="0" u="none" strike="noStrike" cap="none">
                <a:solidFill>
                  <a:schemeClr val="dk1"/>
                </a:solidFill>
                <a:latin typeface="Arial"/>
                <a:ea typeface="Arial"/>
                <a:cs typeface="Arial"/>
                <a:sym typeface="Arial"/>
              </a:rPr>
              <a:t> - </a:t>
            </a:r>
            <a:endParaRPr/>
          </a:p>
          <a:p>
            <a:pPr marL="914400" marR="0" lvl="1" indent="-355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When one country can use fewer resources to produce a good compared to another country; </a:t>
            </a:r>
            <a:endParaRPr/>
          </a:p>
          <a:p>
            <a:pPr marL="914400" marR="0" lvl="1" indent="-355600" algn="l" rtl="0">
              <a:lnSpc>
                <a:spcPct val="100000"/>
              </a:lnSpc>
              <a:spcBef>
                <a:spcPts val="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When a country is more productive compared to another country.</a:t>
            </a:r>
            <a:endParaRPr/>
          </a:p>
          <a:p>
            <a:pPr marL="0" marR="0" lvl="0" indent="0" algn="l" rtl="0">
              <a:lnSpc>
                <a:spcPct val="100000"/>
              </a:lnSpc>
              <a:spcBef>
                <a:spcPts val="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600"/>
              </a:spcBef>
              <a:spcAft>
                <a:spcPts val="0"/>
              </a:spcAft>
              <a:buClr>
                <a:srgbClr val="6CB255"/>
              </a:buClr>
              <a:buSzPts val="1400"/>
              <a:buFont typeface="Arial"/>
              <a:buChar char="●"/>
            </a:pPr>
            <a:r>
              <a:rPr lang="en-US" sz="2000" b="1" i="0" u="none" strike="noStrike" cap="none">
                <a:solidFill>
                  <a:schemeClr val="dk1"/>
                </a:solidFill>
                <a:latin typeface="Arial"/>
                <a:ea typeface="Arial"/>
                <a:cs typeface="Arial"/>
                <a:sym typeface="Arial"/>
              </a:rPr>
              <a:t>Comparative advantage</a:t>
            </a:r>
            <a:r>
              <a:rPr lang="en-US" sz="2000" b="0" i="0" u="none" strike="noStrike" cap="none">
                <a:solidFill>
                  <a:schemeClr val="dk1"/>
                </a:solidFill>
                <a:latin typeface="Arial"/>
                <a:ea typeface="Arial"/>
                <a:cs typeface="Arial"/>
                <a:sym typeface="Arial"/>
              </a:rPr>
              <a:t> - when a country can produce a good at a lower cost in terms of other goods.</a:t>
            </a:r>
            <a:endParaRPr/>
          </a:p>
          <a:p>
            <a:pPr marL="0" marR="0" lvl="0" indent="0" algn="l" rtl="0">
              <a:lnSpc>
                <a:spcPct val="100000"/>
              </a:lnSpc>
              <a:spcBef>
                <a:spcPts val="6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6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6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10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p:txBody>
      </p:sp>
      <p:pic>
        <p:nvPicPr>
          <p:cNvPr id="65" name="Google Shape;65;p4"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5"/>
          <p:cNvSpPr txBox="1">
            <a:spLocks noGrp="1"/>
          </p:cNvSpPr>
          <p:nvPr>
            <p:ph type="title"/>
          </p:nvPr>
        </p:nvSpPr>
        <p:spPr>
          <a:xfrm>
            <a:off x="457200" y="241325"/>
            <a:ext cx="8062800" cy="7605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dirty="0"/>
              <a:t>Production Possibilities Frontiers Before Trade</a:t>
            </a:r>
            <a:endParaRPr dirty="0"/>
          </a:p>
        </p:txBody>
      </p:sp>
      <p:sp>
        <p:nvSpPr>
          <p:cNvPr id="71" name="Google Shape;71;p5"/>
          <p:cNvSpPr txBox="1">
            <a:spLocks noGrp="1"/>
          </p:cNvSpPr>
          <p:nvPr>
            <p:ph type="body" idx="1"/>
          </p:nvPr>
        </p:nvSpPr>
        <p:spPr>
          <a:xfrm>
            <a:off x="457200" y="4558275"/>
            <a:ext cx="8062800" cy="1985400"/>
          </a:xfrm>
          <a:prstGeom prst="rect">
            <a:avLst/>
          </a:prstGeom>
          <a:noFill/>
          <a:ln>
            <a:noFill/>
          </a:ln>
        </p:spPr>
        <p:txBody>
          <a:bodyPr spcFirstLastPara="1" wrap="square" lIns="91425" tIns="45700" rIns="91425" bIns="45700" anchor="t" anchorCtr="0">
            <a:noAutofit/>
          </a:bodyPr>
          <a:lstStyle/>
          <a:p>
            <a:pPr marL="457200" marR="0" lvl="0" indent="-317500" algn="l" rtl="0">
              <a:lnSpc>
                <a:spcPct val="100000"/>
              </a:lnSpc>
              <a:spcBef>
                <a:spcPts val="0"/>
              </a:spcBef>
              <a:spcAft>
                <a:spcPts val="0"/>
              </a:spcAft>
              <a:buClr>
                <a:srgbClr val="6CB255"/>
              </a:buClr>
              <a:buSzPts val="1400"/>
              <a:buChar char="●"/>
            </a:pPr>
            <a:r>
              <a:rPr lang="en-US" sz="1900"/>
              <a:t>(a) Saudi Arabia can produce 100 barrels of oil at maximum and zero corn (point A).</a:t>
            </a:r>
            <a:endParaRPr/>
          </a:p>
          <a:p>
            <a:pPr marL="457200" marR="0" lvl="0" indent="-317500" algn="l" rtl="0">
              <a:lnSpc>
                <a:spcPct val="100000"/>
              </a:lnSpc>
              <a:spcBef>
                <a:spcPts val="0"/>
              </a:spcBef>
              <a:spcAft>
                <a:spcPts val="0"/>
              </a:spcAft>
              <a:buClr>
                <a:srgbClr val="6CB255"/>
              </a:buClr>
              <a:buSzPts val="1400"/>
              <a:buChar char="●"/>
            </a:pPr>
            <a:r>
              <a:rPr lang="en-US" sz="1900"/>
              <a:t>Or 25 bushels of corn and zero oil (point B). </a:t>
            </a:r>
            <a:endParaRPr/>
          </a:p>
          <a:p>
            <a:pPr marL="457200" marR="0" lvl="0" indent="-317500" algn="l" rtl="0">
              <a:lnSpc>
                <a:spcPct val="100000"/>
              </a:lnSpc>
              <a:spcBef>
                <a:spcPts val="0"/>
              </a:spcBef>
              <a:spcAft>
                <a:spcPts val="0"/>
              </a:spcAft>
              <a:buClr>
                <a:srgbClr val="6CB255"/>
              </a:buClr>
              <a:buSzPts val="1400"/>
              <a:buChar char="●"/>
            </a:pPr>
            <a:r>
              <a:rPr lang="en-US" sz="1900"/>
              <a:t>It can also produce other combinations of oil and corn if it wants to consume both goods, such as at point C.</a:t>
            </a:r>
            <a:endParaRPr/>
          </a:p>
          <a:p>
            <a:pPr marL="457200" lvl="0" indent="-317500" algn="l" rtl="0">
              <a:lnSpc>
                <a:spcPct val="100000"/>
              </a:lnSpc>
              <a:spcBef>
                <a:spcPts val="0"/>
              </a:spcBef>
              <a:spcAft>
                <a:spcPts val="0"/>
              </a:spcAft>
              <a:buClr>
                <a:srgbClr val="6CB255"/>
              </a:buClr>
              <a:buSzPts val="1400"/>
              <a:buChar char="●"/>
            </a:pPr>
            <a:r>
              <a:rPr lang="en-US" sz="1900">
                <a:solidFill>
                  <a:schemeClr val="dk1"/>
                </a:solidFill>
              </a:rPr>
              <a:t>All points above the frontiers are impossible to produce given the current level of resources and technology.</a:t>
            </a:r>
            <a:endParaRPr/>
          </a:p>
        </p:txBody>
      </p:sp>
      <p:pic>
        <p:nvPicPr>
          <p:cNvPr id="72" name="Google Shape;72;p5"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pic>
        <p:nvPicPr>
          <p:cNvPr id="73" name="Google Shape;73;p5" descr="These graphs illustrate the production possibilities frontier before trade for both Saudi Arabia and the United States using the data in the table titled “Production Possibilities before Trade”. The x-axis plots corn production, measured by bushels, and the y-axis plots oil, in terms of barrels. All points above the frontier are impossible to produce given the current level of resources and technology."/>
          <p:cNvPicPr preferRelativeResize="0"/>
          <p:nvPr/>
        </p:nvPicPr>
        <p:blipFill rotWithShape="1">
          <a:blip r:embed="rId4">
            <a:alphaModFix/>
          </a:blip>
          <a:srcRect/>
          <a:stretch/>
        </p:blipFill>
        <p:spPr>
          <a:xfrm>
            <a:off x="457199" y="1266138"/>
            <a:ext cx="8062800" cy="3212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6"/>
          <p:cNvSpPr txBox="1">
            <a:spLocks noGrp="1"/>
          </p:cNvSpPr>
          <p:nvPr>
            <p:ph type="title"/>
          </p:nvPr>
        </p:nvSpPr>
        <p:spPr>
          <a:xfrm>
            <a:off x="457200" y="241325"/>
            <a:ext cx="8062800" cy="7605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6CB255"/>
              </a:buClr>
              <a:buSzPts val="600"/>
              <a:buFont typeface="Arial"/>
              <a:buNone/>
            </a:pPr>
            <a:r>
              <a:rPr lang="en-US" dirty="0"/>
              <a:t>Production Possibilities Frontiers Before Trade, </a:t>
            </a:r>
            <a:br>
              <a:rPr lang="en-US" dirty="0"/>
            </a:br>
            <a:r>
              <a:rPr lang="en-US" dirty="0"/>
              <a:t>Continued</a:t>
            </a:r>
            <a:endParaRPr dirty="0"/>
          </a:p>
        </p:txBody>
      </p:sp>
      <p:sp>
        <p:nvSpPr>
          <p:cNvPr id="79" name="Google Shape;79;p6"/>
          <p:cNvSpPr txBox="1">
            <a:spLocks noGrp="1"/>
          </p:cNvSpPr>
          <p:nvPr>
            <p:ph type="body" idx="1"/>
          </p:nvPr>
        </p:nvSpPr>
        <p:spPr>
          <a:xfrm>
            <a:off x="457200" y="4681225"/>
            <a:ext cx="8062800" cy="1985400"/>
          </a:xfrm>
          <a:prstGeom prst="rect">
            <a:avLst/>
          </a:prstGeom>
          <a:noFill/>
          <a:ln>
            <a:noFill/>
          </a:ln>
        </p:spPr>
        <p:txBody>
          <a:bodyPr spcFirstLastPara="1" wrap="square" lIns="91425" tIns="45700" rIns="91425" bIns="45700" anchor="t" anchorCtr="0">
            <a:noAutofit/>
          </a:bodyPr>
          <a:lstStyle/>
          <a:p>
            <a:pPr marL="457200" marR="0" lvl="0" indent="-317500" algn="l" rtl="0">
              <a:lnSpc>
                <a:spcPct val="100000"/>
              </a:lnSpc>
              <a:spcBef>
                <a:spcPts val="0"/>
              </a:spcBef>
              <a:spcAft>
                <a:spcPts val="0"/>
              </a:spcAft>
              <a:buClr>
                <a:srgbClr val="6CB255"/>
              </a:buClr>
              <a:buSzPts val="1400"/>
              <a:buChar char="●"/>
            </a:pPr>
            <a:r>
              <a:rPr lang="en-US"/>
              <a:t>(b) If the United States produces only oil, it can produce at maximum, 50 barrels and zero corn (point A'). </a:t>
            </a:r>
            <a:endParaRPr/>
          </a:p>
          <a:p>
            <a:pPr marL="457200" marR="0" lvl="0" indent="-317500" algn="l" rtl="0">
              <a:lnSpc>
                <a:spcPct val="100000"/>
              </a:lnSpc>
              <a:spcBef>
                <a:spcPts val="0"/>
              </a:spcBef>
              <a:spcAft>
                <a:spcPts val="0"/>
              </a:spcAft>
              <a:buClr>
                <a:srgbClr val="6CB255"/>
              </a:buClr>
              <a:buSzPts val="1400"/>
              <a:buChar char="●"/>
            </a:pPr>
            <a:r>
              <a:rPr lang="en-US"/>
              <a:t>Or at the other extreme, it can produce a maximum of 100 bushels of corn and no oil (point B'). </a:t>
            </a:r>
            <a:endParaRPr/>
          </a:p>
          <a:p>
            <a:pPr marL="457200" marR="0" lvl="0" indent="-317500" algn="l" rtl="0">
              <a:lnSpc>
                <a:spcPct val="100000"/>
              </a:lnSpc>
              <a:spcBef>
                <a:spcPts val="0"/>
              </a:spcBef>
              <a:spcAft>
                <a:spcPts val="0"/>
              </a:spcAft>
              <a:buClr>
                <a:srgbClr val="6CB255"/>
              </a:buClr>
              <a:buSzPts val="1400"/>
              <a:buChar char="●"/>
            </a:pPr>
            <a:r>
              <a:rPr lang="en-US"/>
              <a:t>Other combinations of both oil and corn are possible, such as point C'. </a:t>
            </a:r>
            <a:endParaRPr/>
          </a:p>
          <a:p>
            <a:pPr marL="0" marR="0" lvl="0" indent="0" algn="l" rtl="0">
              <a:lnSpc>
                <a:spcPct val="100000"/>
              </a:lnSpc>
              <a:spcBef>
                <a:spcPts val="0"/>
              </a:spcBef>
              <a:spcAft>
                <a:spcPts val="0"/>
              </a:spcAft>
              <a:buSzPts val="1400"/>
              <a:buNone/>
            </a:pPr>
            <a:endParaRPr/>
          </a:p>
        </p:txBody>
      </p:sp>
      <p:pic>
        <p:nvPicPr>
          <p:cNvPr id="80" name="Google Shape;80;p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pic>
        <p:nvPicPr>
          <p:cNvPr id="81" name="Google Shape;81;p6" descr="These graphs illustrate the production possibilities frontier before trade for both Saudi Arabia and the United States using the data in the table titled “Production Possibilities before Trade”. The x-axis plots corn production, measured by bushels, and the y-axis plots oil, in terms of barrels. All points above the frontier are impossible to produce given the current level of resources and technology."/>
          <p:cNvPicPr preferRelativeResize="0"/>
          <p:nvPr/>
        </p:nvPicPr>
        <p:blipFill rotWithShape="1">
          <a:blip r:embed="rId4">
            <a:alphaModFix/>
          </a:blip>
          <a:srcRect/>
          <a:stretch/>
        </p:blipFill>
        <p:spPr>
          <a:xfrm>
            <a:off x="457199" y="1266138"/>
            <a:ext cx="8062800" cy="3212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7"/>
          <p:cNvSpPr txBox="1">
            <a:spLocks noGrp="1"/>
          </p:cNvSpPr>
          <p:nvPr>
            <p:ph type="title"/>
          </p:nvPr>
        </p:nvSpPr>
        <p:spPr>
          <a:xfrm>
            <a:off x="457200" y="393725"/>
            <a:ext cx="8062800" cy="833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Opportunity Cost and </a:t>
            </a:r>
            <a:endParaRPr/>
          </a:p>
          <a:p>
            <a:pPr marL="0" lvl="0" indent="0" algn="l" rtl="0">
              <a:lnSpc>
                <a:spcPct val="100000"/>
              </a:lnSpc>
              <a:spcBef>
                <a:spcPts val="0"/>
              </a:spcBef>
              <a:spcAft>
                <a:spcPts val="0"/>
              </a:spcAft>
              <a:buSzPts val="1400"/>
              <a:buNone/>
            </a:pPr>
            <a:r>
              <a:rPr lang="en-US"/>
              <a:t>Comparative Advantage</a:t>
            </a:r>
            <a:endParaRPr/>
          </a:p>
        </p:txBody>
      </p:sp>
      <p:sp>
        <p:nvSpPr>
          <p:cNvPr id="87" name="Google Shape;87;p7"/>
          <p:cNvSpPr>
            <a:spLocks noGrp="1"/>
          </p:cNvSpPr>
          <p:nvPr>
            <p:ph type="pic" idx="2"/>
          </p:nvPr>
        </p:nvSpPr>
        <p:spPr>
          <a:xfrm>
            <a:off x="457200" y="1427175"/>
            <a:ext cx="8062800" cy="48480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100000"/>
              </a:lnSpc>
              <a:spcBef>
                <a:spcPts val="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The slope of the production possibility frontier illustrates the </a:t>
            </a:r>
            <a:r>
              <a:rPr lang="en-US" sz="2000" b="0" i="0" u="sng" strike="noStrike" cap="none">
                <a:solidFill>
                  <a:schemeClr val="dk1"/>
                </a:solidFill>
                <a:latin typeface="Arial"/>
                <a:ea typeface="Arial"/>
                <a:cs typeface="Arial"/>
                <a:sym typeface="Arial"/>
              </a:rPr>
              <a:t>opportunity cost</a:t>
            </a:r>
            <a:r>
              <a:rPr lang="en-US" sz="2000" b="0" i="0" u="none" strike="noStrike" cap="none">
                <a:solidFill>
                  <a:schemeClr val="dk1"/>
                </a:solidFill>
                <a:latin typeface="Arial"/>
                <a:ea typeface="Arial"/>
                <a:cs typeface="Arial"/>
                <a:sym typeface="Arial"/>
              </a:rPr>
              <a:t> of producing oil in terms of corn.</a:t>
            </a:r>
            <a:endParaRPr/>
          </a:p>
          <a:p>
            <a:pPr marL="0" marR="0" lvl="0" indent="0" algn="l" rtl="0">
              <a:lnSpc>
                <a:spcPct val="100000"/>
              </a:lnSpc>
              <a:spcBef>
                <a:spcPts val="6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6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6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6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6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6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10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p:txBody>
      </p:sp>
      <p:pic>
        <p:nvPicPr>
          <p:cNvPr id="88" name="Google Shape;88;p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pic>
        <p:nvPicPr>
          <p:cNvPr id="89" name="Google Shape;89;p7" descr="This table has three rows and three columns. The first row is a header row and it labels each column: “Country”, “Opportunity cost of one unit—Oil (in terms of corn)”, and “Opportunity cost of one unit—Corn (in terms of oil)”. Under the column “Country” are Saudi Arabia and the United States. Under the column “Opportunity cost of one unit—Oil (in terms of corn)” are the values one-fourth and one-half. Under the column “Opportunity cost of one unit—Corn (in terms of oil)” are the values 4 and 2."/>
          <p:cNvPicPr preferRelativeResize="0"/>
          <p:nvPr/>
        </p:nvPicPr>
        <p:blipFill rotWithShape="1">
          <a:blip r:embed="rId4">
            <a:alphaModFix/>
          </a:blip>
          <a:srcRect/>
          <a:stretch/>
        </p:blipFill>
        <p:spPr>
          <a:xfrm>
            <a:off x="853838" y="2799738"/>
            <a:ext cx="7436324" cy="18061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8"/>
          <p:cNvSpPr txBox="1">
            <a:spLocks noGrp="1"/>
          </p:cNvSpPr>
          <p:nvPr>
            <p:ph type="title"/>
          </p:nvPr>
        </p:nvSpPr>
        <p:spPr>
          <a:xfrm>
            <a:off x="457200" y="393725"/>
            <a:ext cx="8062800" cy="833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Opportunity Cost and </a:t>
            </a:r>
            <a:endParaRPr/>
          </a:p>
          <a:p>
            <a:pPr marL="0" lvl="0" indent="0" algn="l" rtl="0">
              <a:lnSpc>
                <a:spcPct val="100000"/>
              </a:lnSpc>
              <a:spcBef>
                <a:spcPts val="0"/>
              </a:spcBef>
              <a:spcAft>
                <a:spcPts val="0"/>
              </a:spcAft>
              <a:buSzPts val="1400"/>
              <a:buNone/>
            </a:pPr>
            <a:r>
              <a:rPr lang="en-US"/>
              <a:t>Comparative Advantage, Continued</a:t>
            </a:r>
            <a:endParaRPr/>
          </a:p>
        </p:txBody>
      </p:sp>
      <p:sp>
        <p:nvSpPr>
          <p:cNvPr id="95" name="Google Shape;95;p8"/>
          <p:cNvSpPr>
            <a:spLocks noGrp="1"/>
          </p:cNvSpPr>
          <p:nvPr>
            <p:ph type="pic" idx="2"/>
          </p:nvPr>
        </p:nvSpPr>
        <p:spPr>
          <a:xfrm>
            <a:off x="457200" y="1427175"/>
            <a:ext cx="8062800" cy="4848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457200" marR="0" lvl="0" indent="-317500" algn="l" rtl="0">
              <a:lnSpc>
                <a:spcPct val="100000"/>
              </a:lnSpc>
              <a:spcBef>
                <a:spcPts val="600"/>
              </a:spcBef>
              <a:spcAft>
                <a:spcPts val="0"/>
              </a:spcAft>
              <a:buClr>
                <a:srgbClr val="6CB255"/>
              </a:buClr>
              <a:buSzPts val="1400"/>
              <a:buFont typeface="Arial"/>
              <a:buChar char="●"/>
            </a:pPr>
            <a:r>
              <a:rPr lang="en-US" sz="2000" b="0" i="0" u="none" strike="noStrike" cap="none">
                <a:solidFill>
                  <a:schemeClr val="dk1"/>
                </a:solidFill>
                <a:latin typeface="Arial"/>
                <a:ea typeface="Arial"/>
                <a:cs typeface="Arial"/>
                <a:sym typeface="Arial"/>
              </a:rPr>
              <a:t>Recall that we defined </a:t>
            </a:r>
            <a:r>
              <a:rPr lang="en-US" sz="2000" b="0" i="0" u="sng" strike="noStrike" cap="none">
                <a:solidFill>
                  <a:schemeClr val="dk1"/>
                </a:solidFill>
                <a:latin typeface="Arial"/>
                <a:ea typeface="Arial"/>
                <a:cs typeface="Arial"/>
                <a:sym typeface="Arial"/>
              </a:rPr>
              <a:t>comparative advantage</a:t>
            </a:r>
            <a:r>
              <a:rPr lang="en-US" sz="2000" b="0" i="0" u="none" strike="noStrike" cap="none">
                <a:solidFill>
                  <a:schemeClr val="dk1"/>
                </a:solidFill>
                <a:latin typeface="Arial"/>
                <a:ea typeface="Arial"/>
                <a:cs typeface="Arial"/>
                <a:sym typeface="Arial"/>
              </a:rPr>
              <a:t> as the opportunity cost of producing goods.</a:t>
            </a:r>
            <a:endParaRPr/>
          </a:p>
          <a:p>
            <a:pPr marL="0" marR="0" lvl="0" indent="0" algn="l" rtl="0">
              <a:lnSpc>
                <a:spcPct val="100000"/>
              </a:lnSpc>
              <a:spcBef>
                <a:spcPts val="600"/>
              </a:spcBef>
              <a:spcAft>
                <a:spcPts val="0"/>
              </a:spcAft>
              <a:buClr>
                <a:srgbClr val="6CB255"/>
              </a:buClr>
              <a:buSzPts val="1400"/>
              <a:buFont typeface="Arial"/>
              <a:buNone/>
            </a:pPr>
            <a:r>
              <a:rPr lang="en-US" sz="2000" b="0" i="0" u="none" strike="noStrike" cap="none">
                <a:solidFill>
                  <a:schemeClr val="dk1"/>
                </a:solidFill>
                <a:latin typeface="Arial"/>
                <a:ea typeface="Arial"/>
                <a:cs typeface="Arial"/>
                <a:sym typeface="Arial"/>
              </a:rPr>
              <a:t>  </a:t>
            </a:r>
            <a:endParaRPr/>
          </a:p>
          <a:p>
            <a:pPr marL="914400" marR="0" lvl="1" indent="-355600" algn="l" rtl="0">
              <a:lnSpc>
                <a:spcPct val="100000"/>
              </a:lnSpc>
              <a:spcBef>
                <a:spcPts val="60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Since Saudi Arabia gives up the least (in terms of corn) to produce a barrel of oil, it has a comparative advantage in </a:t>
            </a:r>
            <a:r>
              <a:rPr lang="en-US" sz="2000" b="0" i="1" u="none" strike="noStrike" cap="none">
                <a:solidFill>
                  <a:srgbClr val="000000"/>
                </a:solidFill>
                <a:latin typeface="Arial"/>
                <a:ea typeface="Arial"/>
                <a:cs typeface="Arial"/>
                <a:sym typeface="Arial"/>
              </a:rPr>
              <a:t>oil production</a:t>
            </a:r>
            <a:r>
              <a:rPr lang="en-US" sz="2000" b="0" i="0" u="none" strike="noStrike" cap="none">
                <a:solidFill>
                  <a:srgbClr val="000000"/>
                </a:solidFill>
                <a:latin typeface="Arial"/>
                <a:ea typeface="Arial"/>
                <a:cs typeface="Arial"/>
                <a:sym typeface="Arial"/>
              </a:rPr>
              <a:t>.</a:t>
            </a:r>
            <a:endParaRPr/>
          </a:p>
          <a:p>
            <a:pPr marL="0" marR="0" lvl="0" indent="457200" algn="l" rtl="0">
              <a:lnSpc>
                <a:spcPct val="100000"/>
              </a:lnSpc>
              <a:spcBef>
                <a:spcPts val="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914400" marR="0" lvl="1" indent="-355600" algn="l" rtl="0">
              <a:lnSpc>
                <a:spcPct val="100000"/>
              </a:lnSpc>
              <a:spcBef>
                <a:spcPts val="600"/>
              </a:spcBef>
              <a:spcAft>
                <a:spcPts val="0"/>
              </a:spcAft>
              <a:buClr>
                <a:srgbClr val="6CB255"/>
              </a:buClr>
              <a:buSzPts val="2000"/>
              <a:buFont typeface="Arial"/>
              <a:buChar char="•"/>
            </a:pPr>
            <a:r>
              <a:rPr lang="en-US" sz="2000" b="0" i="0" u="none" strike="noStrike" cap="none">
                <a:solidFill>
                  <a:srgbClr val="000000"/>
                </a:solidFill>
                <a:latin typeface="Arial"/>
                <a:ea typeface="Arial"/>
                <a:cs typeface="Arial"/>
                <a:sym typeface="Arial"/>
              </a:rPr>
              <a:t>The United States gives up the least (in terms of oil) to produce a bushel of corn, so it has a comparative advantage in </a:t>
            </a:r>
            <a:r>
              <a:rPr lang="en-US" sz="2000" b="0" i="1" u="none" strike="noStrike" cap="none">
                <a:solidFill>
                  <a:srgbClr val="000000"/>
                </a:solidFill>
                <a:latin typeface="Arial"/>
                <a:ea typeface="Arial"/>
                <a:cs typeface="Arial"/>
                <a:sym typeface="Arial"/>
              </a:rPr>
              <a:t>corn production</a:t>
            </a:r>
            <a:r>
              <a:rPr lang="en-US" sz="2000" b="0" i="0" u="none" strike="noStrike" cap="none">
                <a:solidFill>
                  <a:srgbClr val="000000"/>
                </a:solidFill>
                <a:latin typeface="Arial"/>
                <a:ea typeface="Arial"/>
                <a:cs typeface="Arial"/>
                <a:sym typeface="Arial"/>
              </a:rPr>
              <a:t>.</a:t>
            </a:r>
            <a:endParaRPr/>
          </a:p>
        </p:txBody>
      </p:sp>
      <p:pic>
        <p:nvPicPr>
          <p:cNvPr id="96" name="Google Shape;96;p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9"/>
          <p:cNvSpPr txBox="1">
            <a:spLocks noGrp="1"/>
          </p:cNvSpPr>
          <p:nvPr>
            <p:ph type="title"/>
          </p:nvPr>
        </p:nvSpPr>
        <p:spPr>
          <a:xfrm>
            <a:off x="457200" y="241326"/>
            <a:ext cx="8062800" cy="6594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Gains from Trade</a:t>
            </a:r>
            <a:endParaRPr/>
          </a:p>
        </p:txBody>
      </p:sp>
      <p:sp>
        <p:nvSpPr>
          <p:cNvPr id="102" name="Google Shape;102;p9"/>
          <p:cNvSpPr>
            <a:spLocks noGrp="1"/>
          </p:cNvSpPr>
          <p:nvPr>
            <p:ph type="pic" idx="2"/>
          </p:nvPr>
        </p:nvSpPr>
        <p:spPr>
          <a:xfrm>
            <a:off x="457200" y="5612700"/>
            <a:ext cx="8062800" cy="10932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100000"/>
              </a:lnSpc>
              <a:spcBef>
                <a:spcPts val="0"/>
              </a:spcBef>
              <a:spcAft>
                <a:spcPts val="0"/>
              </a:spcAft>
              <a:buClr>
                <a:srgbClr val="6CB255"/>
              </a:buClr>
              <a:buSzPts val="1400"/>
              <a:buFont typeface="Arial"/>
              <a:buChar char="●"/>
            </a:pPr>
            <a:r>
              <a:rPr lang="en-US" sz="1900" b="1" i="0" u="none" strike="noStrike" cap="none">
                <a:solidFill>
                  <a:schemeClr val="dk1"/>
                </a:solidFill>
                <a:latin typeface="Arial"/>
                <a:ea typeface="Arial"/>
                <a:cs typeface="Arial"/>
                <a:sym typeface="Arial"/>
              </a:rPr>
              <a:t>Gain from trade</a:t>
            </a:r>
            <a:r>
              <a:rPr lang="en-US" sz="1900" b="0" i="0" u="none" strike="noStrike" cap="none">
                <a:solidFill>
                  <a:schemeClr val="dk1"/>
                </a:solidFill>
                <a:latin typeface="Arial"/>
                <a:ea typeface="Arial"/>
                <a:cs typeface="Arial"/>
                <a:sym typeface="Arial"/>
              </a:rPr>
              <a:t> - a country that can consume more than it can produce as a result of specialization and trade.</a:t>
            </a:r>
            <a:endParaRPr/>
          </a:p>
          <a:p>
            <a:pPr marL="0" marR="0" lvl="0" indent="0" algn="l" rtl="0">
              <a:lnSpc>
                <a:spcPct val="100000"/>
              </a:lnSpc>
              <a:spcBef>
                <a:spcPts val="6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a:p>
            <a:pPr marL="0" marR="0" lvl="0" indent="0" algn="l" rtl="0">
              <a:lnSpc>
                <a:spcPct val="100000"/>
              </a:lnSpc>
              <a:spcBef>
                <a:spcPts val="1000"/>
              </a:spcBef>
              <a:spcAft>
                <a:spcPts val="0"/>
              </a:spcAft>
              <a:buClr>
                <a:srgbClr val="6CB255"/>
              </a:buClr>
              <a:buSzPts val="1400"/>
              <a:buFont typeface="Arial"/>
              <a:buNone/>
            </a:pPr>
            <a:endParaRPr sz="2000" b="0" i="0" u="none" strike="noStrike" cap="none">
              <a:solidFill>
                <a:schemeClr val="dk1"/>
              </a:solidFill>
              <a:latin typeface="Arial"/>
              <a:ea typeface="Arial"/>
              <a:cs typeface="Arial"/>
              <a:sym typeface="Arial"/>
            </a:endParaRPr>
          </a:p>
        </p:txBody>
      </p:sp>
      <p:pic>
        <p:nvPicPr>
          <p:cNvPr id="103" name="Google Shape;103;p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pic>
        <p:nvPicPr>
          <p:cNvPr id="104" name="Google Shape;104;p9" descr="On this graph, Corn is on the x-axis with a maximum production of 25 bushels and oil is on the y-axis with a maximum production of 100 barrels. Saudi Arabia begins producing and consuming at point C (coordinates 10, 60). If the “trade price” is 20 barrels of oil for 20 bushels of corn, the Saudis end up at D (coordinates 30, 40)."/>
          <p:cNvPicPr preferRelativeResize="0"/>
          <p:nvPr/>
        </p:nvPicPr>
        <p:blipFill rotWithShape="1">
          <a:blip r:embed="rId4">
            <a:alphaModFix/>
          </a:blip>
          <a:srcRect/>
          <a:stretch/>
        </p:blipFill>
        <p:spPr>
          <a:xfrm>
            <a:off x="373325" y="1692500"/>
            <a:ext cx="4107600" cy="3098700"/>
          </a:xfrm>
          <a:prstGeom prst="rect">
            <a:avLst/>
          </a:prstGeom>
          <a:noFill/>
          <a:ln>
            <a:noFill/>
          </a:ln>
        </p:spPr>
      </p:pic>
      <p:sp>
        <p:nvSpPr>
          <p:cNvPr id="105" name="Google Shape;105;p9"/>
          <p:cNvSpPr txBox="1">
            <a:spLocks noGrp="1"/>
          </p:cNvSpPr>
          <p:nvPr>
            <p:ph type="body" idx="1"/>
          </p:nvPr>
        </p:nvSpPr>
        <p:spPr>
          <a:xfrm>
            <a:off x="4480925" y="955225"/>
            <a:ext cx="4235100" cy="4607400"/>
          </a:xfrm>
          <a:prstGeom prst="rect">
            <a:avLst/>
          </a:prstGeom>
          <a:noFill/>
          <a:ln>
            <a:noFill/>
          </a:ln>
        </p:spPr>
        <p:txBody>
          <a:bodyPr spcFirstLastPara="1" wrap="square" lIns="91425" tIns="91425" rIns="91425" bIns="91425" anchor="t" anchorCtr="0">
            <a:noAutofit/>
          </a:bodyPr>
          <a:lstStyle/>
          <a:p>
            <a:pPr marL="457200" lvl="0" indent="-317500" algn="l" rtl="0">
              <a:lnSpc>
                <a:spcPct val="100000"/>
              </a:lnSpc>
              <a:spcBef>
                <a:spcPts val="0"/>
              </a:spcBef>
              <a:spcAft>
                <a:spcPts val="0"/>
              </a:spcAft>
              <a:buClr>
                <a:srgbClr val="6CB255"/>
              </a:buClr>
              <a:buSzPts val="1400"/>
              <a:buChar char="●"/>
            </a:pPr>
            <a:r>
              <a:rPr lang="en-US" sz="1900">
                <a:solidFill>
                  <a:schemeClr val="dk1"/>
                </a:solidFill>
              </a:rPr>
              <a:t>The graph shows the Production Possibilities Frontier in Saudi Arabia after trade.</a:t>
            </a:r>
            <a:endParaRPr/>
          </a:p>
          <a:p>
            <a:pPr marL="457200" lvl="0" indent="-317500" algn="l" rtl="0">
              <a:lnSpc>
                <a:spcPct val="100000"/>
              </a:lnSpc>
              <a:spcBef>
                <a:spcPts val="0"/>
              </a:spcBef>
              <a:spcAft>
                <a:spcPts val="0"/>
              </a:spcAft>
              <a:buClr>
                <a:srgbClr val="6CB255"/>
              </a:buClr>
              <a:buSzPts val="1400"/>
              <a:buChar char="●"/>
            </a:pPr>
            <a:r>
              <a:rPr lang="en-US" sz="1900">
                <a:solidFill>
                  <a:schemeClr val="dk1"/>
                </a:solidFill>
              </a:rPr>
              <a:t>If 20 units of oil is exported to the United States and exchanged for 20 units of corn, the Saudi domestic oil consumption is reduced by 20.</a:t>
            </a:r>
            <a:endParaRPr/>
          </a:p>
          <a:p>
            <a:pPr marL="457200" lvl="0" indent="-317500" algn="l" rtl="0">
              <a:lnSpc>
                <a:spcPct val="100000"/>
              </a:lnSpc>
              <a:spcBef>
                <a:spcPts val="0"/>
              </a:spcBef>
              <a:spcAft>
                <a:spcPts val="0"/>
              </a:spcAft>
              <a:buClr>
                <a:srgbClr val="6CB255"/>
              </a:buClr>
              <a:buSzPts val="1400"/>
              <a:buChar char="●"/>
            </a:pPr>
            <a:r>
              <a:rPr lang="en-US" sz="1900">
                <a:solidFill>
                  <a:schemeClr val="dk1"/>
                </a:solidFill>
              </a:rPr>
              <a:t>This enables Saudi to reach point D, where oil consumption is now 40 barrels and corn consumption has increased to 30.</a:t>
            </a:r>
            <a:endParaRPr/>
          </a:p>
          <a:p>
            <a:pPr marL="457200" lvl="0" indent="-317500" algn="l" rtl="0">
              <a:lnSpc>
                <a:spcPct val="100000"/>
              </a:lnSpc>
              <a:spcBef>
                <a:spcPts val="0"/>
              </a:spcBef>
              <a:spcAft>
                <a:spcPts val="0"/>
              </a:spcAft>
              <a:buClr>
                <a:srgbClr val="6CB255"/>
              </a:buClr>
              <a:buSzPts val="1400"/>
              <a:buChar char="●"/>
            </a:pPr>
            <a:r>
              <a:rPr lang="en-US" sz="1900">
                <a:solidFill>
                  <a:schemeClr val="dk1"/>
                </a:solidFill>
              </a:rPr>
              <a:t>Since the post-trade consumption point D is beyond its production possibility frontier, Saudi Arabia has gained from </a:t>
            </a:r>
            <a:r>
              <a:rPr lang="en-US" sz="1900"/>
              <a:t>trade.</a:t>
            </a:r>
            <a:endParaRPr/>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1567</Words>
  <Application>Microsoft Macintosh PowerPoint</Application>
  <PresentationFormat>On-screen Show (4:3)</PresentationFormat>
  <Paragraphs>155</Paragraphs>
  <Slides>21</Slides>
  <Notes>21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21</vt:i4>
      </vt:variant>
    </vt:vector>
  </HeadingPairs>
  <TitlesOfParts>
    <vt:vector size="23" baseType="lpstr">
      <vt:lpstr>Arial</vt:lpstr>
      <vt:lpstr>Essential</vt:lpstr>
      <vt:lpstr>PowerPoint Presentation</vt:lpstr>
      <vt:lpstr>CH.20 OUTLINE</vt:lpstr>
      <vt:lpstr>Apple or Samsung iPhone?</vt:lpstr>
      <vt:lpstr>20.1 Absolute and Comparative  Advantage</vt:lpstr>
      <vt:lpstr>Production Possibilities Frontiers Before Trade</vt:lpstr>
      <vt:lpstr>Production Possibilities Frontiers Before Trade,  Continued</vt:lpstr>
      <vt:lpstr>Opportunity Cost and  Comparative Advantage</vt:lpstr>
      <vt:lpstr>Opportunity Cost and  Comparative Advantage, Continued</vt:lpstr>
      <vt:lpstr>Gains from Trade</vt:lpstr>
      <vt:lpstr>20.2 What Happens When a Country  Has an Absolute Advantage in All Goods</vt:lpstr>
      <vt:lpstr>Mutually Beneficial Trade with  Comparative Advantage</vt:lpstr>
      <vt:lpstr>Mutually Beneficial Trade</vt:lpstr>
      <vt:lpstr>Comparative Advantage Goes Camping</vt:lpstr>
      <vt:lpstr>20.3 Intra-Industry Trade between  Similar Economies</vt:lpstr>
      <vt:lpstr>Intra-Industry Trade between  Similar Economies</vt:lpstr>
      <vt:lpstr>Gains from Specialization and Learning</vt:lpstr>
      <vt:lpstr>Economies of Scale, Competition, Variety</vt:lpstr>
      <vt:lpstr>Economies of Scale Example</vt:lpstr>
      <vt:lpstr>20.4 The Benefits of Reducing Barriers to International Trade</vt:lpstr>
      <vt:lpstr>Benefits of Reducing Barriers to  International Trade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cp:revision>
  <dcterms:modified xsi:type="dcterms:W3CDTF">2021-11-23T18:58:06Z</dcterms:modified>
</cp:coreProperties>
</file>