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3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wn Burns" userId="148de5b5402571ee" providerId="LiveId" clId="{226FC3D3-9C6A-4545-AB2A-A9C7E6B787BA}"/>
    <pc:docChg chg="custSel modSld">
      <pc:chgData name="Shawn Burns" userId="148de5b5402571ee" providerId="LiveId" clId="{226FC3D3-9C6A-4545-AB2A-A9C7E6B787BA}" dt="2021-01-27T20:52:04.537" v="150" actId="20577"/>
      <pc:docMkLst>
        <pc:docMk/>
      </pc:docMkLst>
      <pc:sldChg chg="modSp mod">
        <pc:chgData name="Shawn Burns" userId="148de5b5402571ee" providerId="LiveId" clId="{226FC3D3-9C6A-4545-AB2A-A9C7E6B787BA}" dt="2021-01-27T20:27:00.580" v="138" actId="20577"/>
        <pc:sldMkLst>
          <pc:docMk/>
          <pc:sldMk cId="1217382992" sldId="256"/>
        </pc:sldMkLst>
        <pc:spChg chg="mod">
          <ac:chgData name="Shawn Burns" userId="148de5b5402571ee" providerId="LiveId" clId="{226FC3D3-9C6A-4545-AB2A-A9C7E6B787BA}" dt="2021-01-27T20:27:00.580" v="138" actId="20577"/>
          <ac:spMkLst>
            <pc:docMk/>
            <pc:sldMk cId="1217382992" sldId="256"/>
            <ac:spMk id="5" creationId="{94A4C851-6E92-4805-B472-7473563BA75C}"/>
          </ac:spMkLst>
        </pc:spChg>
      </pc:sldChg>
      <pc:sldChg chg="modSp mod">
        <pc:chgData name="Shawn Burns" userId="148de5b5402571ee" providerId="LiveId" clId="{226FC3D3-9C6A-4545-AB2A-A9C7E6B787BA}" dt="2021-01-27T20:51:24.088" v="140" actId="20577"/>
        <pc:sldMkLst>
          <pc:docMk/>
          <pc:sldMk cId="1402366742" sldId="262"/>
        </pc:sldMkLst>
        <pc:spChg chg="mod">
          <ac:chgData name="Shawn Burns" userId="148de5b5402571ee" providerId="LiveId" clId="{226FC3D3-9C6A-4545-AB2A-A9C7E6B787BA}" dt="2021-01-27T20:51:24.088" v="140" actId="20577"/>
          <ac:spMkLst>
            <pc:docMk/>
            <pc:sldMk cId="1402366742" sldId="262"/>
            <ac:spMk id="3" creationId="{A23676DB-534E-45F0-AA7B-1237E8AFD74C}"/>
          </ac:spMkLst>
        </pc:spChg>
      </pc:sldChg>
      <pc:sldChg chg="modSp mod">
        <pc:chgData name="Shawn Burns" userId="148de5b5402571ee" providerId="LiveId" clId="{226FC3D3-9C6A-4545-AB2A-A9C7E6B787BA}" dt="2021-01-27T20:52:04.537" v="150" actId="20577"/>
        <pc:sldMkLst>
          <pc:docMk/>
          <pc:sldMk cId="3343145617" sldId="263"/>
        </pc:sldMkLst>
        <pc:spChg chg="mod">
          <ac:chgData name="Shawn Burns" userId="148de5b5402571ee" providerId="LiveId" clId="{226FC3D3-9C6A-4545-AB2A-A9C7E6B787BA}" dt="2021-01-27T20:52:04.537" v="150" actId="20577"/>
          <ac:spMkLst>
            <pc:docMk/>
            <pc:sldMk cId="3343145617" sldId="263"/>
            <ac:spMk id="3" creationId="{813FD85F-43C0-482B-B07C-B3BC71AA8450}"/>
          </ac:spMkLst>
        </pc:spChg>
      </pc:sldChg>
    </pc:docChg>
  </pc:docChgLst>
  <pc:docChgLst>
    <pc:chgData name="Shawn Burns" userId="148de5b5402571ee" providerId="LiveId" clId="{9407F910-7A8E-4B5B-8A93-4378D0642F6A}"/>
    <pc:docChg chg="modSld">
      <pc:chgData name="Shawn Burns" userId="148de5b5402571ee" providerId="LiveId" clId="{9407F910-7A8E-4B5B-8A93-4378D0642F6A}" dt="2021-01-27T19:43:32.316" v="2" actId="2"/>
      <pc:docMkLst>
        <pc:docMk/>
      </pc:docMkLst>
      <pc:sldChg chg="modSp mod">
        <pc:chgData name="Shawn Burns" userId="148de5b5402571ee" providerId="LiveId" clId="{9407F910-7A8E-4B5B-8A93-4378D0642F6A}" dt="2021-01-27T19:43:32.316" v="2" actId="2"/>
        <pc:sldMkLst>
          <pc:docMk/>
          <pc:sldMk cId="1402366742" sldId="262"/>
        </pc:sldMkLst>
        <pc:spChg chg="mod">
          <ac:chgData name="Shawn Burns" userId="148de5b5402571ee" providerId="LiveId" clId="{9407F910-7A8E-4B5B-8A93-4378D0642F6A}" dt="2021-01-27T19:43:32.316" v="2" actId="2"/>
          <ac:spMkLst>
            <pc:docMk/>
            <pc:sldMk cId="1402366742" sldId="262"/>
            <ac:spMk id="3" creationId="{A23676DB-534E-45F0-AA7B-1237E8AFD7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F7645-4DAA-4577-8114-269B93B440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C5EF4C-DCAE-4ECD-9130-A97C93A6A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70309A-4D33-4C0E-A078-CA66FDAA3D1A}"/>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5" name="Footer Placeholder 4">
            <a:extLst>
              <a:ext uri="{FF2B5EF4-FFF2-40B4-BE49-F238E27FC236}">
                <a16:creationId xmlns:a16="http://schemas.microsoft.com/office/drawing/2014/main" id="{34CAD796-0C69-453F-96AD-5567E11824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8C72A0-0523-47D6-9F1D-54524DB48D6D}"/>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267130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87E2B-7F5F-46FF-B5D0-824A0223DA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017BBC-EF42-4998-AEBA-F4051AB375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70822-464C-4268-B35E-5D7315345D60}"/>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5" name="Footer Placeholder 4">
            <a:extLst>
              <a:ext uri="{FF2B5EF4-FFF2-40B4-BE49-F238E27FC236}">
                <a16:creationId xmlns:a16="http://schemas.microsoft.com/office/drawing/2014/main" id="{4C5866F7-F154-4EB1-BC8C-6471E5C82C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8651D3-0F7B-4865-8ED2-E0C6F4568053}"/>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86310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2AFF6-065E-4CAD-9431-B38530D9C7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58070B-134A-465F-A36B-884AF291A3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6C1B4-67DF-483B-AD51-AF56E1C08679}"/>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5" name="Footer Placeholder 4">
            <a:extLst>
              <a:ext uri="{FF2B5EF4-FFF2-40B4-BE49-F238E27FC236}">
                <a16:creationId xmlns:a16="http://schemas.microsoft.com/office/drawing/2014/main" id="{EE3430A0-719A-4F91-9917-7831251187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BDD940-F667-47F7-B473-D7D86B2102A2}"/>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31899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AAEA-2371-4586-A611-5EAC7394F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E04D93-EF03-4BBE-9455-AFCEAFB3D5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03EDA-2B9C-483C-AFF0-AAAFFCB6A44A}"/>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5" name="Footer Placeholder 4">
            <a:extLst>
              <a:ext uri="{FF2B5EF4-FFF2-40B4-BE49-F238E27FC236}">
                <a16:creationId xmlns:a16="http://schemas.microsoft.com/office/drawing/2014/main" id="{E58C30BF-14C4-4F8A-889A-75CF55FD3A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B96427-BE7B-470C-B481-46B871F905F1}"/>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1699579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4F2E-7123-4E04-95E0-548510BCAC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A06BF5-8A5C-4A4D-9C7B-4A11345EEE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DCA0A0-E817-487C-9443-4B6E4FACF1E9}"/>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5" name="Footer Placeholder 4">
            <a:extLst>
              <a:ext uri="{FF2B5EF4-FFF2-40B4-BE49-F238E27FC236}">
                <a16:creationId xmlns:a16="http://schemas.microsoft.com/office/drawing/2014/main" id="{031F6E9B-DB23-45F4-8AF0-1B9FE2C15E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6C74C5-E7CB-4F32-AE3D-1ED2C89A72EA}"/>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154913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FDC8A-D576-45D1-8AFA-2879951448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7F23FE-973B-4D91-BF88-3CFEF3A621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819E71-2EA9-4048-90D2-38ADACB74A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7E17A6-FDED-47B4-8654-43C0BA376F7E}"/>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6" name="Footer Placeholder 5">
            <a:extLst>
              <a:ext uri="{FF2B5EF4-FFF2-40B4-BE49-F238E27FC236}">
                <a16:creationId xmlns:a16="http://schemas.microsoft.com/office/drawing/2014/main" id="{F342170F-C700-4F49-A89B-1E043BAFB5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B23175-AC4B-4C60-8E20-DB476146AF0D}"/>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83504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77A22-70EC-4CB4-BFE8-A337CF7C1B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232FED-758C-42C5-9FD3-66C3307739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2FFB72-73FC-4BED-A18C-4A11914DA9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2EFA4C-AD69-48D7-9392-588EFDC5E8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3B0574-8ED5-46DD-8575-15FEE182AF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BF3D64-5C36-44C8-B04B-3678EACD7065}"/>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8" name="Footer Placeholder 7">
            <a:extLst>
              <a:ext uri="{FF2B5EF4-FFF2-40B4-BE49-F238E27FC236}">
                <a16:creationId xmlns:a16="http://schemas.microsoft.com/office/drawing/2014/main" id="{27C3C9FA-DE50-4DE7-B897-390AA94C9F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7A7D52A-0B3C-4848-91DB-43537A6989E2}"/>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2418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86A1-DDB7-4DA8-A583-CB38A896E1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7096B0-F7C0-4FFC-9CF9-0892FD0821C4}"/>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4" name="Footer Placeholder 3">
            <a:extLst>
              <a:ext uri="{FF2B5EF4-FFF2-40B4-BE49-F238E27FC236}">
                <a16:creationId xmlns:a16="http://schemas.microsoft.com/office/drawing/2014/main" id="{876AFE86-3380-457F-9B10-53207AE3603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C8662FC-ABFD-423A-AF72-A12F3005FA05}"/>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231232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F15C53-7B50-407F-A90D-B9E40046ABCB}"/>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3" name="Footer Placeholder 2">
            <a:extLst>
              <a:ext uri="{FF2B5EF4-FFF2-40B4-BE49-F238E27FC236}">
                <a16:creationId xmlns:a16="http://schemas.microsoft.com/office/drawing/2014/main" id="{36C9969C-1BC7-40B8-84B3-EA70570EC42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7916BB3-398A-4CC7-BFD0-2DDFB0BAEF91}"/>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222351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349C-D03E-43BF-95F8-DD538EEFEC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0C7763-45B9-4804-9D9A-FA91AD70E3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0B4CE2-C653-4E2B-9EE6-43BE4D7DE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94E0D-35BD-4AF4-A816-2B760B4C289F}"/>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6" name="Footer Placeholder 5">
            <a:extLst>
              <a:ext uri="{FF2B5EF4-FFF2-40B4-BE49-F238E27FC236}">
                <a16:creationId xmlns:a16="http://schemas.microsoft.com/office/drawing/2014/main" id="{8AE5B611-9B38-4C06-8C8F-B2EAD2794F9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F784412-1F56-4621-8EBD-ED18066653A2}"/>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1517774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5B37B-893B-4C5B-859D-E3D913ACE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59E441-FFB6-492B-8EBE-E7C3ABC1CF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BA10D25-7878-45B0-8D6A-150069C115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23EC18-5416-41AB-94E3-17DA847C21EB}"/>
              </a:ext>
            </a:extLst>
          </p:cNvPr>
          <p:cNvSpPr>
            <a:spLocks noGrp="1"/>
          </p:cNvSpPr>
          <p:nvPr>
            <p:ph type="dt" sz="half" idx="10"/>
          </p:nvPr>
        </p:nvSpPr>
        <p:spPr/>
        <p:txBody>
          <a:bodyPr/>
          <a:lstStyle/>
          <a:p>
            <a:fld id="{1FF5B186-7ED2-45F0-87B4-C4D6B9CC9A45}" type="datetimeFigureOut">
              <a:rPr lang="en-US" smtClean="0"/>
              <a:t>1/27/2021</a:t>
            </a:fld>
            <a:endParaRPr lang="en-US" dirty="0"/>
          </a:p>
        </p:txBody>
      </p:sp>
      <p:sp>
        <p:nvSpPr>
          <p:cNvPr id="6" name="Footer Placeholder 5">
            <a:extLst>
              <a:ext uri="{FF2B5EF4-FFF2-40B4-BE49-F238E27FC236}">
                <a16:creationId xmlns:a16="http://schemas.microsoft.com/office/drawing/2014/main" id="{2E3E9308-3CEE-4A31-8425-F38FF65E00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F4FF45-2320-47DA-8739-868EC6631F9D}"/>
              </a:ext>
            </a:extLst>
          </p:cNvPr>
          <p:cNvSpPr>
            <a:spLocks noGrp="1"/>
          </p:cNvSpPr>
          <p:nvPr>
            <p:ph type="sldNum" sz="quarter" idx="12"/>
          </p:nvPr>
        </p:nvSpPr>
        <p:spPr/>
        <p:txBody>
          <a:bodyPr/>
          <a:lstStyle/>
          <a:p>
            <a:fld id="{F2F12829-448F-476D-AAF7-AE37FF91ED1E}" type="slidenum">
              <a:rPr lang="en-US" smtClean="0"/>
              <a:t>‹#›</a:t>
            </a:fld>
            <a:endParaRPr lang="en-US" dirty="0"/>
          </a:p>
        </p:txBody>
      </p:sp>
    </p:spTree>
    <p:extLst>
      <p:ext uri="{BB962C8B-B14F-4D97-AF65-F5344CB8AC3E}">
        <p14:creationId xmlns:p14="http://schemas.microsoft.com/office/powerpoint/2010/main" val="5559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09D135-3704-4AC6-BB42-1CDFE632E2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FBAC1A-91BB-4377-B338-072E66133F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1BDDA-4407-4B72-8BC3-DC9D1FA6B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5B186-7ED2-45F0-87B4-C4D6B9CC9A45}" type="datetimeFigureOut">
              <a:rPr lang="en-US" smtClean="0"/>
              <a:t>1/27/2021</a:t>
            </a:fld>
            <a:endParaRPr lang="en-US" dirty="0"/>
          </a:p>
        </p:txBody>
      </p:sp>
      <p:sp>
        <p:nvSpPr>
          <p:cNvPr id="5" name="Footer Placeholder 4">
            <a:extLst>
              <a:ext uri="{FF2B5EF4-FFF2-40B4-BE49-F238E27FC236}">
                <a16:creationId xmlns:a16="http://schemas.microsoft.com/office/drawing/2014/main" id="{22B97EDC-6A7C-45F3-91C2-3552F6BFA8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C58C45-0AEE-47FA-99A9-DE77C4CAB7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12829-448F-476D-AAF7-AE37FF91ED1E}" type="slidenum">
              <a:rPr lang="en-US" smtClean="0"/>
              <a:t>‹#›</a:t>
            </a:fld>
            <a:endParaRPr lang="en-US" dirty="0"/>
          </a:p>
        </p:txBody>
      </p:sp>
    </p:spTree>
    <p:extLst>
      <p:ext uri="{BB962C8B-B14F-4D97-AF65-F5344CB8AC3E}">
        <p14:creationId xmlns:p14="http://schemas.microsoft.com/office/powerpoint/2010/main" val="541455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BCF5A2-FEF7-4701-905D-AAD3C3636C60}"/>
              </a:ext>
            </a:extLst>
          </p:cNvPr>
          <p:cNvSpPr>
            <a:spLocks noGrp="1"/>
          </p:cNvSpPr>
          <p:nvPr>
            <p:ph type="title"/>
          </p:nvPr>
        </p:nvSpPr>
        <p:spPr/>
        <p:txBody>
          <a:bodyPr/>
          <a:lstStyle/>
          <a:p>
            <a:pPr algn="ctr"/>
            <a:r>
              <a:rPr lang="en-US" dirty="0"/>
              <a:t>Jamestown Settlement</a:t>
            </a:r>
          </a:p>
        </p:txBody>
      </p:sp>
      <p:sp>
        <p:nvSpPr>
          <p:cNvPr id="5" name="Content Placeholder 4">
            <a:extLst>
              <a:ext uri="{FF2B5EF4-FFF2-40B4-BE49-F238E27FC236}">
                <a16:creationId xmlns:a16="http://schemas.microsoft.com/office/drawing/2014/main" id="{94A4C851-6E92-4805-B472-7473563BA75C}"/>
              </a:ext>
            </a:extLst>
          </p:cNvPr>
          <p:cNvSpPr>
            <a:spLocks noGrp="1"/>
          </p:cNvSpPr>
          <p:nvPr>
            <p:ph idx="1"/>
          </p:nvPr>
        </p:nvSpPr>
        <p:spPr/>
        <p:txBody>
          <a:bodyPr/>
          <a:lstStyle/>
          <a:p>
            <a:r>
              <a:rPr lang="en-US" dirty="0"/>
              <a:t>Jamestown was the first permanent English settlement in what became the United States. </a:t>
            </a:r>
          </a:p>
          <a:p>
            <a:r>
              <a:rPr lang="en-US" dirty="0"/>
              <a:t>Roanoke Colony, recently a subject of “American Horror Story,” preceded Jamestown and was established in 1585, abandoned in 1586, reestablished in 1587, and abandoned again in 1590 without any survivors. </a:t>
            </a:r>
          </a:p>
          <a:p>
            <a:r>
              <a:rPr lang="en-US" dirty="0"/>
              <a:t>Jamestown was established in 1607 and survived as a settlement until 1699 when a fire devasted the town and people moved away to neighboring towns. </a:t>
            </a:r>
          </a:p>
          <a:p>
            <a:r>
              <a:rPr lang="en-US" dirty="0"/>
              <a:t>The site of Jamestown fort was lost in the 18</a:t>
            </a:r>
            <a:r>
              <a:rPr lang="en-US" baseline="30000" dirty="0"/>
              <a:t>th</a:t>
            </a:r>
            <a:r>
              <a:rPr lang="en-US" dirty="0"/>
              <a:t> century. </a:t>
            </a:r>
          </a:p>
        </p:txBody>
      </p:sp>
    </p:spTree>
    <p:extLst>
      <p:ext uri="{BB962C8B-B14F-4D97-AF65-F5344CB8AC3E}">
        <p14:creationId xmlns:p14="http://schemas.microsoft.com/office/powerpoint/2010/main" val="121738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10D66-804E-4078-BADF-3C852D9861FD}"/>
              </a:ext>
            </a:extLst>
          </p:cNvPr>
          <p:cNvSpPr>
            <a:spLocks noGrp="1"/>
          </p:cNvSpPr>
          <p:nvPr>
            <p:ph type="title"/>
          </p:nvPr>
        </p:nvSpPr>
        <p:spPr/>
        <p:txBody>
          <a:bodyPr/>
          <a:lstStyle/>
          <a:p>
            <a:pPr algn="ctr"/>
            <a:r>
              <a:rPr lang="en-US" dirty="0"/>
              <a:t>Jane</a:t>
            </a:r>
          </a:p>
        </p:txBody>
      </p:sp>
      <p:pic>
        <p:nvPicPr>
          <p:cNvPr id="5" name="Content Placeholder 4" descr="Photo of Jane of Jamestown's facial recreation bust. ">
            <a:extLst>
              <a:ext uri="{FF2B5EF4-FFF2-40B4-BE49-F238E27FC236}">
                <a16:creationId xmlns:a16="http://schemas.microsoft.com/office/drawing/2014/main" id="{166F2086-F39E-4C73-AF69-4CEAE596D2F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9817" y="1825625"/>
            <a:ext cx="3412365" cy="4351338"/>
          </a:xfrm>
        </p:spPr>
      </p:pic>
    </p:spTree>
    <p:extLst>
      <p:ext uri="{BB962C8B-B14F-4D97-AF65-F5344CB8AC3E}">
        <p14:creationId xmlns:p14="http://schemas.microsoft.com/office/powerpoint/2010/main" val="1074855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B3D54-080F-45F8-A068-1C4914932B8A}"/>
              </a:ext>
            </a:extLst>
          </p:cNvPr>
          <p:cNvSpPr>
            <a:spLocks noGrp="1"/>
          </p:cNvSpPr>
          <p:nvPr>
            <p:ph type="title"/>
          </p:nvPr>
        </p:nvSpPr>
        <p:spPr/>
        <p:txBody>
          <a:bodyPr/>
          <a:lstStyle/>
          <a:p>
            <a:pPr algn="ctr"/>
            <a:r>
              <a:rPr lang="en-US" dirty="0"/>
              <a:t>Jamestown Considered Lost</a:t>
            </a:r>
          </a:p>
        </p:txBody>
      </p:sp>
      <p:sp>
        <p:nvSpPr>
          <p:cNvPr id="3" name="Content Placeholder 2">
            <a:extLst>
              <a:ext uri="{FF2B5EF4-FFF2-40B4-BE49-F238E27FC236}">
                <a16:creationId xmlns:a16="http://schemas.microsoft.com/office/drawing/2014/main" id="{3D30CF3E-0D2D-4A4D-99FE-A950041A4BB6}"/>
              </a:ext>
            </a:extLst>
          </p:cNvPr>
          <p:cNvSpPr>
            <a:spLocks noGrp="1"/>
          </p:cNvSpPr>
          <p:nvPr>
            <p:ph idx="1"/>
          </p:nvPr>
        </p:nvSpPr>
        <p:spPr/>
        <p:txBody>
          <a:bodyPr/>
          <a:lstStyle/>
          <a:p>
            <a:pPr marL="0" indent="0">
              <a:buNone/>
            </a:pPr>
            <a:r>
              <a:rPr lang="en-US" dirty="0"/>
              <a:t>After 1699, Jamestown’s residents drifted away, its streets grew silent, its buildings decayed, and even its lots and former public places became cultivated fields.</a:t>
            </a:r>
          </a:p>
          <a:p>
            <a:pPr marL="0" indent="0">
              <a:buNone/>
            </a:pPr>
            <a:r>
              <a:rPr lang="en-US" dirty="0"/>
              <a:t>The original site of the fort was lost, and the prevailing view was that the James River washed it away. </a:t>
            </a:r>
          </a:p>
          <a:p>
            <a:pPr marL="0" indent="0">
              <a:buNone/>
            </a:pPr>
            <a:r>
              <a:rPr lang="en-US" dirty="0"/>
              <a:t>From 1934 to 1956 archeologists searched for the original fort.</a:t>
            </a:r>
          </a:p>
        </p:txBody>
      </p:sp>
    </p:spTree>
    <p:extLst>
      <p:ext uri="{BB962C8B-B14F-4D97-AF65-F5344CB8AC3E}">
        <p14:creationId xmlns:p14="http://schemas.microsoft.com/office/powerpoint/2010/main" val="2179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72542-7693-40C3-878F-F4D7BB63DB80}"/>
              </a:ext>
            </a:extLst>
          </p:cNvPr>
          <p:cNvSpPr>
            <a:spLocks noGrp="1"/>
          </p:cNvSpPr>
          <p:nvPr>
            <p:ph type="title"/>
          </p:nvPr>
        </p:nvSpPr>
        <p:spPr/>
        <p:txBody>
          <a:bodyPr/>
          <a:lstStyle/>
          <a:p>
            <a:pPr algn="ctr"/>
            <a:r>
              <a:rPr lang="en-US" dirty="0"/>
              <a:t>Jamestown Island</a:t>
            </a:r>
          </a:p>
        </p:txBody>
      </p:sp>
      <p:pic>
        <p:nvPicPr>
          <p:cNvPr id="5" name="Content Placeholder 4" descr="Map of Jamestown Island">
            <a:extLst>
              <a:ext uri="{FF2B5EF4-FFF2-40B4-BE49-F238E27FC236}">
                <a16:creationId xmlns:a16="http://schemas.microsoft.com/office/drawing/2014/main" id="{5E48885E-1B10-4F49-AC30-98B09A7341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7956" y="1825625"/>
            <a:ext cx="5656087" cy="4351338"/>
          </a:xfrm>
        </p:spPr>
      </p:pic>
    </p:spTree>
    <p:extLst>
      <p:ext uri="{BB962C8B-B14F-4D97-AF65-F5344CB8AC3E}">
        <p14:creationId xmlns:p14="http://schemas.microsoft.com/office/powerpoint/2010/main" val="2538171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Photograph of Jamestown Island">
            <a:extLst>
              <a:ext uri="{FF2B5EF4-FFF2-40B4-BE49-F238E27FC236}">
                <a16:creationId xmlns:a16="http://schemas.microsoft.com/office/drawing/2014/main" id="{69666D37-1763-4BA3-BBFA-AAAEA04A671F}"/>
              </a:ext>
            </a:extLst>
          </p:cNvPr>
          <p:cNvSpPr>
            <a:spLocks noGrp="1"/>
          </p:cNvSpPr>
          <p:nvPr>
            <p:ph type="title"/>
          </p:nvPr>
        </p:nvSpPr>
        <p:spPr/>
        <p:txBody>
          <a:bodyPr/>
          <a:lstStyle/>
          <a:p>
            <a:pPr algn="ctr"/>
            <a:r>
              <a:rPr lang="en-US" dirty="0"/>
              <a:t>Jamestown from the Air</a:t>
            </a:r>
          </a:p>
        </p:txBody>
      </p:sp>
      <p:pic>
        <p:nvPicPr>
          <p:cNvPr id="5" name="Content Placeholder 4" descr="A picture containing text, outdoor, mountain, nature&#10;&#10;Description automatically generated">
            <a:extLst>
              <a:ext uri="{FF2B5EF4-FFF2-40B4-BE49-F238E27FC236}">
                <a16:creationId xmlns:a16="http://schemas.microsoft.com/office/drawing/2014/main" id="{45459628-B2C4-48DF-8859-EBBB75FE10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5291" y="1825625"/>
            <a:ext cx="7401418" cy="4351338"/>
          </a:xfrm>
        </p:spPr>
      </p:pic>
    </p:spTree>
    <p:extLst>
      <p:ext uri="{BB962C8B-B14F-4D97-AF65-F5344CB8AC3E}">
        <p14:creationId xmlns:p14="http://schemas.microsoft.com/office/powerpoint/2010/main" val="87734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A9178-AA1A-4E37-A2B9-5E267A6F439A}"/>
              </a:ext>
            </a:extLst>
          </p:cNvPr>
          <p:cNvSpPr>
            <a:spLocks noGrp="1"/>
          </p:cNvSpPr>
          <p:nvPr>
            <p:ph type="title"/>
          </p:nvPr>
        </p:nvSpPr>
        <p:spPr/>
        <p:txBody>
          <a:bodyPr/>
          <a:lstStyle/>
          <a:p>
            <a:pPr algn="ctr"/>
            <a:r>
              <a:rPr lang="en-US" dirty="0"/>
              <a:t>Jamestown Rediscovered</a:t>
            </a:r>
          </a:p>
        </p:txBody>
      </p:sp>
      <p:sp>
        <p:nvSpPr>
          <p:cNvPr id="3" name="Content Placeholder 2">
            <a:extLst>
              <a:ext uri="{FF2B5EF4-FFF2-40B4-BE49-F238E27FC236}">
                <a16:creationId xmlns:a16="http://schemas.microsoft.com/office/drawing/2014/main" id="{232CBAAC-09CF-4E3C-81D5-D84FE3939728}"/>
              </a:ext>
            </a:extLst>
          </p:cNvPr>
          <p:cNvSpPr>
            <a:spLocks noGrp="1"/>
          </p:cNvSpPr>
          <p:nvPr>
            <p:ph idx="1"/>
          </p:nvPr>
        </p:nvSpPr>
        <p:spPr/>
        <p:txBody>
          <a:bodyPr/>
          <a:lstStyle/>
          <a:p>
            <a:r>
              <a:rPr lang="en-US" dirty="0"/>
              <a:t>In 1994, William Kelso led an archeological team searching for the original Jamestown fort. </a:t>
            </a:r>
          </a:p>
          <a:p>
            <a:r>
              <a:rPr lang="en-US" dirty="0"/>
              <a:t>They dug near Pinky Harrington’s 1939 excavations and found the fort almost immediately. </a:t>
            </a:r>
          </a:p>
          <a:p>
            <a:r>
              <a:rPr lang="en-US" dirty="0"/>
              <a:t>Most of Jamestown’s fortified compound had escaped the James River’s erosion. </a:t>
            </a:r>
          </a:p>
        </p:txBody>
      </p:sp>
    </p:spTree>
    <p:extLst>
      <p:ext uri="{BB962C8B-B14F-4D97-AF65-F5344CB8AC3E}">
        <p14:creationId xmlns:p14="http://schemas.microsoft.com/office/powerpoint/2010/main" val="2613480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2A57-D61E-42C6-8026-138AF9B4B599}"/>
              </a:ext>
            </a:extLst>
          </p:cNvPr>
          <p:cNvSpPr>
            <a:spLocks noGrp="1"/>
          </p:cNvSpPr>
          <p:nvPr>
            <p:ph type="title"/>
          </p:nvPr>
        </p:nvSpPr>
        <p:spPr/>
        <p:txBody>
          <a:bodyPr/>
          <a:lstStyle/>
          <a:p>
            <a:pPr algn="ctr"/>
            <a:r>
              <a:rPr lang="en-US" dirty="0"/>
              <a:t>Jamestown Today</a:t>
            </a:r>
          </a:p>
        </p:txBody>
      </p:sp>
      <p:pic>
        <p:nvPicPr>
          <p:cNvPr id="5" name="Content Placeholder 4" descr="Diagram of the archeological finds at Jamestown.">
            <a:extLst>
              <a:ext uri="{FF2B5EF4-FFF2-40B4-BE49-F238E27FC236}">
                <a16:creationId xmlns:a16="http://schemas.microsoft.com/office/drawing/2014/main" id="{05BAE6D6-1DF9-47B7-B202-B833792889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0268" y="1825625"/>
            <a:ext cx="6351464" cy="4351338"/>
          </a:xfrm>
        </p:spPr>
      </p:pic>
    </p:spTree>
    <p:extLst>
      <p:ext uri="{BB962C8B-B14F-4D97-AF65-F5344CB8AC3E}">
        <p14:creationId xmlns:p14="http://schemas.microsoft.com/office/powerpoint/2010/main" val="285215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DE0B3-593A-4A76-BAA5-972EE346DFAC}"/>
              </a:ext>
            </a:extLst>
          </p:cNvPr>
          <p:cNvSpPr>
            <a:spLocks noGrp="1"/>
          </p:cNvSpPr>
          <p:nvPr>
            <p:ph type="title"/>
          </p:nvPr>
        </p:nvSpPr>
        <p:spPr/>
        <p:txBody>
          <a:bodyPr/>
          <a:lstStyle/>
          <a:p>
            <a:pPr algn="ctr"/>
            <a:r>
              <a:rPr lang="en-US" dirty="0"/>
              <a:t>The Issue of Cannibalism</a:t>
            </a:r>
          </a:p>
        </p:txBody>
      </p:sp>
      <p:sp>
        <p:nvSpPr>
          <p:cNvPr id="3" name="Content Placeholder 2">
            <a:extLst>
              <a:ext uri="{FF2B5EF4-FFF2-40B4-BE49-F238E27FC236}">
                <a16:creationId xmlns:a16="http://schemas.microsoft.com/office/drawing/2014/main" id="{A23676DB-534E-45F0-AA7B-1237E8AFD74C}"/>
              </a:ext>
            </a:extLst>
          </p:cNvPr>
          <p:cNvSpPr>
            <a:spLocks noGrp="1"/>
          </p:cNvSpPr>
          <p:nvPr>
            <p:ph idx="1"/>
          </p:nvPr>
        </p:nvSpPr>
        <p:spPr/>
        <p:txBody>
          <a:bodyPr>
            <a:normAutofit lnSpcReduction="10000"/>
          </a:bodyPr>
          <a:lstStyle/>
          <a:p>
            <a:r>
              <a:rPr lang="en-US" dirty="0"/>
              <a:t>John Smith wrote that cannibalism occurred at Jamestown. “And one amongst the rest did kill his wife, powdered her, and had eaten part of her before it was knowne, for which hee was executed, as hee well deserved”</a:t>
            </a:r>
          </a:p>
          <a:p>
            <a:r>
              <a:rPr lang="en-US" dirty="0"/>
              <a:t>Historians generally took the case of cannibalism in Jamestown for granted.</a:t>
            </a:r>
          </a:p>
          <a:p>
            <a:r>
              <a:rPr lang="en-US" dirty="0"/>
              <a:t>The traditional view was that cannibalism may or may not have taken place during 1609–10; some evidence exists to suggest that it did, whereas other accounts might be cited to argue that it did not. Ultimately, there was no way to answer this particular question deﬁnitively.</a:t>
            </a:r>
          </a:p>
        </p:txBody>
      </p:sp>
    </p:spTree>
    <p:extLst>
      <p:ext uri="{BB962C8B-B14F-4D97-AF65-F5344CB8AC3E}">
        <p14:creationId xmlns:p14="http://schemas.microsoft.com/office/powerpoint/2010/main" val="1402366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E471-63A5-43D0-8DB1-80DDF9512196}"/>
              </a:ext>
            </a:extLst>
          </p:cNvPr>
          <p:cNvSpPr>
            <a:spLocks noGrp="1"/>
          </p:cNvSpPr>
          <p:nvPr>
            <p:ph type="title"/>
          </p:nvPr>
        </p:nvSpPr>
        <p:spPr/>
        <p:txBody>
          <a:bodyPr/>
          <a:lstStyle/>
          <a:p>
            <a:pPr algn="ctr"/>
            <a:r>
              <a:rPr lang="en-US" dirty="0"/>
              <a:t>Proof of Cannibalism</a:t>
            </a:r>
          </a:p>
        </p:txBody>
      </p:sp>
      <p:sp>
        <p:nvSpPr>
          <p:cNvPr id="3" name="Content Placeholder 2">
            <a:extLst>
              <a:ext uri="{FF2B5EF4-FFF2-40B4-BE49-F238E27FC236}">
                <a16:creationId xmlns:a16="http://schemas.microsoft.com/office/drawing/2014/main" id="{813FD85F-43C0-482B-B07C-B3BC71AA8450}"/>
              </a:ext>
            </a:extLst>
          </p:cNvPr>
          <p:cNvSpPr>
            <a:spLocks noGrp="1"/>
          </p:cNvSpPr>
          <p:nvPr>
            <p:ph idx="1"/>
          </p:nvPr>
        </p:nvSpPr>
        <p:spPr/>
        <p:txBody>
          <a:bodyPr/>
          <a:lstStyle/>
          <a:p>
            <a:r>
              <a:rPr lang="en-US" dirty="0"/>
              <a:t>William Kelso and his team captured international attention when they found the butchered remains of a teenage girl.</a:t>
            </a:r>
          </a:p>
          <a:p>
            <a:r>
              <a:rPr lang="en-US" dirty="0"/>
              <a:t>This was clear evidence that the Jamestown settlers cannibalized their dead to survive during the famine. </a:t>
            </a:r>
          </a:p>
          <a:p>
            <a:r>
              <a:rPr lang="en-US" dirty="0"/>
              <a:t>The team named the girl “Jane” and, along with Doug Owsley and the forensic anthropology lab at Smithsonian’s National Museum of Natural History, reconstructed her skull and digitally recreated her face. </a:t>
            </a:r>
          </a:p>
        </p:txBody>
      </p:sp>
    </p:spTree>
    <p:extLst>
      <p:ext uri="{BB962C8B-B14F-4D97-AF65-F5344CB8AC3E}">
        <p14:creationId xmlns:p14="http://schemas.microsoft.com/office/powerpoint/2010/main" val="3343145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2479E-0CD0-411D-B296-44764C37D672}"/>
              </a:ext>
            </a:extLst>
          </p:cNvPr>
          <p:cNvSpPr>
            <a:spLocks noGrp="1"/>
          </p:cNvSpPr>
          <p:nvPr>
            <p:ph type="title"/>
          </p:nvPr>
        </p:nvSpPr>
        <p:spPr/>
        <p:txBody>
          <a:bodyPr/>
          <a:lstStyle/>
          <a:p>
            <a:pPr algn="ctr"/>
            <a:r>
              <a:rPr lang="en-US" dirty="0"/>
              <a:t>Archeology Confirms Primary Sources</a:t>
            </a:r>
          </a:p>
        </p:txBody>
      </p:sp>
      <p:sp>
        <p:nvSpPr>
          <p:cNvPr id="3" name="Content Placeholder 2">
            <a:extLst>
              <a:ext uri="{FF2B5EF4-FFF2-40B4-BE49-F238E27FC236}">
                <a16:creationId xmlns:a16="http://schemas.microsoft.com/office/drawing/2014/main" id="{678000CD-47A6-45CC-BE1C-8D831D0CBB49}"/>
              </a:ext>
            </a:extLst>
          </p:cNvPr>
          <p:cNvSpPr>
            <a:spLocks noGrp="1"/>
          </p:cNvSpPr>
          <p:nvPr>
            <p:ph idx="1"/>
          </p:nvPr>
        </p:nvSpPr>
        <p:spPr/>
        <p:txBody>
          <a:bodyPr>
            <a:normAutofit/>
          </a:bodyPr>
          <a:lstStyle/>
          <a:p>
            <a:r>
              <a:rPr lang="en-US" dirty="0"/>
              <a:t>Jane’s remains, confirm several colonists' written accounts of last-ditch cannibalism at Jamestown’s walled fort during the winter of 1609 to 1610. </a:t>
            </a:r>
          </a:p>
          <a:p>
            <a:r>
              <a:rPr lang="en-US" dirty="0"/>
              <a:t>Historians refer to those months as Jamestown's "starving time," when sickness, starvation and a siege by neighboring Powhatan Indians nearly wiped out the settlement.</a:t>
            </a:r>
          </a:p>
          <a:p>
            <a:r>
              <a:rPr lang="en-US" dirty="0"/>
              <a:t> Jane represents the only skeletal evidence of cannibalism in what would become the United States during colonial times.</a:t>
            </a:r>
          </a:p>
          <a:p>
            <a:r>
              <a:rPr lang="en-US" dirty="0"/>
              <a:t>Oxygen in Jane's teeth indicates that she probably spent her childhood in coastal southern England. </a:t>
            </a:r>
          </a:p>
        </p:txBody>
      </p:sp>
    </p:spTree>
    <p:extLst>
      <p:ext uri="{BB962C8B-B14F-4D97-AF65-F5344CB8AC3E}">
        <p14:creationId xmlns:p14="http://schemas.microsoft.com/office/powerpoint/2010/main" val="3828603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488</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Jamestown Settlement</vt:lpstr>
      <vt:lpstr>Jamestown Considered Lost</vt:lpstr>
      <vt:lpstr>Jamestown Island</vt:lpstr>
      <vt:lpstr>Jamestown from the Air</vt:lpstr>
      <vt:lpstr>Jamestown Rediscovered</vt:lpstr>
      <vt:lpstr>Jamestown Today</vt:lpstr>
      <vt:lpstr>The Issue of Cannibalism</vt:lpstr>
      <vt:lpstr>Proof of Cannibalism</vt:lpstr>
      <vt:lpstr>Archeology Confirms Primary Sources</vt:lpstr>
      <vt:lpstr>Jane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Jamestown Settlement</dc:title>
  <dc:creator>Shawn Burns</dc:creator>
  <cp:lastModifiedBy>Shawn Burns</cp:lastModifiedBy>
  <cp:revision>8</cp:revision>
  <dcterms:created xsi:type="dcterms:W3CDTF">2021-01-27T18:38:19Z</dcterms:created>
  <dcterms:modified xsi:type="dcterms:W3CDTF">2021-01-28T00:05:02Z</dcterms:modified>
</cp:coreProperties>
</file>