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wn Burns" userId="148de5b5402571ee" providerId="LiveId" clId="{35D62C1E-A955-4E2A-BC67-9283DD104C75}"/>
    <pc:docChg chg="addSld modSld sldOrd">
      <pc:chgData name="Shawn Burns" userId="148de5b5402571ee" providerId="LiveId" clId="{35D62C1E-A955-4E2A-BC67-9283DD104C75}" dt="2021-01-25T01:28:38.257" v="160"/>
      <pc:docMkLst>
        <pc:docMk/>
      </pc:docMkLst>
      <pc:sldChg chg="ord">
        <pc:chgData name="Shawn Burns" userId="148de5b5402571ee" providerId="LiveId" clId="{35D62C1E-A955-4E2A-BC67-9283DD104C75}" dt="2021-01-25T01:28:22.180" v="156"/>
        <pc:sldMkLst>
          <pc:docMk/>
          <pc:sldMk cId="2845849373" sldId="258"/>
        </pc:sldMkLst>
      </pc:sldChg>
      <pc:sldChg chg="ord">
        <pc:chgData name="Shawn Burns" userId="148de5b5402571ee" providerId="LiveId" clId="{35D62C1E-A955-4E2A-BC67-9283DD104C75}" dt="2021-01-25T01:28:27.313" v="158"/>
        <pc:sldMkLst>
          <pc:docMk/>
          <pc:sldMk cId="1091161401" sldId="259"/>
        </pc:sldMkLst>
      </pc:sldChg>
      <pc:sldChg chg="modSp new mod ord">
        <pc:chgData name="Shawn Burns" userId="148de5b5402571ee" providerId="LiveId" clId="{35D62C1E-A955-4E2A-BC67-9283DD104C75}" dt="2021-01-25T01:28:38.257" v="160"/>
        <pc:sldMkLst>
          <pc:docMk/>
          <pc:sldMk cId="1599381192" sldId="262"/>
        </pc:sldMkLst>
        <pc:spChg chg="mod">
          <ac:chgData name="Shawn Burns" userId="148de5b5402571ee" providerId="LiveId" clId="{35D62C1E-A955-4E2A-BC67-9283DD104C75}" dt="2021-01-25T01:28:02.620" v="153" actId="122"/>
          <ac:spMkLst>
            <pc:docMk/>
            <pc:sldMk cId="1599381192" sldId="262"/>
            <ac:spMk id="2" creationId="{CE69E5C4-D447-42C3-8381-B75B79CF305F}"/>
          </ac:spMkLst>
        </pc:spChg>
        <pc:spChg chg="mod">
          <ac:chgData name="Shawn Burns" userId="148de5b5402571ee" providerId="LiveId" clId="{35D62C1E-A955-4E2A-BC67-9283DD104C75}" dt="2021-01-25T01:28:05.070" v="154" actId="20577"/>
          <ac:spMkLst>
            <pc:docMk/>
            <pc:sldMk cId="1599381192" sldId="262"/>
            <ac:spMk id="3" creationId="{8DDD3BAE-142A-4F21-9E7F-A6C1AB2F4A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1A5A5-9BAA-4457-AC81-7E152FD40A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2E2A1E-D1CB-44C9-B24C-4FC2A99FF4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6EBD94-3E54-46D1-AA3C-040029B0E66C}"/>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5" name="Footer Placeholder 4">
            <a:extLst>
              <a:ext uri="{FF2B5EF4-FFF2-40B4-BE49-F238E27FC236}">
                <a16:creationId xmlns:a16="http://schemas.microsoft.com/office/drawing/2014/main" id="{9E77C5EA-CF25-4641-AF5B-8132BB042B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906F02-2372-4C26-A44E-566AF6B5EED5}"/>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357240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DF96A-E926-4DA6-B6F4-E147A214A6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9CA00A-75F2-4F86-B274-82E8327859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51172D-25BA-423A-9D88-F94773649EF7}"/>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5" name="Footer Placeholder 4">
            <a:extLst>
              <a:ext uri="{FF2B5EF4-FFF2-40B4-BE49-F238E27FC236}">
                <a16:creationId xmlns:a16="http://schemas.microsoft.com/office/drawing/2014/main" id="{A5DFEEBD-B9FB-4BA2-94F1-B701706D1E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BEEA80-DCEB-4509-9C58-3AD746A8451C}"/>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168804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07F69-5DE2-46A1-A4CC-A4C40B0D0CD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901906-9046-4527-951B-3720073C03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DBE074-7897-4FA1-BCDF-5D92489D20D1}"/>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5" name="Footer Placeholder 4">
            <a:extLst>
              <a:ext uri="{FF2B5EF4-FFF2-40B4-BE49-F238E27FC236}">
                <a16:creationId xmlns:a16="http://schemas.microsoft.com/office/drawing/2014/main" id="{2A838026-054D-47D8-8A60-62D33B53A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3D5E96-E5D5-4BD5-AB61-A85B60A8C860}"/>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2867346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50CA3-EB0B-4FD2-BF33-442647DA9F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0142F8-B1FE-430C-B21A-E839FA1ABA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60B16B-4A29-4E34-9BC3-3904F7580BC8}"/>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5" name="Footer Placeholder 4">
            <a:extLst>
              <a:ext uri="{FF2B5EF4-FFF2-40B4-BE49-F238E27FC236}">
                <a16:creationId xmlns:a16="http://schemas.microsoft.com/office/drawing/2014/main" id="{E9A394A2-EF61-4340-88A0-9C457BD4A23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21A326-C98F-4F26-B5ED-B02ADDE24D3E}"/>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4133295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24344-2749-4949-8AD3-BCD67A8B3F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EE412D-3F2B-4C1E-8FED-15491B5E00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CDAF8F-EB96-4206-9605-69370286D2FF}"/>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5" name="Footer Placeholder 4">
            <a:extLst>
              <a:ext uri="{FF2B5EF4-FFF2-40B4-BE49-F238E27FC236}">
                <a16:creationId xmlns:a16="http://schemas.microsoft.com/office/drawing/2014/main" id="{229FFBF0-2CCE-4030-9F6C-E8F13C203C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75C00D-37CF-4C2B-84C9-295F922058A5}"/>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4019435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51A87-7A43-4FA0-86D2-975CAC4876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A0EAB9-6C1C-4111-BA9E-95897135E4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3102B2-A771-4E55-B7A3-A971B353A3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61B554-0694-4501-80EC-BD1CF60E3B1B}"/>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6" name="Footer Placeholder 5">
            <a:extLst>
              <a:ext uri="{FF2B5EF4-FFF2-40B4-BE49-F238E27FC236}">
                <a16:creationId xmlns:a16="http://schemas.microsoft.com/office/drawing/2014/main" id="{E1DE0668-D1C8-4058-82D4-99F3641245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A9D9F2-2746-44D9-9B91-764CDE4D14E9}"/>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283532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A4FD2-902C-407A-AA5E-72C43A4E2C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0DD779-DC6E-45C8-AA42-7256E46FB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0AB4B2-023A-47D0-9DC3-80349DA064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A1D0AF-60BB-4A8D-A081-58C760F042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E299F9-1061-445E-9299-969E72CAD6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55FBF4-96E1-4C87-BCFC-0FC198F08CD9}"/>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8" name="Footer Placeholder 7">
            <a:extLst>
              <a:ext uri="{FF2B5EF4-FFF2-40B4-BE49-F238E27FC236}">
                <a16:creationId xmlns:a16="http://schemas.microsoft.com/office/drawing/2014/main" id="{0C687320-E161-47A1-86B0-4AAC952A088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072C1A-954B-4568-B2F7-305B8EDFA7EA}"/>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367708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A65A2-32CB-40B6-9EDD-925B5FC814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449321-87AA-4BDB-9E72-9263187C9556}"/>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4" name="Footer Placeholder 3">
            <a:extLst>
              <a:ext uri="{FF2B5EF4-FFF2-40B4-BE49-F238E27FC236}">
                <a16:creationId xmlns:a16="http://schemas.microsoft.com/office/drawing/2014/main" id="{01BC42D2-C3A4-4F93-B93B-5B64C7258C2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8CA3C6C-9133-444B-AFAA-30471604AD47}"/>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301392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0F33DE-11C7-453E-9F4D-135C9E3F7E0C}"/>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3" name="Footer Placeholder 2">
            <a:extLst>
              <a:ext uri="{FF2B5EF4-FFF2-40B4-BE49-F238E27FC236}">
                <a16:creationId xmlns:a16="http://schemas.microsoft.com/office/drawing/2014/main" id="{6D72192D-ABA4-4DE9-80DA-175DE8061EC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C15B44A-75A9-448D-A875-67D12776B044}"/>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120952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74828-C413-4A42-92C8-1811799E8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48FBDC-34D8-462F-8AA5-01CBA725C5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A891DE-4957-40B4-865C-1ECFFAE48B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981839-AB25-4351-91B6-44D400DE3964}"/>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6" name="Footer Placeholder 5">
            <a:extLst>
              <a:ext uri="{FF2B5EF4-FFF2-40B4-BE49-F238E27FC236}">
                <a16:creationId xmlns:a16="http://schemas.microsoft.com/office/drawing/2014/main" id="{678B38AC-2CBE-4C01-B2CD-D2FAA5187D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FC42BD-7030-4BB7-8127-0DB48CD486AF}"/>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1607999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848E4-4F93-450E-9936-B8AB08D046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4E813E-6B71-49FC-8888-78A845E8A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31D2FD0-63ED-4882-8FAE-FCD7537AAC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C302C-A19C-4E6F-9A8D-BE1AF7DBAE63}"/>
              </a:ext>
            </a:extLst>
          </p:cNvPr>
          <p:cNvSpPr>
            <a:spLocks noGrp="1"/>
          </p:cNvSpPr>
          <p:nvPr>
            <p:ph type="dt" sz="half" idx="10"/>
          </p:nvPr>
        </p:nvSpPr>
        <p:spPr/>
        <p:txBody>
          <a:bodyPr/>
          <a:lstStyle/>
          <a:p>
            <a:fld id="{E71693DB-CB8F-4AD1-AE38-25D494F41337}" type="datetimeFigureOut">
              <a:rPr lang="en-US" smtClean="0"/>
              <a:t>1/24/2021</a:t>
            </a:fld>
            <a:endParaRPr lang="en-US" dirty="0"/>
          </a:p>
        </p:txBody>
      </p:sp>
      <p:sp>
        <p:nvSpPr>
          <p:cNvPr id="6" name="Footer Placeholder 5">
            <a:extLst>
              <a:ext uri="{FF2B5EF4-FFF2-40B4-BE49-F238E27FC236}">
                <a16:creationId xmlns:a16="http://schemas.microsoft.com/office/drawing/2014/main" id="{62157481-A893-48DA-82F3-29C3995E28F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246C06-3C1F-4E3D-9D4B-0FEE33F9F0FF}"/>
              </a:ext>
            </a:extLst>
          </p:cNvPr>
          <p:cNvSpPr>
            <a:spLocks noGrp="1"/>
          </p:cNvSpPr>
          <p:nvPr>
            <p:ph type="sldNum" sz="quarter" idx="12"/>
          </p:nvPr>
        </p:nvSpPr>
        <p:spPr/>
        <p:txBody>
          <a:bodyPr/>
          <a:lstStyle/>
          <a:p>
            <a:fld id="{FD8A6E12-4505-41AA-8319-14AA43E5C823}" type="slidenum">
              <a:rPr lang="en-US" smtClean="0"/>
              <a:t>‹#›</a:t>
            </a:fld>
            <a:endParaRPr lang="en-US" dirty="0"/>
          </a:p>
        </p:txBody>
      </p:sp>
    </p:spTree>
    <p:extLst>
      <p:ext uri="{BB962C8B-B14F-4D97-AF65-F5344CB8AC3E}">
        <p14:creationId xmlns:p14="http://schemas.microsoft.com/office/powerpoint/2010/main" val="2725381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AD59D4-377F-40E5-B67E-C1DB2777D0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3AC9F7-E78A-4A8B-A43B-EB5D36BF7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5FECDB-5932-4AF6-B627-5953039661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693DB-CB8F-4AD1-AE38-25D494F41337}" type="datetimeFigureOut">
              <a:rPr lang="en-US" smtClean="0"/>
              <a:t>1/24/2021</a:t>
            </a:fld>
            <a:endParaRPr lang="en-US" dirty="0"/>
          </a:p>
        </p:txBody>
      </p:sp>
      <p:sp>
        <p:nvSpPr>
          <p:cNvPr id="5" name="Footer Placeholder 4">
            <a:extLst>
              <a:ext uri="{FF2B5EF4-FFF2-40B4-BE49-F238E27FC236}">
                <a16:creationId xmlns:a16="http://schemas.microsoft.com/office/drawing/2014/main" id="{F9B33FDD-01FE-4A89-A480-B371691CE5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F259364-AC5A-471A-8109-13DD62D6AD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A6E12-4505-41AA-8319-14AA43E5C823}" type="slidenum">
              <a:rPr lang="en-US" smtClean="0"/>
              <a:t>‹#›</a:t>
            </a:fld>
            <a:endParaRPr lang="en-US" dirty="0"/>
          </a:p>
        </p:txBody>
      </p:sp>
    </p:spTree>
    <p:extLst>
      <p:ext uri="{BB962C8B-B14F-4D97-AF65-F5344CB8AC3E}">
        <p14:creationId xmlns:p14="http://schemas.microsoft.com/office/powerpoint/2010/main" val="3802021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725AF-6D5A-46F4-96C9-E2273FBBC162}"/>
              </a:ext>
            </a:extLst>
          </p:cNvPr>
          <p:cNvSpPr>
            <a:spLocks noGrp="1"/>
          </p:cNvSpPr>
          <p:nvPr>
            <p:ph type="title"/>
          </p:nvPr>
        </p:nvSpPr>
        <p:spPr/>
        <p:txBody>
          <a:bodyPr/>
          <a:lstStyle/>
          <a:p>
            <a:pPr algn="ctr"/>
            <a:r>
              <a:rPr lang="en-US" dirty="0"/>
              <a:t>Why History? </a:t>
            </a:r>
          </a:p>
        </p:txBody>
      </p:sp>
      <p:sp>
        <p:nvSpPr>
          <p:cNvPr id="3" name="Content Placeholder 2">
            <a:extLst>
              <a:ext uri="{FF2B5EF4-FFF2-40B4-BE49-F238E27FC236}">
                <a16:creationId xmlns:a16="http://schemas.microsoft.com/office/drawing/2014/main" id="{E4C2919E-85DF-44B5-9E39-4C748766A30C}"/>
              </a:ext>
            </a:extLst>
          </p:cNvPr>
          <p:cNvSpPr>
            <a:spLocks noGrp="1"/>
          </p:cNvSpPr>
          <p:nvPr>
            <p:ph idx="1"/>
          </p:nvPr>
        </p:nvSpPr>
        <p:spPr/>
        <p:txBody>
          <a:bodyPr>
            <a:normAutofit/>
          </a:bodyPr>
          <a:lstStyle/>
          <a:p>
            <a:r>
              <a:rPr lang="en-US" dirty="0"/>
              <a:t>Why did you enroll in this history class? Because it is required for graduation, you are a history major, or you have a private interest. </a:t>
            </a:r>
          </a:p>
          <a:p>
            <a:r>
              <a:rPr lang="en-US" dirty="0"/>
              <a:t>What is history? A language of individuals and cultures. </a:t>
            </a:r>
          </a:p>
          <a:p>
            <a:r>
              <a:rPr lang="en-US" dirty="0"/>
              <a:t>How can you understand a friend who is Jewish without history? </a:t>
            </a:r>
          </a:p>
          <a:p>
            <a:r>
              <a:rPr lang="en-US" dirty="0"/>
              <a:t>How do you understand the difference between someone from Japan and someone from China without history? </a:t>
            </a:r>
          </a:p>
          <a:p>
            <a:r>
              <a:rPr lang="en-US" dirty="0"/>
              <a:t>How can you understand Olivares Street or CSUN without history?</a:t>
            </a:r>
          </a:p>
          <a:p>
            <a:r>
              <a:rPr lang="en-US" dirty="0"/>
              <a:t>How can you understand your own grandparents without history? </a:t>
            </a:r>
          </a:p>
          <a:p>
            <a:endParaRPr lang="en-US" dirty="0"/>
          </a:p>
        </p:txBody>
      </p:sp>
    </p:spTree>
    <p:extLst>
      <p:ext uri="{BB962C8B-B14F-4D97-AF65-F5344CB8AC3E}">
        <p14:creationId xmlns:p14="http://schemas.microsoft.com/office/powerpoint/2010/main" val="165385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EA5A0-E6E2-4369-9EE6-7A91138E54AF}"/>
              </a:ext>
            </a:extLst>
          </p:cNvPr>
          <p:cNvSpPr>
            <a:spLocks noGrp="1"/>
          </p:cNvSpPr>
          <p:nvPr>
            <p:ph type="title"/>
          </p:nvPr>
        </p:nvSpPr>
        <p:spPr/>
        <p:txBody>
          <a:bodyPr/>
          <a:lstStyle/>
          <a:p>
            <a:pPr algn="ctr"/>
            <a:r>
              <a:rPr lang="en-US" dirty="0"/>
              <a:t>How to learn history?</a:t>
            </a:r>
          </a:p>
        </p:txBody>
      </p:sp>
      <p:sp>
        <p:nvSpPr>
          <p:cNvPr id="3" name="Content Placeholder 2">
            <a:extLst>
              <a:ext uri="{FF2B5EF4-FFF2-40B4-BE49-F238E27FC236}">
                <a16:creationId xmlns:a16="http://schemas.microsoft.com/office/drawing/2014/main" id="{64DE6641-DBA4-4369-95D1-03708F73B181}"/>
              </a:ext>
            </a:extLst>
          </p:cNvPr>
          <p:cNvSpPr>
            <a:spLocks noGrp="1"/>
          </p:cNvSpPr>
          <p:nvPr>
            <p:ph idx="1"/>
          </p:nvPr>
        </p:nvSpPr>
        <p:spPr/>
        <p:txBody>
          <a:bodyPr/>
          <a:lstStyle/>
          <a:p>
            <a:r>
              <a:rPr lang="en-US" dirty="0"/>
              <a:t>You learn history by asking question and answering questions. </a:t>
            </a:r>
          </a:p>
          <a:p>
            <a:r>
              <a:rPr lang="en-US" dirty="0"/>
              <a:t>Why did Jackie Robinson break the color barrier in baseball? </a:t>
            </a:r>
          </a:p>
          <a:p>
            <a:r>
              <a:rPr lang="en-US" dirty="0"/>
              <a:t>Why did Branch Rickey decide to sign a black player to the Dodgers? </a:t>
            </a:r>
          </a:p>
          <a:p>
            <a:r>
              <a:rPr lang="en-US" dirty="0"/>
              <a:t>Why did Mr. Rickey choose Jackie Robinson? </a:t>
            </a:r>
          </a:p>
          <a:p>
            <a:r>
              <a:rPr lang="en-US" dirty="0"/>
              <a:t>Why did Jackie Robinson accept the offer to play? </a:t>
            </a:r>
          </a:p>
          <a:p>
            <a:r>
              <a:rPr lang="en-US" dirty="0"/>
              <a:t>What were the benefits and risks for Mr. Robinson and his family? </a:t>
            </a:r>
          </a:p>
          <a:p>
            <a:r>
              <a:rPr lang="en-US" dirty="0"/>
              <a:t>Why was it the right time to break the color barrier? </a:t>
            </a:r>
          </a:p>
          <a:p>
            <a:r>
              <a:rPr lang="en-US" dirty="0"/>
              <a:t>Why didn’t it happen sooner? Why did it work? </a:t>
            </a:r>
          </a:p>
        </p:txBody>
      </p:sp>
    </p:spTree>
    <p:extLst>
      <p:ext uri="{BB962C8B-B14F-4D97-AF65-F5344CB8AC3E}">
        <p14:creationId xmlns:p14="http://schemas.microsoft.com/office/powerpoint/2010/main" val="2845849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7D413-CE3A-4C7F-916B-CEE6AE4AF8FA}"/>
              </a:ext>
            </a:extLst>
          </p:cNvPr>
          <p:cNvSpPr>
            <a:spLocks noGrp="1"/>
          </p:cNvSpPr>
          <p:nvPr>
            <p:ph type="title"/>
          </p:nvPr>
        </p:nvSpPr>
        <p:spPr/>
        <p:txBody>
          <a:bodyPr/>
          <a:lstStyle/>
          <a:p>
            <a:pPr algn="ctr"/>
            <a:r>
              <a:rPr lang="en-US" dirty="0"/>
              <a:t>Answering Historical Questions?</a:t>
            </a:r>
          </a:p>
        </p:txBody>
      </p:sp>
      <p:sp>
        <p:nvSpPr>
          <p:cNvPr id="3" name="Content Placeholder 2">
            <a:extLst>
              <a:ext uri="{FF2B5EF4-FFF2-40B4-BE49-F238E27FC236}">
                <a16:creationId xmlns:a16="http://schemas.microsoft.com/office/drawing/2014/main" id="{2FE9FCDD-6A8A-407E-9040-1BC7B26D48D9}"/>
              </a:ext>
            </a:extLst>
          </p:cNvPr>
          <p:cNvSpPr>
            <a:spLocks noGrp="1"/>
          </p:cNvSpPr>
          <p:nvPr>
            <p:ph idx="1"/>
          </p:nvPr>
        </p:nvSpPr>
        <p:spPr/>
        <p:txBody>
          <a:bodyPr>
            <a:normAutofit lnSpcReduction="10000"/>
          </a:bodyPr>
          <a:lstStyle/>
          <a:p>
            <a:r>
              <a:rPr lang="en-US" dirty="0"/>
              <a:t>You make an argument based on evidence to answer historical questions. </a:t>
            </a:r>
          </a:p>
          <a:p>
            <a:r>
              <a:rPr lang="en-US" dirty="0"/>
              <a:t>Opinion as evidence produces bad history. </a:t>
            </a:r>
          </a:p>
          <a:p>
            <a:r>
              <a:rPr lang="en-US" dirty="0"/>
              <a:t>To understand why Branch Rickey and Jackie Robinson broke the color barrier together you need to look at their letters, their diaries, their public statements, their private statements to family and friends, and the statement of close associates like agents, secretaries, bosses, teammates, and others in intimate contact with the men. </a:t>
            </a:r>
          </a:p>
          <a:p>
            <a:r>
              <a:rPr lang="en-US" dirty="0"/>
              <a:t>All of these are primary historical sources. </a:t>
            </a:r>
          </a:p>
          <a:p>
            <a:r>
              <a:rPr lang="en-US" dirty="0"/>
              <a:t>The book written based on that evidence is a secondary source. </a:t>
            </a:r>
          </a:p>
        </p:txBody>
      </p:sp>
    </p:spTree>
    <p:extLst>
      <p:ext uri="{BB962C8B-B14F-4D97-AF65-F5344CB8AC3E}">
        <p14:creationId xmlns:p14="http://schemas.microsoft.com/office/powerpoint/2010/main" val="109116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3AA5-1586-43E6-B696-D82D93FA0410}"/>
              </a:ext>
            </a:extLst>
          </p:cNvPr>
          <p:cNvSpPr>
            <a:spLocks noGrp="1"/>
          </p:cNvSpPr>
          <p:nvPr>
            <p:ph type="title"/>
          </p:nvPr>
        </p:nvSpPr>
        <p:spPr/>
        <p:txBody>
          <a:bodyPr/>
          <a:lstStyle/>
          <a:p>
            <a:pPr algn="ctr"/>
            <a:r>
              <a:rPr lang="en-US" dirty="0"/>
              <a:t> What is History?</a:t>
            </a:r>
          </a:p>
        </p:txBody>
      </p:sp>
      <p:sp>
        <p:nvSpPr>
          <p:cNvPr id="3" name="Content Placeholder 2">
            <a:extLst>
              <a:ext uri="{FF2B5EF4-FFF2-40B4-BE49-F238E27FC236}">
                <a16:creationId xmlns:a16="http://schemas.microsoft.com/office/drawing/2014/main" id="{1BF8935A-758A-4160-9C90-DA35DACB7930}"/>
              </a:ext>
            </a:extLst>
          </p:cNvPr>
          <p:cNvSpPr>
            <a:spLocks noGrp="1"/>
          </p:cNvSpPr>
          <p:nvPr>
            <p:ph idx="1"/>
          </p:nvPr>
        </p:nvSpPr>
        <p:spPr/>
        <p:txBody>
          <a:bodyPr/>
          <a:lstStyle/>
          <a:p>
            <a:r>
              <a:rPr lang="en-US" dirty="0"/>
              <a:t>History is an argument based on evidence from primary and secondary sources to answer a question. </a:t>
            </a:r>
          </a:p>
          <a:p>
            <a:r>
              <a:rPr lang="en-US" dirty="0"/>
              <a:t>Arguments are not always historical, but history is always an argument because history changes as the evidence available to the historian changes. </a:t>
            </a:r>
          </a:p>
          <a:p>
            <a:r>
              <a:rPr lang="en-US" dirty="0"/>
              <a:t>In 1990, historians had an established history of the first successful English settlement in what would become the United States. </a:t>
            </a:r>
          </a:p>
          <a:p>
            <a:r>
              <a:rPr lang="en-US" dirty="0"/>
              <a:t>In 1994, archeologists rediscovered the original Jamestown settlement and the evidence they uncovered changed history. </a:t>
            </a:r>
          </a:p>
        </p:txBody>
      </p:sp>
    </p:spTree>
    <p:extLst>
      <p:ext uri="{BB962C8B-B14F-4D97-AF65-F5344CB8AC3E}">
        <p14:creationId xmlns:p14="http://schemas.microsoft.com/office/powerpoint/2010/main" val="1800624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9E5C4-D447-42C3-8381-B75B79CF305F}"/>
              </a:ext>
            </a:extLst>
          </p:cNvPr>
          <p:cNvSpPr>
            <a:spLocks noGrp="1"/>
          </p:cNvSpPr>
          <p:nvPr>
            <p:ph type="title"/>
          </p:nvPr>
        </p:nvSpPr>
        <p:spPr/>
        <p:txBody>
          <a:bodyPr/>
          <a:lstStyle/>
          <a:p>
            <a:pPr algn="ctr"/>
            <a:r>
              <a:rPr lang="en-US" dirty="0"/>
              <a:t>What is the Historians Task?</a:t>
            </a:r>
          </a:p>
        </p:txBody>
      </p:sp>
      <p:sp>
        <p:nvSpPr>
          <p:cNvPr id="3" name="Content Placeholder 2">
            <a:extLst>
              <a:ext uri="{FF2B5EF4-FFF2-40B4-BE49-F238E27FC236}">
                <a16:creationId xmlns:a16="http://schemas.microsoft.com/office/drawing/2014/main" id="{8DDD3BAE-142A-4F21-9E7F-A6C1AB2F4A57}"/>
              </a:ext>
            </a:extLst>
          </p:cNvPr>
          <p:cNvSpPr>
            <a:spLocks noGrp="1"/>
          </p:cNvSpPr>
          <p:nvPr>
            <p:ph idx="1"/>
          </p:nvPr>
        </p:nvSpPr>
        <p:spPr/>
        <p:txBody>
          <a:bodyPr/>
          <a:lstStyle/>
          <a:p>
            <a:r>
              <a:rPr lang="en-US" dirty="0"/>
              <a:t>When good historians write history, their primary objective is to read the sources that are contemporaneous and pertinent to the event in question, and construct, on the basis of those sources, as accurate and truthful an understanding of the past as possible.</a:t>
            </a:r>
          </a:p>
          <a:p>
            <a:endParaRPr lang="en-US" dirty="0"/>
          </a:p>
          <a:p>
            <a:endParaRPr lang="en-US" dirty="0"/>
          </a:p>
        </p:txBody>
      </p:sp>
    </p:spTree>
    <p:extLst>
      <p:ext uri="{BB962C8B-B14F-4D97-AF65-F5344CB8AC3E}">
        <p14:creationId xmlns:p14="http://schemas.microsoft.com/office/powerpoint/2010/main" val="159938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00422-227E-43E9-9769-74C42BEEBA20}"/>
              </a:ext>
            </a:extLst>
          </p:cNvPr>
          <p:cNvSpPr>
            <a:spLocks noGrp="1"/>
          </p:cNvSpPr>
          <p:nvPr>
            <p:ph type="title"/>
          </p:nvPr>
        </p:nvSpPr>
        <p:spPr/>
        <p:txBody>
          <a:bodyPr/>
          <a:lstStyle/>
          <a:p>
            <a:pPr algn="ctr"/>
            <a:r>
              <a:rPr lang="en-US" dirty="0"/>
              <a:t>What History Will You Learn?</a:t>
            </a:r>
          </a:p>
        </p:txBody>
      </p:sp>
      <p:sp>
        <p:nvSpPr>
          <p:cNvPr id="3" name="Content Placeholder 2">
            <a:extLst>
              <a:ext uri="{FF2B5EF4-FFF2-40B4-BE49-F238E27FC236}">
                <a16:creationId xmlns:a16="http://schemas.microsoft.com/office/drawing/2014/main" id="{68B988EC-3681-4DC8-9AE5-317EC31CC6AF}"/>
              </a:ext>
            </a:extLst>
          </p:cNvPr>
          <p:cNvSpPr>
            <a:spLocks noGrp="1"/>
          </p:cNvSpPr>
          <p:nvPr>
            <p:ph idx="1"/>
          </p:nvPr>
        </p:nvSpPr>
        <p:spPr/>
        <p:txBody>
          <a:bodyPr/>
          <a:lstStyle/>
          <a:p>
            <a:r>
              <a:rPr lang="en-US" dirty="0"/>
              <a:t>You will learn the latest historical arguments based on the best available evidence. </a:t>
            </a:r>
          </a:p>
          <a:p>
            <a:r>
              <a:rPr lang="en-US" dirty="0"/>
              <a:t>You will learn the strength and weaknesses of those arguments. </a:t>
            </a:r>
          </a:p>
          <a:p>
            <a:r>
              <a:rPr lang="en-US" dirty="0"/>
              <a:t>You will also learn what questions we cannot answer about the historical past because of a lack of evidence. </a:t>
            </a:r>
          </a:p>
          <a:p>
            <a:r>
              <a:rPr lang="en-US" dirty="0"/>
              <a:t>Hopefully you will learn to ask more sophisticated questions, evaluate evidence, and draw conclusions that you can write into a coherent argument and defend. </a:t>
            </a:r>
          </a:p>
        </p:txBody>
      </p:sp>
    </p:spTree>
    <p:extLst>
      <p:ext uri="{BB962C8B-B14F-4D97-AF65-F5344CB8AC3E}">
        <p14:creationId xmlns:p14="http://schemas.microsoft.com/office/powerpoint/2010/main" val="14100522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508</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Why History? </vt:lpstr>
      <vt:lpstr>How to learn history?</vt:lpstr>
      <vt:lpstr>Answering Historical Questions?</vt:lpstr>
      <vt:lpstr> What is History?</vt:lpstr>
      <vt:lpstr>What is the Historians Task?</vt:lpstr>
      <vt:lpstr>What History Will You Learn?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History?</dc:title>
  <dc:creator>Shawn Burns</dc:creator>
  <cp:lastModifiedBy>Shawn Burns</cp:lastModifiedBy>
  <cp:revision>9</cp:revision>
  <dcterms:created xsi:type="dcterms:W3CDTF">2020-08-22T05:07:52Z</dcterms:created>
  <dcterms:modified xsi:type="dcterms:W3CDTF">2021-01-25T01:28:43Z</dcterms:modified>
</cp:coreProperties>
</file>