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Burns" userId="148de5b5402571ee" providerId="LiveId" clId="{0C3C986C-CC7B-4597-B4AF-7DF2761B5517}"/>
    <pc:docChg chg="custSel addSld modSld">
      <pc:chgData name="Shawn Burns" userId="148de5b5402571ee" providerId="LiveId" clId="{0C3C986C-CC7B-4597-B4AF-7DF2761B5517}" dt="2021-10-06T15:21:57.556" v="1099" actId="20577"/>
      <pc:docMkLst>
        <pc:docMk/>
      </pc:docMkLst>
      <pc:sldChg chg="modSp mod">
        <pc:chgData name="Shawn Burns" userId="148de5b5402571ee" providerId="LiveId" clId="{0C3C986C-CC7B-4597-B4AF-7DF2761B5517}" dt="2021-10-06T14:56:48.522" v="704" actId="20577"/>
        <pc:sldMkLst>
          <pc:docMk/>
          <pc:sldMk cId="741634432" sldId="294"/>
        </pc:sldMkLst>
        <pc:spChg chg="mod">
          <ac:chgData name="Shawn Burns" userId="148de5b5402571ee" providerId="LiveId" clId="{0C3C986C-CC7B-4597-B4AF-7DF2761B5517}" dt="2021-10-06T14:53:41.498" v="50" actId="122"/>
          <ac:spMkLst>
            <pc:docMk/>
            <pc:sldMk cId="741634432" sldId="294"/>
            <ac:spMk id="2" creationId="{B5C1FCCF-11E2-4634-AF0B-9FD6895F2C1A}"/>
          </ac:spMkLst>
        </pc:spChg>
        <pc:spChg chg="mod">
          <ac:chgData name="Shawn Burns" userId="148de5b5402571ee" providerId="LiveId" clId="{0C3C986C-CC7B-4597-B4AF-7DF2761B5517}" dt="2021-10-06T14:56:48.522" v="704" actId="20577"/>
          <ac:spMkLst>
            <pc:docMk/>
            <pc:sldMk cId="741634432" sldId="294"/>
            <ac:spMk id="3" creationId="{645ADCAD-55C9-4AE8-911C-7023DD99A477}"/>
          </ac:spMkLst>
        </pc:spChg>
      </pc:sldChg>
      <pc:sldChg chg="modSp new mod">
        <pc:chgData name="Shawn Burns" userId="148de5b5402571ee" providerId="LiveId" clId="{0C3C986C-CC7B-4597-B4AF-7DF2761B5517}" dt="2021-10-06T15:09:37.339" v="839" actId="20577"/>
        <pc:sldMkLst>
          <pc:docMk/>
          <pc:sldMk cId="936530084" sldId="295"/>
        </pc:sldMkLst>
        <pc:spChg chg="mod">
          <ac:chgData name="Shawn Burns" userId="148de5b5402571ee" providerId="LiveId" clId="{0C3C986C-CC7B-4597-B4AF-7DF2761B5517}" dt="2021-10-06T14:57:17.350" v="802" actId="122"/>
          <ac:spMkLst>
            <pc:docMk/>
            <pc:sldMk cId="936530084" sldId="295"/>
            <ac:spMk id="2" creationId="{552E8987-E161-4A73-9D91-F18F05F20A99}"/>
          </ac:spMkLst>
        </pc:spChg>
        <pc:spChg chg="mod">
          <ac:chgData name="Shawn Burns" userId="148de5b5402571ee" providerId="LiveId" clId="{0C3C986C-CC7B-4597-B4AF-7DF2761B5517}" dt="2021-10-06T15:09:37.339" v="839" actId="20577"/>
          <ac:spMkLst>
            <pc:docMk/>
            <pc:sldMk cId="936530084" sldId="295"/>
            <ac:spMk id="3" creationId="{3725F447-0D72-4435-9491-CF2AF938AECE}"/>
          </ac:spMkLst>
        </pc:spChg>
      </pc:sldChg>
      <pc:sldChg chg="modSp new mod">
        <pc:chgData name="Shawn Burns" userId="148de5b5402571ee" providerId="LiveId" clId="{0C3C986C-CC7B-4597-B4AF-7DF2761B5517}" dt="2021-10-06T15:16:16.136" v="1005" actId="20577"/>
        <pc:sldMkLst>
          <pc:docMk/>
          <pc:sldMk cId="2852886912" sldId="296"/>
        </pc:sldMkLst>
        <pc:spChg chg="mod">
          <ac:chgData name="Shawn Burns" userId="148de5b5402571ee" providerId="LiveId" clId="{0C3C986C-CC7B-4597-B4AF-7DF2761B5517}" dt="2021-10-06T15:11:00.331" v="880" actId="122"/>
          <ac:spMkLst>
            <pc:docMk/>
            <pc:sldMk cId="2852886912" sldId="296"/>
            <ac:spMk id="2" creationId="{ECAE89EA-A507-4FC4-839F-456B16818E40}"/>
          </ac:spMkLst>
        </pc:spChg>
        <pc:spChg chg="mod">
          <ac:chgData name="Shawn Burns" userId="148de5b5402571ee" providerId="LiveId" clId="{0C3C986C-CC7B-4597-B4AF-7DF2761B5517}" dt="2021-10-06T15:16:16.136" v="1005" actId="20577"/>
          <ac:spMkLst>
            <pc:docMk/>
            <pc:sldMk cId="2852886912" sldId="296"/>
            <ac:spMk id="3" creationId="{63A1B0FB-071C-4A3A-A80C-1485DD37D421}"/>
          </ac:spMkLst>
        </pc:spChg>
      </pc:sldChg>
      <pc:sldChg chg="modSp new mod">
        <pc:chgData name="Shawn Burns" userId="148de5b5402571ee" providerId="LiveId" clId="{0C3C986C-CC7B-4597-B4AF-7DF2761B5517}" dt="2021-10-06T15:19:16.308" v="1060" actId="20577"/>
        <pc:sldMkLst>
          <pc:docMk/>
          <pc:sldMk cId="4248918453" sldId="297"/>
        </pc:sldMkLst>
        <pc:spChg chg="mod">
          <ac:chgData name="Shawn Burns" userId="148de5b5402571ee" providerId="LiveId" clId="{0C3C986C-CC7B-4597-B4AF-7DF2761B5517}" dt="2021-10-06T15:16:29.756" v="1037" actId="122"/>
          <ac:spMkLst>
            <pc:docMk/>
            <pc:sldMk cId="4248918453" sldId="297"/>
            <ac:spMk id="2" creationId="{24682535-34C9-4973-9B4D-AC2BBFEBEEB7}"/>
          </ac:spMkLst>
        </pc:spChg>
        <pc:spChg chg="mod">
          <ac:chgData name="Shawn Burns" userId="148de5b5402571ee" providerId="LiveId" clId="{0C3C986C-CC7B-4597-B4AF-7DF2761B5517}" dt="2021-10-06T15:19:16.308" v="1060" actId="20577"/>
          <ac:spMkLst>
            <pc:docMk/>
            <pc:sldMk cId="4248918453" sldId="297"/>
            <ac:spMk id="3" creationId="{B93017AA-3EFB-4A31-9C0C-A9EA1E4C718F}"/>
          </ac:spMkLst>
        </pc:spChg>
      </pc:sldChg>
      <pc:sldChg chg="modSp new mod">
        <pc:chgData name="Shawn Burns" userId="148de5b5402571ee" providerId="LiveId" clId="{0C3C986C-CC7B-4597-B4AF-7DF2761B5517}" dt="2021-10-06T15:21:57.556" v="1099" actId="20577"/>
        <pc:sldMkLst>
          <pc:docMk/>
          <pc:sldMk cId="2412657332" sldId="298"/>
        </pc:sldMkLst>
        <pc:spChg chg="mod">
          <ac:chgData name="Shawn Burns" userId="148de5b5402571ee" providerId="LiveId" clId="{0C3C986C-CC7B-4597-B4AF-7DF2761B5517}" dt="2021-10-06T15:19:49.975" v="1082" actId="122"/>
          <ac:spMkLst>
            <pc:docMk/>
            <pc:sldMk cId="2412657332" sldId="298"/>
            <ac:spMk id="2" creationId="{E337F37E-4B41-4E74-8E38-38083F0DC36E}"/>
          </ac:spMkLst>
        </pc:spChg>
        <pc:spChg chg="mod">
          <ac:chgData name="Shawn Burns" userId="148de5b5402571ee" providerId="LiveId" clId="{0C3C986C-CC7B-4597-B4AF-7DF2761B5517}" dt="2021-10-06T15:21:57.556" v="1099" actId="20577"/>
          <ac:spMkLst>
            <pc:docMk/>
            <pc:sldMk cId="2412657332" sldId="298"/>
            <ac:spMk id="3" creationId="{D61A178A-9711-4F36-9F08-5F5719EC8C0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D4F0-6AAE-461D-B939-941DE13BB4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935D7-50CF-492E-860F-474E395CE7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A5493B-9CC8-4F67-AE9A-5CB79786DA83}"/>
              </a:ext>
            </a:extLst>
          </p:cNvPr>
          <p:cNvSpPr>
            <a:spLocks noGrp="1"/>
          </p:cNvSpPr>
          <p:nvPr>
            <p:ph type="dt" sz="half" idx="10"/>
          </p:nvPr>
        </p:nvSpPr>
        <p:spPr/>
        <p:txBody>
          <a:bodyPr/>
          <a:lstStyle/>
          <a:p>
            <a:fld id="{D2789A0C-341D-486A-ABA3-53352B4009AC}" type="datetimeFigureOut">
              <a:rPr lang="en-US" smtClean="0"/>
              <a:t>10/6/2021</a:t>
            </a:fld>
            <a:endParaRPr lang="en-US"/>
          </a:p>
        </p:txBody>
      </p:sp>
      <p:sp>
        <p:nvSpPr>
          <p:cNvPr id="5" name="Footer Placeholder 4">
            <a:extLst>
              <a:ext uri="{FF2B5EF4-FFF2-40B4-BE49-F238E27FC236}">
                <a16:creationId xmlns:a16="http://schemas.microsoft.com/office/drawing/2014/main" id="{C0AE04E3-9870-4367-B103-E9E16F954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5E288-AEFE-46FF-9FBD-9A32217BD81E}"/>
              </a:ext>
            </a:extLst>
          </p:cNvPr>
          <p:cNvSpPr>
            <a:spLocks noGrp="1"/>
          </p:cNvSpPr>
          <p:nvPr>
            <p:ph type="sldNum" sz="quarter" idx="12"/>
          </p:nvPr>
        </p:nvSpPr>
        <p:spPr/>
        <p:txBody>
          <a:bodyPr/>
          <a:lstStyle/>
          <a:p>
            <a:fld id="{9F60E658-61EF-4509-A980-DAAA8E3EB81A}" type="slidenum">
              <a:rPr lang="en-US" smtClean="0"/>
              <a:t>‹#›</a:t>
            </a:fld>
            <a:endParaRPr lang="en-US"/>
          </a:p>
        </p:txBody>
      </p:sp>
    </p:spTree>
    <p:extLst>
      <p:ext uri="{BB962C8B-B14F-4D97-AF65-F5344CB8AC3E}">
        <p14:creationId xmlns:p14="http://schemas.microsoft.com/office/powerpoint/2010/main" val="5093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4245-7120-438B-B08E-7B630A9868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87357E-D1FD-4DD0-9A72-76F78655DB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A9504-4FEA-47D4-B082-9CC9A09B5EFF}"/>
              </a:ext>
            </a:extLst>
          </p:cNvPr>
          <p:cNvSpPr>
            <a:spLocks noGrp="1"/>
          </p:cNvSpPr>
          <p:nvPr>
            <p:ph type="dt" sz="half" idx="10"/>
          </p:nvPr>
        </p:nvSpPr>
        <p:spPr/>
        <p:txBody>
          <a:bodyPr/>
          <a:lstStyle/>
          <a:p>
            <a:fld id="{D2789A0C-341D-486A-ABA3-53352B4009AC}" type="datetimeFigureOut">
              <a:rPr lang="en-US" smtClean="0"/>
              <a:t>10/6/2021</a:t>
            </a:fld>
            <a:endParaRPr lang="en-US"/>
          </a:p>
        </p:txBody>
      </p:sp>
      <p:sp>
        <p:nvSpPr>
          <p:cNvPr id="5" name="Footer Placeholder 4">
            <a:extLst>
              <a:ext uri="{FF2B5EF4-FFF2-40B4-BE49-F238E27FC236}">
                <a16:creationId xmlns:a16="http://schemas.microsoft.com/office/drawing/2014/main" id="{048A5F23-F995-4199-93DA-BEDB2B8C8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7293C-C8E8-4B9C-AD7B-3FBF51A1EC4E}"/>
              </a:ext>
            </a:extLst>
          </p:cNvPr>
          <p:cNvSpPr>
            <a:spLocks noGrp="1"/>
          </p:cNvSpPr>
          <p:nvPr>
            <p:ph type="sldNum" sz="quarter" idx="12"/>
          </p:nvPr>
        </p:nvSpPr>
        <p:spPr/>
        <p:txBody>
          <a:bodyPr/>
          <a:lstStyle/>
          <a:p>
            <a:fld id="{9F60E658-61EF-4509-A980-DAAA8E3EB81A}" type="slidenum">
              <a:rPr lang="en-US" smtClean="0"/>
              <a:t>‹#›</a:t>
            </a:fld>
            <a:endParaRPr lang="en-US"/>
          </a:p>
        </p:txBody>
      </p:sp>
    </p:spTree>
    <p:extLst>
      <p:ext uri="{BB962C8B-B14F-4D97-AF65-F5344CB8AC3E}">
        <p14:creationId xmlns:p14="http://schemas.microsoft.com/office/powerpoint/2010/main" val="33756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979A-F248-41F3-8CC4-493C8142E7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2D9710-CD51-4BB2-8780-C610321C0A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BD183-1111-4692-8793-9272D67D3A5B}"/>
              </a:ext>
            </a:extLst>
          </p:cNvPr>
          <p:cNvSpPr>
            <a:spLocks noGrp="1"/>
          </p:cNvSpPr>
          <p:nvPr>
            <p:ph type="dt" sz="half" idx="10"/>
          </p:nvPr>
        </p:nvSpPr>
        <p:spPr/>
        <p:txBody>
          <a:bodyPr/>
          <a:lstStyle/>
          <a:p>
            <a:fld id="{D2789A0C-341D-486A-ABA3-53352B4009AC}" type="datetimeFigureOut">
              <a:rPr lang="en-US" smtClean="0"/>
              <a:t>10/6/2021</a:t>
            </a:fld>
            <a:endParaRPr lang="en-US"/>
          </a:p>
        </p:txBody>
      </p:sp>
      <p:sp>
        <p:nvSpPr>
          <p:cNvPr id="5" name="Footer Placeholder 4">
            <a:extLst>
              <a:ext uri="{FF2B5EF4-FFF2-40B4-BE49-F238E27FC236}">
                <a16:creationId xmlns:a16="http://schemas.microsoft.com/office/drawing/2014/main" id="{5657FC51-2B0C-4155-A0EE-9E4ED2AD2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A5EC2-5BA3-4823-A5DF-1FADA1D02D3B}"/>
              </a:ext>
            </a:extLst>
          </p:cNvPr>
          <p:cNvSpPr>
            <a:spLocks noGrp="1"/>
          </p:cNvSpPr>
          <p:nvPr>
            <p:ph type="sldNum" sz="quarter" idx="12"/>
          </p:nvPr>
        </p:nvSpPr>
        <p:spPr/>
        <p:txBody>
          <a:bodyPr/>
          <a:lstStyle/>
          <a:p>
            <a:fld id="{9F60E658-61EF-4509-A980-DAAA8E3EB81A}" type="slidenum">
              <a:rPr lang="en-US" smtClean="0"/>
              <a:t>‹#›</a:t>
            </a:fld>
            <a:endParaRPr lang="en-US"/>
          </a:p>
        </p:txBody>
      </p:sp>
    </p:spTree>
    <p:extLst>
      <p:ext uri="{BB962C8B-B14F-4D97-AF65-F5344CB8AC3E}">
        <p14:creationId xmlns:p14="http://schemas.microsoft.com/office/powerpoint/2010/main" val="377226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38211-0A3D-48C5-BB64-E34284D613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6D201-E21F-42EF-8512-E0E90E810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8A9B4-FDAD-4A14-BA6E-8D445C906451}"/>
              </a:ext>
            </a:extLst>
          </p:cNvPr>
          <p:cNvSpPr>
            <a:spLocks noGrp="1"/>
          </p:cNvSpPr>
          <p:nvPr>
            <p:ph type="dt" sz="half" idx="10"/>
          </p:nvPr>
        </p:nvSpPr>
        <p:spPr/>
        <p:txBody>
          <a:bodyPr/>
          <a:lstStyle/>
          <a:p>
            <a:fld id="{D2789A0C-341D-486A-ABA3-53352B4009AC}" type="datetimeFigureOut">
              <a:rPr lang="en-US" smtClean="0"/>
              <a:t>10/6/2021</a:t>
            </a:fld>
            <a:endParaRPr lang="en-US"/>
          </a:p>
        </p:txBody>
      </p:sp>
      <p:sp>
        <p:nvSpPr>
          <p:cNvPr id="5" name="Footer Placeholder 4">
            <a:extLst>
              <a:ext uri="{FF2B5EF4-FFF2-40B4-BE49-F238E27FC236}">
                <a16:creationId xmlns:a16="http://schemas.microsoft.com/office/drawing/2014/main" id="{7F1CCF64-D4E9-47B7-A7D0-5A05D88CE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1AA06-0002-4182-A8B0-E7348129FED9}"/>
              </a:ext>
            </a:extLst>
          </p:cNvPr>
          <p:cNvSpPr>
            <a:spLocks noGrp="1"/>
          </p:cNvSpPr>
          <p:nvPr>
            <p:ph type="sldNum" sz="quarter" idx="12"/>
          </p:nvPr>
        </p:nvSpPr>
        <p:spPr/>
        <p:txBody>
          <a:bodyPr/>
          <a:lstStyle/>
          <a:p>
            <a:fld id="{9F60E658-61EF-4509-A980-DAAA8E3EB81A}" type="slidenum">
              <a:rPr lang="en-US" smtClean="0"/>
              <a:t>‹#›</a:t>
            </a:fld>
            <a:endParaRPr lang="en-US"/>
          </a:p>
        </p:txBody>
      </p:sp>
    </p:spTree>
    <p:extLst>
      <p:ext uri="{BB962C8B-B14F-4D97-AF65-F5344CB8AC3E}">
        <p14:creationId xmlns:p14="http://schemas.microsoft.com/office/powerpoint/2010/main" val="292294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EEEF-C672-4D89-AE2E-D753B4AF15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C789F-68E3-4046-8670-547330B1B4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62FE11-A2EB-4B5A-8661-B2E023935FFA}"/>
              </a:ext>
            </a:extLst>
          </p:cNvPr>
          <p:cNvSpPr>
            <a:spLocks noGrp="1"/>
          </p:cNvSpPr>
          <p:nvPr>
            <p:ph type="dt" sz="half" idx="10"/>
          </p:nvPr>
        </p:nvSpPr>
        <p:spPr/>
        <p:txBody>
          <a:bodyPr/>
          <a:lstStyle/>
          <a:p>
            <a:fld id="{D2789A0C-341D-486A-ABA3-53352B4009AC}" type="datetimeFigureOut">
              <a:rPr lang="en-US" smtClean="0"/>
              <a:t>10/6/2021</a:t>
            </a:fld>
            <a:endParaRPr lang="en-US"/>
          </a:p>
        </p:txBody>
      </p:sp>
      <p:sp>
        <p:nvSpPr>
          <p:cNvPr id="5" name="Footer Placeholder 4">
            <a:extLst>
              <a:ext uri="{FF2B5EF4-FFF2-40B4-BE49-F238E27FC236}">
                <a16:creationId xmlns:a16="http://schemas.microsoft.com/office/drawing/2014/main" id="{560F9D4F-FE4B-4C3E-B554-FBDBD20F9B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69A63-AEA9-4158-929D-2064EF044A93}"/>
              </a:ext>
            </a:extLst>
          </p:cNvPr>
          <p:cNvSpPr>
            <a:spLocks noGrp="1"/>
          </p:cNvSpPr>
          <p:nvPr>
            <p:ph type="sldNum" sz="quarter" idx="12"/>
          </p:nvPr>
        </p:nvSpPr>
        <p:spPr/>
        <p:txBody>
          <a:bodyPr/>
          <a:lstStyle/>
          <a:p>
            <a:fld id="{9F60E658-61EF-4509-A980-DAAA8E3EB81A}" type="slidenum">
              <a:rPr lang="en-US" smtClean="0"/>
              <a:t>‹#›</a:t>
            </a:fld>
            <a:endParaRPr lang="en-US"/>
          </a:p>
        </p:txBody>
      </p:sp>
    </p:spTree>
    <p:extLst>
      <p:ext uri="{BB962C8B-B14F-4D97-AF65-F5344CB8AC3E}">
        <p14:creationId xmlns:p14="http://schemas.microsoft.com/office/powerpoint/2010/main" val="175912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F3B9-7B95-4FA8-9025-E6B51C3670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4D96F-9A81-41CE-9E43-430243B69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F8295-E497-42F9-9196-C04DF4541B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4373E7-6288-47B0-ABD0-CCE7A1746E1C}"/>
              </a:ext>
            </a:extLst>
          </p:cNvPr>
          <p:cNvSpPr>
            <a:spLocks noGrp="1"/>
          </p:cNvSpPr>
          <p:nvPr>
            <p:ph type="dt" sz="half" idx="10"/>
          </p:nvPr>
        </p:nvSpPr>
        <p:spPr/>
        <p:txBody>
          <a:bodyPr/>
          <a:lstStyle/>
          <a:p>
            <a:fld id="{D2789A0C-341D-486A-ABA3-53352B4009AC}" type="datetimeFigureOut">
              <a:rPr lang="en-US" smtClean="0"/>
              <a:t>10/6/2021</a:t>
            </a:fld>
            <a:endParaRPr lang="en-US"/>
          </a:p>
        </p:txBody>
      </p:sp>
      <p:sp>
        <p:nvSpPr>
          <p:cNvPr id="6" name="Footer Placeholder 5">
            <a:extLst>
              <a:ext uri="{FF2B5EF4-FFF2-40B4-BE49-F238E27FC236}">
                <a16:creationId xmlns:a16="http://schemas.microsoft.com/office/drawing/2014/main" id="{454751B0-F981-4E1B-9DBA-6CDE9859E1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19DD5-4B9B-4477-8550-577275ECF9BC}"/>
              </a:ext>
            </a:extLst>
          </p:cNvPr>
          <p:cNvSpPr>
            <a:spLocks noGrp="1"/>
          </p:cNvSpPr>
          <p:nvPr>
            <p:ph type="sldNum" sz="quarter" idx="12"/>
          </p:nvPr>
        </p:nvSpPr>
        <p:spPr/>
        <p:txBody>
          <a:bodyPr/>
          <a:lstStyle/>
          <a:p>
            <a:fld id="{9F60E658-61EF-4509-A980-DAAA8E3EB81A}" type="slidenum">
              <a:rPr lang="en-US" smtClean="0"/>
              <a:t>‹#›</a:t>
            </a:fld>
            <a:endParaRPr lang="en-US"/>
          </a:p>
        </p:txBody>
      </p:sp>
    </p:spTree>
    <p:extLst>
      <p:ext uri="{BB962C8B-B14F-4D97-AF65-F5344CB8AC3E}">
        <p14:creationId xmlns:p14="http://schemas.microsoft.com/office/powerpoint/2010/main" val="123528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108B-2F0A-4922-9AF1-AAB9AEE5E0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7A15C4-1A43-4D34-983C-B831659F9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4374D6-7BCC-4166-91FC-607BEDE6F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B95F8-E152-442A-AC1C-992C924FC0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35E6EA-38AB-4833-86D7-9EB9CBF66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D9991B-2FBF-431D-9D0F-84C3022F5804}"/>
              </a:ext>
            </a:extLst>
          </p:cNvPr>
          <p:cNvSpPr>
            <a:spLocks noGrp="1"/>
          </p:cNvSpPr>
          <p:nvPr>
            <p:ph type="dt" sz="half" idx="10"/>
          </p:nvPr>
        </p:nvSpPr>
        <p:spPr/>
        <p:txBody>
          <a:bodyPr/>
          <a:lstStyle/>
          <a:p>
            <a:fld id="{D2789A0C-341D-486A-ABA3-53352B4009AC}" type="datetimeFigureOut">
              <a:rPr lang="en-US" smtClean="0"/>
              <a:t>10/6/2021</a:t>
            </a:fld>
            <a:endParaRPr lang="en-US"/>
          </a:p>
        </p:txBody>
      </p:sp>
      <p:sp>
        <p:nvSpPr>
          <p:cNvPr id="8" name="Footer Placeholder 7">
            <a:extLst>
              <a:ext uri="{FF2B5EF4-FFF2-40B4-BE49-F238E27FC236}">
                <a16:creationId xmlns:a16="http://schemas.microsoft.com/office/drawing/2014/main" id="{7B5D1C10-EAE6-4630-B29E-4978045A7F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5EB7E7-BD8D-41AC-8CED-5B3E3BBCFCDA}"/>
              </a:ext>
            </a:extLst>
          </p:cNvPr>
          <p:cNvSpPr>
            <a:spLocks noGrp="1"/>
          </p:cNvSpPr>
          <p:nvPr>
            <p:ph type="sldNum" sz="quarter" idx="12"/>
          </p:nvPr>
        </p:nvSpPr>
        <p:spPr/>
        <p:txBody>
          <a:bodyPr/>
          <a:lstStyle/>
          <a:p>
            <a:fld id="{9F60E658-61EF-4509-A980-DAAA8E3EB81A}" type="slidenum">
              <a:rPr lang="en-US" smtClean="0"/>
              <a:t>‹#›</a:t>
            </a:fld>
            <a:endParaRPr lang="en-US"/>
          </a:p>
        </p:txBody>
      </p:sp>
    </p:spTree>
    <p:extLst>
      <p:ext uri="{BB962C8B-B14F-4D97-AF65-F5344CB8AC3E}">
        <p14:creationId xmlns:p14="http://schemas.microsoft.com/office/powerpoint/2010/main" val="350576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C572-5BD4-4B4D-A5FF-4E6D6C5FAA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AE7112-5627-4648-A54F-C906640083FA}"/>
              </a:ext>
            </a:extLst>
          </p:cNvPr>
          <p:cNvSpPr>
            <a:spLocks noGrp="1"/>
          </p:cNvSpPr>
          <p:nvPr>
            <p:ph type="dt" sz="half" idx="10"/>
          </p:nvPr>
        </p:nvSpPr>
        <p:spPr/>
        <p:txBody>
          <a:bodyPr/>
          <a:lstStyle/>
          <a:p>
            <a:fld id="{D2789A0C-341D-486A-ABA3-53352B4009AC}" type="datetimeFigureOut">
              <a:rPr lang="en-US" smtClean="0"/>
              <a:t>10/6/2021</a:t>
            </a:fld>
            <a:endParaRPr lang="en-US"/>
          </a:p>
        </p:txBody>
      </p:sp>
      <p:sp>
        <p:nvSpPr>
          <p:cNvPr id="4" name="Footer Placeholder 3">
            <a:extLst>
              <a:ext uri="{FF2B5EF4-FFF2-40B4-BE49-F238E27FC236}">
                <a16:creationId xmlns:a16="http://schemas.microsoft.com/office/drawing/2014/main" id="{89B0C888-6F4B-4724-AD8C-A40919A7CE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529E4F-E15F-43C4-A902-E1571C7B97CA}"/>
              </a:ext>
            </a:extLst>
          </p:cNvPr>
          <p:cNvSpPr>
            <a:spLocks noGrp="1"/>
          </p:cNvSpPr>
          <p:nvPr>
            <p:ph type="sldNum" sz="quarter" idx="12"/>
          </p:nvPr>
        </p:nvSpPr>
        <p:spPr/>
        <p:txBody>
          <a:bodyPr/>
          <a:lstStyle/>
          <a:p>
            <a:fld id="{9F60E658-61EF-4509-A980-DAAA8E3EB81A}" type="slidenum">
              <a:rPr lang="en-US" smtClean="0"/>
              <a:t>‹#›</a:t>
            </a:fld>
            <a:endParaRPr lang="en-US"/>
          </a:p>
        </p:txBody>
      </p:sp>
    </p:spTree>
    <p:extLst>
      <p:ext uri="{BB962C8B-B14F-4D97-AF65-F5344CB8AC3E}">
        <p14:creationId xmlns:p14="http://schemas.microsoft.com/office/powerpoint/2010/main" val="176076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C9A672-5E85-4F72-83C4-2464A16CD987}"/>
              </a:ext>
            </a:extLst>
          </p:cNvPr>
          <p:cNvSpPr>
            <a:spLocks noGrp="1"/>
          </p:cNvSpPr>
          <p:nvPr>
            <p:ph type="dt" sz="half" idx="10"/>
          </p:nvPr>
        </p:nvSpPr>
        <p:spPr/>
        <p:txBody>
          <a:bodyPr/>
          <a:lstStyle/>
          <a:p>
            <a:fld id="{D2789A0C-341D-486A-ABA3-53352B4009AC}" type="datetimeFigureOut">
              <a:rPr lang="en-US" smtClean="0"/>
              <a:t>10/6/2021</a:t>
            </a:fld>
            <a:endParaRPr lang="en-US"/>
          </a:p>
        </p:txBody>
      </p:sp>
      <p:sp>
        <p:nvSpPr>
          <p:cNvPr id="3" name="Footer Placeholder 2">
            <a:extLst>
              <a:ext uri="{FF2B5EF4-FFF2-40B4-BE49-F238E27FC236}">
                <a16:creationId xmlns:a16="http://schemas.microsoft.com/office/drawing/2014/main" id="{B6FF2146-D38F-4136-95C3-8CA7012293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687A25-6F90-4030-91D0-CE5A96ED950B}"/>
              </a:ext>
            </a:extLst>
          </p:cNvPr>
          <p:cNvSpPr>
            <a:spLocks noGrp="1"/>
          </p:cNvSpPr>
          <p:nvPr>
            <p:ph type="sldNum" sz="quarter" idx="12"/>
          </p:nvPr>
        </p:nvSpPr>
        <p:spPr/>
        <p:txBody>
          <a:bodyPr/>
          <a:lstStyle/>
          <a:p>
            <a:fld id="{9F60E658-61EF-4509-A980-DAAA8E3EB81A}" type="slidenum">
              <a:rPr lang="en-US" smtClean="0"/>
              <a:t>‹#›</a:t>
            </a:fld>
            <a:endParaRPr lang="en-US"/>
          </a:p>
        </p:txBody>
      </p:sp>
    </p:spTree>
    <p:extLst>
      <p:ext uri="{BB962C8B-B14F-4D97-AF65-F5344CB8AC3E}">
        <p14:creationId xmlns:p14="http://schemas.microsoft.com/office/powerpoint/2010/main" val="108433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22AF-19C0-4EE5-AD0D-F43F0826C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93B614-2C08-45FC-8089-04C522B9DC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B96F05-F4C8-4883-8F89-847E9C01E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57EC8E-0F51-4363-B93D-FA350B6B7458}"/>
              </a:ext>
            </a:extLst>
          </p:cNvPr>
          <p:cNvSpPr>
            <a:spLocks noGrp="1"/>
          </p:cNvSpPr>
          <p:nvPr>
            <p:ph type="dt" sz="half" idx="10"/>
          </p:nvPr>
        </p:nvSpPr>
        <p:spPr/>
        <p:txBody>
          <a:bodyPr/>
          <a:lstStyle/>
          <a:p>
            <a:fld id="{D2789A0C-341D-486A-ABA3-53352B4009AC}" type="datetimeFigureOut">
              <a:rPr lang="en-US" smtClean="0"/>
              <a:t>10/6/2021</a:t>
            </a:fld>
            <a:endParaRPr lang="en-US"/>
          </a:p>
        </p:txBody>
      </p:sp>
      <p:sp>
        <p:nvSpPr>
          <p:cNvPr id="6" name="Footer Placeholder 5">
            <a:extLst>
              <a:ext uri="{FF2B5EF4-FFF2-40B4-BE49-F238E27FC236}">
                <a16:creationId xmlns:a16="http://schemas.microsoft.com/office/drawing/2014/main" id="{1E68D11A-E21A-482F-BF7D-77EF710792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F26861-7DDC-4FEB-ADDE-6D8CAB207A1B}"/>
              </a:ext>
            </a:extLst>
          </p:cNvPr>
          <p:cNvSpPr>
            <a:spLocks noGrp="1"/>
          </p:cNvSpPr>
          <p:nvPr>
            <p:ph type="sldNum" sz="quarter" idx="12"/>
          </p:nvPr>
        </p:nvSpPr>
        <p:spPr/>
        <p:txBody>
          <a:bodyPr/>
          <a:lstStyle/>
          <a:p>
            <a:fld id="{9F60E658-61EF-4509-A980-DAAA8E3EB81A}" type="slidenum">
              <a:rPr lang="en-US" smtClean="0"/>
              <a:t>‹#›</a:t>
            </a:fld>
            <a:endParaRPr lang="en-US"/>
          </a:p>
        </p:txBody>
      </p:sp>
    </p:spTree>
    <p:extLst>
      <p:ext uri="{BB962C8B-B14F-4D97-AF65-F5344CB8AC3E}">
        <p14:creationId xmlns:p14="http://schemas.microsoft.com/office/powerpoint/2010/main" val="267704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C1CA-0790-4342-8350-3797CBE71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D9E897-544D-451E-89AA-AF3B6250E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41635F-99EF-4698-87C3-388DB5237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A05C0-4064-44A3-AC6C-D157FBB1ACD8}"/>
              </a:ext>
            </a:extLst>
          </p:cNvPr>
          <p:cNvSpPr>
            <a:spLocks noGrp="1"/>
          </p:cNvSpPr>
          <p:nvPr>
            <p:ph type="dt" sz="half" idx="10"/>
          </p:nvPr>
        </p:nvSpPr>
        <p:spPr/>
        <p:txBody>
          <a:bodyPr/>
          <a:lstStyle/>
          <a:p>
            <a:fld id="{D2789A0C-341D-486A-ABA3-53352B4009AC}" type="datetimeFigureOut">
              <a:rPr lang="en-US" smtClean="0"/>
              <a:t>10/6/2021</a:t>
            </a:fld>
            <a:endParaRPr lang="en-US"/>
          </a:p>
        </p:txBody>
      </p:sp>
      <p:sp>
        <p:nvSpPr>
          <p:cNvPr id="6" name="Footer Placeholder 5">
            <a:extLst>
              <a:ext uri="{FF2B5EF4-FFF2-40B4-BE49-F238E27FC236}">
                <a16:creationId xmlns:a16="http://schemas.microsoft.com/office/drawing/2014/main" id="{7FE02882-9CC8-4CD0-A59E-CA66F4DE7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7CCE-5110-465D-A20D-05B68BDA9D1C}"/>
              </a:ext>
            </a:extLst>
          </p:cNvPr>
          <p:cNvSpPr>
            <a:spLocks noGrp="1"/>
          </p:cNvSpPr>
          <p:nvPr>
            <p:ph type="sldNum" sz="quarter" idx="12"/>
          </p:nvPr>
        </p:nvSpPr>
        <p:spPr/>
        <p:txBody>
          <a:bodyPr/>
          <a:lstStyle/>
          <a:p>
            <a:fld id="{9F60E658-61EF-4509-A980-DAAA8E3EB81A}" type="slidenum">
              <a:rPr lang="en-US" smtClean="0"/>
              <a:t>‹#›</a:t>
            </a:fld>
            <a:endParaRPr lang="en-US"/>
          </a:p>
        </p:txBody>
      </p:sp>
    </p:spTree>
    <p:extLst>
      <p:ext uri="{BB962C8B-B14F-4D97-AF65-F5344CB8AC3E}">
        <p14:creationId xmlns:p14="http://schemas.microsoft.com/office/powerpoint/2010/main" val="347510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085BA-6E09-41B2-970D-E1A0246A3B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746E06-AEFB-4F32-A7CF-325D7B74F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4BED26-AA6D-4306-9551-9E760305E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89A0C-341D-486A-ABA3-53352B4009AC}" type="datetimeFigureOut">
              <a:rPr lang="en-US" smtClean="0"/>
              <a:t>10/6/2021</a:t>
            </a:fld>
            <a:endParaRPr lang="en-US"/>
          </a:p>
        </p:txBody>
      </p:sp>
      <p:sp>
        <p:nvSpPr>
          <p:cNvPr id="5" name="Footer Placeholder 4">
            <a:extLst>
              <a:ext uri="{FF2B5EF4-FFF2-40B4-BE49-F238E27FC236}">
                <a16:creationId xmlns:a16="http://schemas.microsoft.com/office/drawing/2014/main" id="{68A99EA2-EA5F-4AF2-8C3B-B4C2657ECF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47E1D-1207-465A-988E-9D872F268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0E658-61EF-4509-A980-DAAA8E3EB81A}" type="slidenum">
              <a:rPr lang="en-US" smtClean="0"/>
              <a:t>‹#›</a:t>
            </a:fld>
            <a:endParaRPr lang="en-US"/>
          </a:p>
        </p:txBody>
      </p:sp>
    </p:spTree>
    <p:extLst>
      <p:ext uri="{BB962C8B-B14F-4D97-AF65-F5344CB8AC3E}">
        <p14:creationId xmlns:p14="http://schemas.microsoft.com/office/powerpoint/2010/main" val="176187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4DED9-82A0-43A9-84B1-FD01FBCB53D0}"/>
              </a:ext>
            </a:extLst>
          </p:cNvPr>
          <p:cNvSpPr>
            <a:spLocks noGrp="1"/>
          </p:cNvSpPr>
          <p:nvPr>
            <p:ph type="title"/>
          </p:nvPr>
        </p:nvSpPr>
        <p:spPr/>
        <p:txBody>
          <a:bodyPr/>
          <a:lstStyle/>
          <a:p>
            <a:pPr algn="ctr"/>
            <a:r>
              <a:rPr lang="en-US" dirty="0"/>
              <a:t>Enlightenment Rationalism</a:t>
            </a:r>
          </a:p>
        </p:txBody>
      </p:sp>
      <p:sp>
        <p:nvSpPr>
          <p:cNvPr id="5" name="Content Placeholder 4">
            <a:extLst>
              <a:ext uri="{FF2B5EF4-FFF2-40B4-BE49-F238E27FC236}">
                <a16:creationId xmlns:a16="http://schemas.microsoft.com/office/drawing/2014/main" id="{42311364-CDCF-4847-8486-24E9B122C64D}"/>
              </a:ext>
            </a:extLst>
          </p:cNvPr>
          <p:cNvSpPr>
            <a:spLocks noGrp="1"/>
          </p:cNvSpPr>
          <p:nvPr>
            <p:ph idx="1"/>
          </p:nvPr>
        </p:nvSpPr>
        <p:spPr/>
        <p:txBody>
          <a:bodyPr/>
          <a:lstStyle/>
          <a:p>
            <a:r>
              <a:rPr lang="en-US" dirty="0"/>
              <a:t>In a word, the Enlightenment depended on “reason.” </a:t>
            </a:r>
          </a:p>
          <a:p>
            <a:r>
              <a:rPr lang="en-US" dirty="0"/>
              <a:t>Enlightenment thinkers, inspired by the tremendous advances of the scientific revolution, believed that the power of human reason could solve the problems plaguing society the same way that reason had revealed the mechanics of the universe. </a:t>
            </a:r>
          </a:p>
          <a:p>
            <a:r>
              <a:rPr lang="en-US" dirty="0"/>
              <a:t>Enlightenment thinkers exalted the power of reason, and they were skeptical about traditional beliefs and practices.</a:t>
            </a:r>
          </a:p>
        </p:txBody>
      </p:sp>
    </p:spTree>
    <p:extLst>
      <p:ext uri="{BB962C8B-B14F-4D97-AF65-F5344CB8AC3E}">
        <p14:creationId xmlns:p14="http://schemas.microsoft.com/office/powerpoint/2010/main" val="424846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5DE1-A09D-40A1-8374-810A8D9D5DEA}"/>
              </a:ext>
            </a:extLst>
          </p:cNvPr>
          <p:cNvSpPr>
            <a:spLocks noGrp="1"/>
          </p:cNvSpPr>
          <p:nvPr>
            <p:ph type="title"/>
          </p:nvPr>
        </p:nvSpPr>
        <p:spPr/>
        <p:txBody>
          <a:bodyPr/>
          <a:lstStyle/>
          <a:p>
            <a:pPr algn="ctr"/>
            <a:r>
              <a:rPr lang="en-US" dirty="0"/>
              <a:t>Olaudah Equiano</a:t>
            </a:r>
          </a:p>
        </p:txBody>
      </p:sp>
      <p:pic>
        <p:nvPicPr>
          <p:cNvPr id="7" name="Content Placeholder 6" descr="A portrait of Olaudah Equiano. ">
            <a:extLst>
              <a:ext uri="{FF2B5EF4-FFF2-40B4-BE49-F238E27FC236}">
                <a16:creationId xmlns:a16="http://schemas.microsoft.com/office/drawing/2014/main" id="{1924DF56-4C21-4424-9EDC-20D6F232971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76500" y="2582069"/>
            <a:ext cx="1905000" cy="2838450"/>
          </a:xfrm>
        </p:spPr>
      </p:pic>
      <p:sp>
        <p:nvSpPr>
          <p:cNvPr id="5" name="Content Placeholder 4">
            <a:extLst>
              <a:ext uri="{FF2B5EF4-FFF2-40B4-BE49-F238E27FC236}">
                <a16:creationId xmlns:a16="http://schemas.microsoft.com/office/drawing/2014/main" id="{68DCCC56-3C75-473C-8DC7-C1DDAB4B26BA}"/>
              </a:ext>
            </a:extLst>
          </p:cNvPr>
          <p:cNvSpPr>
            <a:spLocks noGrp="1"/>
          </p:cNvSpPr>
          <p:nvPr>
            <p:ph sz="half" idx="2"/>
          </p:nvPr>
        </p:nvSpPr>
        <p:spPr/>
        <p:txBody>
          <a:bodyPr>
            <a:normAutofit fontScale="85000" lnSpcReduction="10000"/>
          </a:bodyPr>
          <a:lstStyle/>
          <a:p>
            <a:r>
              <a:rPr lang="en-US" dirty="0"/>
              <a:t>A freed slave from the American colonies, Olaudah Equiano, wrote of his kidnapping and enslavement in Africa and his long effort to free himself. </a:t>
            </a:r>
          </a:p>
          <a:p>
            <a:r>
              <a:rPr lang="en-US" i="1" dirty="0"/>
              <a:t>The Interesting Narrative of the Life of Olaudah Equiano</a:t>
            </a:r>
            <a:r>
              <a:rPr lang="en-US" dirty="0"/>
              <a:t>, published in 1788, became an international best seller. </a:t>
            </a:r>
          </a:p>
          <a:p>
            <a:r>
              <a:rPr lang="en-US" dirty="0"/>
              <a:t>Armed with such firsthand accounts of slavery, abolitionists began to petition their governments for the abolition of the slave trade and then of slavery itself.</a:t>
            </a:r>
          </a:p>
        </p:txBody>
      </p:sp>
    </p:spTree>
    <p:extLst>
      <p:ext uri="{BB962C8B-B14F-4D97-AF65-F5344CB8AC3E}">
        <p14:creationId xmlns:p14="http://schemas.microsoft.com/office/powerpoint/2010/main" val="416058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90B7-0BC3-450D-A381-C559C4B27834}"/>
              </a:ext>
            </a:extLst>
          </p:cNvPr>
          <p:cNvSpPr>
            <a:spLocks noGrp="1"/>
          </p:cNvSpPr>
          <p:nvPr>
            <p:ph type="title"/>
          </p:nvPr>
        </p:nvSpPr>
        <p:spPr/>
        <p:txBody>
          <a:bodyPr/>
          <a:lstStyle/>
          <a:p>
            <a:pPr algn="ctr"/>
            <a:r>
              <a:rPr lang="en-US" dirty="0"/>
              <a:t>The Enlightenment’s Effect on Society</a:t>
            </a:r>
          </a:p>
        </p:txBody>
      </p:sp>
      <p:sp>
        <p:nvSpPr>
          <p:cNvPr id="3" name="Content Placeholder 2">
            <a:extLst>
              <a:ext uri="{FF2B5EF4-FFF2-40B4-BE49-F238E27FC236}">
                <a16:creationId xmlns:a16="http://schemas.microsoft.com/office/drawing/2014/main" id="{DD583FAC-CC90-485E-BFEC-C7BF0A210D03}"/>
              </a:ext>
            </a:extLst>
          </p:cNvPr>
          <p:cNvSpPr>
            <a:spLocks noGrp="1"/>
          </p:cNvSpPr>
          <p:nvPr>
            <p:ph idx="1"/>
          </p:nvPr>
        </p:nvSpPr>
        <p:spPr/>
        <p:txBody>
          <a:bodyPr>
            <a:normAutofit lnSpcReduction="10000"/>
          </a:bodyPr>
          <a:lstStyle/>
          <a:p>
            <a:r>
              <a:rPr lang="en-US" dirty="0"/>
              <a:t>The Enlightenment interest in secular society produced two major results.</a:t>
            </a:r>
          </a:p>
          <a:p>
            <a:r>
              <a:rPr lang="en-US" dirty="0"/>
              <a:t>First, it advanced the secularization of European political life that had begun after the French Wars of Religion of the sixteenth and seventeenth centuries.</a:t>
            </a:r>
          </a:p>
          <a:p>
            <a:r>
              <a:rPr lang="en-US" dirty="0"/>
              <a:t>Second, it laid the foundations for the social sciences of the modern era. </a:t>
            </a:r>
          </a:p>
          <a:p>
            <a:r>
              <a:rPr lang="en-US" dirty="0"/>
              <a:t>Historians and philosophers consider the Enlightenment to be the origin of modernity, which they define as the belief that human reason, rather than theological doctrine, should set the patterns of social and political life. </a:t>
            </a:r>
          </a:p>
        </p:txBody>
      </p:sp>
    </p:spTree>
    <p:extLst>
      <p:ext uri="{BB962C8B-B14F-4D97-AF65-F5344CB8AC3E}">
        <p14:creationId xmlns:p14="http://schemas.microsoft.com/office/powerpoint/2010/main" val="199936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D135-CF73-4323-A2EF-CDE873502EAE}"/>
              </a:ext>
            </a:extLst>
          </p:cNvPr>
          <p:cNvSpPr>
            <a:spLocks noGrp="1"/>
          </p:cNvSpPr>
          <p:nvPr>
            <p:ph type="title"/>
          </p:nvPr>
        </p:nvSpPr>
        <p:spPr/>
        <p:txBody>
          <a:bodyPr/>
          <a:lstStyle/>
          <a:p>
            <a:pPr algn="ctr"/>
            <a:r>
              <a:rPr lang="en-US" dirty="0"/>
              <a:t>Adam Smith</a:t>
            </a:r>
          </a:p>
        </p:txBody>
      </p:sp>
      <p:pic>
        <p:nvPicPr>
          <p:cNvPr id="7" name="Content Placeholder 6" descr="Bust of Adam Smith">
            <a:extLst>
              <a:ext uri="{FF2B5EF4-FFF2-40B4-BE49-F238E27FC236}">
                <a16:creationId xmlns:a16="http://schemas.microsoft.com/office/drawing/2014/main" id="{BFBCC159-3B05-464E-9CF6-4A3CA271A6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7248" y="1825625"/>
            <a:ext cx="3263503" cy="4351338"/>
          </a:xfrm>
        </p:spPr>
      </p:pic>
      <p:sp>
        <p:nvSpPr>
          <p:cNvPr id="5" name="Content Placeholder 4">
            <a:extLst>
              <a:ext uri="{FF2B5EF4-FFF2-40B4-BE49-F238E27FC236}">
                <a16:creationId xmlns:a16="http://schemas.microsoft.com/office/drawing/2014/main" id="{3C255430-503F-4CCA-9468-D4D69178381B}"/>
              </a:ext>
            </a:extLst>
          </p:cNvPr>
          <p:cNvSpPr>
            <a:spLocks noGrp="1"/>
          </p:cNvSpPr>
          <p:nvPr>
            <p:ph sz="half" idx="2"/>
          </p:nvPr>
        </p:nvSpPr>
        <p:spPr/>
        <p:txBody>
          <a:bodyPr/>
          <a:lstStyle/>
          <a:p>
            <a:r>
              <a:rPr lang="en-US" dirty="0"/>
              <a:t>Adam Smith provided a theory of modern capitalist society and devoted much of his energy to defending free markets as the best way to make the most of individual efforts. </a:t>
            </a:r>
          </a:p>
          <a:p>
            <a:r>
              <a:rPr lang="en-US" dirty="0"/>
              <a:t>The modern discipline of economics took shape around the questions raised by Smith</a:t>
            </a:r>
          </a:p>
        </p:txBody>
      </p:sp>
    </p:spTree>
    <p:extLst>
      <p:ext uri="{BB962C8B-B14F-4D97-AF65-F5344CB8AC3E}">
        <p14:creationId xmlns:p14="http://schemas.microsoft.com/office/powerpoint/2010/main" val="104858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DF09-74BA-44F1-AE75-E49BB14DFDFD}"/>
              </a:ext>
            </a:extLst>
          </p:cNvPr>
          <p:cNvSpPr>
            <a:spLocks noGrp="1"/>
          </p:cNvSpPr>
          <p:nvPr>
            <p:ph type="title"/>
          </p:nvPr>
        </p:nvSpPr>
        <p:spPr/>
        <p:txBody>
          <a:bodyPr/>
          <a:lstStyle/>
          <a:p>
            <a:pPr algn="ctr"/>
            <a:r>
              <a:rPr lang="en-US" dirty="0"/>
              <a:t>Laissez-Faire</a:t>
            </a:r>
          </a:p>
        </p:txBody>
      </p:sp>
      <p:sp>
        <p:nvSpPr>
          <p:cNvPr id="3" name="Content Placeholder 2">
            <a:extLst>
              <a:ext uri="{FF2B5EF4-FFF2-40B4-BE49-F238E27FC236}">
                <a16:creationId xmlns:a16="http://schemas.microsoft.com/office/drawing/2014/main" id="{72714318-2CE0-46DC-9F01-5B7364C82DCB}"/>
              </a:ext>
            </a:extLst>
          </p:cNvPr>
          <p:cNvSpPr>
            <a:spLocks noGrp="1"/>
          </p:cNvSpPr>
          <p:nvPr>
            <p:ph idx="1"/>
          </p:nvPr>
        </p:nvSpPr>
        <p:spPr/>
        <p:txBody>
          <a:bodyPr>
            <a:normAutofit fontScale="77500" lnSpcReduction="20000"/>
          </a:bodyPr>
          <a:lstStyle/>
          <a:p>
            <a:r>
              <a:rPr lang="en-US" dirty="0"/>
              <a:t>Adam Smith published An Inquiry into the Nature and Causes of the Wealth of Nations in 1776.</a:t>
            </a:r>
          </a:p>
          <a:p>
            <a:r>
              <a:rPr lang="en-US" dirty="0"/>
              <a:t>Smith insisted that individual self-interest, even greed, was quite compatible with society’s best interest: the laws of supply and demand served as an “invisible hand” ensuring that individual interests would be synchronized with those of the whole society.</a:t>
            </a:r>
          </a:p>
          <a:p>
            <a:r>
              <a:rPr lang="en-US" dirty="0"/>
              <a:t>Smith rejected the prevailing mercantilist views and argued that the division of labor in manufacturing increased productivity and generated more wealth for society and well-being for the individual. </a:t>
            </a:r>
          </a:p>
          <a:p>
            <a:r>
              <a:rPr lang="en-US" dirty="0"/>
              <a:t>Using the example of the ordinary pin, Smith showed that when the manufacturing process was broken down into separate operations — one man to draw out the wire, another to straighten it, a third to cut it, a fourth to point it, and so on —  workers who  could make only one pin a day on their own could make thousands by pooling their labor.</a:t>
            </a:r>
          </a:p>
          <a:p>
            <a:r>
              <a:rPr lang="en-US" dirty="0"/>
              <a:t>To maximize the effects of market forces and the division of labor, Smith endorsed a concept called laissez-faire (“to leave alone”), in which the government neither controls nor intervenes in the economy. </a:t>
            </a:r>
          </a:p>
        </p:txBody>
      </p:sp>
    </p:spTree>
    <p:extLst>
      <p:ext uri="{BB962C8B-B14F-4D97-AF65-F5344CB8AC3E}">
        <p14:creationId xmlns:p14="http://schemas.microsoft.com/office/powerpoint/2010/main" val="1920424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2381-CE62-4FA7-A976-B39D8CD7443D}"/>
              </a:ext>
            </a:extLst>
          </p:cNvPr>
          <p:cNvSpPr>
            <a:spLocks noGrp="1"/>
          </p:cNvSpPr>
          <p:nvPr>
            <p:ph type="title"/>
          </p:nvPr>
        </p:nvSpPr>
        <p:spPr/>
        <p:txBody>
          <a:bodyPr/>
          <a:lstStyle/>
          <a:p>
            <a:pPr algn="ctr"/>
            <a:r>
              <a:rPr lang="en-US" dirty="0"/>
              <a:t>Jean-Jacques Rousseau</a:t>
            </a:r>
          </a:p>
        </p:txBody>
      </p:sp>
      <p:pic>
        <p:nvPicPr>
          <p:cNvPr id="7" name="Content Placeholder 6" descr="Portrait of Jean-Jacques Rousseau">
            <a:extLst>
              <a:ext uri="{FF2B5EF4-FFF2-40B4-BE49-F238E27FC236}">
                <a16:creationId xmlns:a16="http://schemas.microsoft.com/office/drawing/2014/main" id="{F785D98D-96DA-4D15-A004-21E25129CAC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75564" y="1825625"/>
            <a:ext cx="3106872" cy="4351338"/>
          </a:xfrm>
        </p:spPr>
      </p:pic>
      <p:sp>
        <p:nvSpPr>
          <p:cNvPr id="5" name="Content Placeholder 4">
            <a:extLst>
              <a:ext uri="{FF2B5EF4-FFF2-40B4-BE49-F238E27FC236}">
                <a16:creationId xmlns:a16="http://schemas.microsoft.com/office/drawing/2014/main" id="{CE3367BD-EF9E-44DB-AF28-5BC60D7D0270}"/>
              </a:ext>
            </a:extLst>
          </p:cNvPr>
          <p:cNvSpPr>
            <a:spLocks noGrp="1"/>
          </p:cNvSpPr>
          <p:nvPr>
            <p:ph sz="half" idx="2"/>
          </p:nvPr>
        </p:nvSpPr>
        <p:spPr/>
        <p:txBody>
          <a:bodyPr>
            <a:normAutofit fontScale="85000" lnSpcReduction="10000"/>
          </a:bodyPr>
          <a:lstStyle/>
          <a:p>
            <a:r>
              <a:rPr lang="en-US" dirty="0"/>
              <a:t>In Rousseau’s view, society itself threatened natural rights or freedoms: “Man is born free, and every-</a:t>
            </a:r>
          </a:p>
          <a:p>
            <a:r>
              <a:rPr lang="en-US" dirty="0"/>
              <a:t>He argued that the revival of science and the arts had corrupted social morals, not improved them. </a:t>
            </a:r>
          </a:p>
          <a:p>
            <a:r>
              <a:rPr lang="en-US" dirty="0"/>
              <a:t>Rather than improving society, he claimed, science and art raised artificial barriers between people and their natural state. </a:t>
            </a:r>
          </a:p>
          <a:p>
            <a:r>
              <a:rPr lang="en-US" dirty="0"/>
              <a:t>Rousseau’s works extolled the simplicity of rural life over urban society.</a:t>
            </a:r>
          </a:p>
        </p:txBody>
      </p:sp>
    </p:spTree>
    <p:extLst>
      <p:ext uri="{BB962C8B-B14F-4D97-AF65-F5344CB8AC3E}">
        <p14:creationId xmlns:p14="http://schemas.microsoft.com/office/powerpoint/2010/main" val="151450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F49E-5CB9-46F8-AED5-3DAB1AB1118A}"/>
              </a:ext>
            </a:extLst>
          </p:cNvPr>
          <p:cNvSpPr>
            <a:spLocks noGrp="1"/>
          </p:cNvSpPr>
          <p:nvPr>
            <p:ph type="title"/>
          </p:nvPr>
        </p:nvSpPr>
        <p:spPr/>
        <p:txBody>
          <a:bodyPr/>
          <a:lstStyle/>
          <a:p>
            <a:pPr algn="ctr"/>
            <a:r>
              <a:rPr lang="en-US" i="1" dirty="0"/>
              <a:t>The Social Contract</a:t>
            </a:r>
          </a:p>
        </p:txBody>
      </p:sp>
      <p:sp>
        <p:nvSpPr>
          <p:cNvPr id="3" name="Content Placeholder 2">
            <a:extLst>
              <a:ext uri="{FF2B5EF4-FFF2-40B4-BE49-F238E27FC236}">
                <a16:creationId xmlns:a16="http://schemas.microsoft.com/office/drawing/2014/main" id="{3E8F5F2D-635A-4E08-ADDA-796B88F97418}"/>
              </a:ext>
            </a:extLst>
          </p:cNvPr>
          <p:cNvSpPr>
            <a:spLocks noGrp="1"/>
          </p:cNvSpPr>
          <p:nvPr>
            <p:ph idx="1"/>
          </p:nvPr>
        </p:nvSpPr>
        <p:spPr/>
        <p:txBody>
          <a:bodyPr>
            <a:normAutofit/>
          </a:bodyPr>
          <a:lstStyle/>
          <a:p>
            <a:r>
              <a:rPr lang="en-US" dirty="0"/>
              <a:t>In </a:t>
            </a:r>
            <a:r>
              <a:rPr lang="en-US" i="1" dirty="0"/>
              <a:t>The Social Contract </a:t>
            </a:r>
            <a:r>
              <a:rPr lang="en-US" dirty="0"/>
              <a:t>(1762) Rousseau argued that the right kind of political order could make people truly moral and free. </a:t>
            </a:r>
          </a:p>
          <a:p>
            <a:r>
              <a:rPr lang="en-US" dirty="0"/>
              <a:t>Individual moral freedom could be achieved only by learning to subject one’s individual interests to “the general will,” that is, the good of the community. </a:t>
            </a:r>
          </a:p>
          <a:p>
            <a:r>
              <a:rPr lang="en-US" dirty="0"/>
              <a:t>Individuals did this by entering into a social contract not with their rulers, but with one another. </a:t>
            </a:r>
          </a:p>
          <a:p>
            <a:r>
              <a:rPr lang="en-US" dirty="0"/>
              <a:t>If everyone followed the general will, then all would be equally free and equally moral because they lived under a law to which they had all consented.</a:t>
            </a:r>
          </a:p>
        </p:txBody>
      </p:sp>
    </p:spTree>
    <p:extLst>
      <p:ext uri="{BB962C8B-B14F-4D97-AF65-F5344CB8AC3E}">
        <p14:creationId xmlns:p14="http://schemas.microsoft.com/office/powerpoint/2010/main" val="410864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BBF0-56F9-4A13-8843-15CEED41AF69}"/>
              </a:ext>
            </a:extLst>
          </p:cNvPr>
          <p:cNvSpPr>
            <a:spLocks noGrp="1"/>
          </p:cNvSpPr>
          <p:nvPr>
            <p:ph type="title"/>
          </p:nvPr>
        </p:nvSpPr>
        <p:spPr/>
        <p:txBody>
          <a:bodyPr/>
          <a:lstStyle/>
          <a:p>
            <a:pPr algn="ctr"/>
            <a:r>
              <a:rPr lang="en-US" dirty="0"/>
              <a:t>Immanuel Kant</a:t>
            </a:r>
          </a:p>
        </p:txBody>
      </p:sp>
      <p:pic>
        <p:nvPicPr>
          <p:cNvPr id="7" name="Content Placeholder 6" descr="Portrait of Immanuel Kant">
            <a:extLst>
              <a:ext uri="{FF2B5EF4-FFF2-40B4-BE49-F238E27FC236}">
                <a16:creationId xmlns:a16="http://schemas.microsoft.com/office/drawing/2014/main" id="{3862CDD4-EFFF-41C6-83A2-D883A1883B5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43969"/>
            <a:ext cx="5181600" cy="2914650"/>
          </a:xfrm>
        </p:spPr>
      </p:pic>
      <p:sp>
        <p:nvSpPr>
          <p:cNvPr id="5" name="Content Placeholder 4">
            <a:extLst>
              <a:ext uri="{FF2B5EF4-FFF2-40B4-BE49-F238E27FC236}">
                <a16:creationId xmlns:a16="http://schemas.microsoft.com/office/drawing/2014/main" id="{9F2CEA58-BF8E-4A0B-BF2D-EF5C2D41614A}"/>
              </a:ext>
            </a:extLst>
          </p:cNvPr>
          <p:cNvSpPr>
            <a:spLocks noGrp="1"/>
          </p:cNvSpPr>
          <p:nvPr>
            <p:ph sz="half" idx="2"/>
          </p:nvPr>
        </p:nvSpPr>
        <p:spPr/>
        <p:txBody>
          <a:bodyPr>
            <a:normAutofit/>
          </a:bodyPr>
          <a:lstStyle/>
          <a:p>
            <a:r>
              <a:rPr lang="en-US" dirty="0"/>
              <a:t>The most influential German thinker of the Enlightenment was Immanuel Kant.</a:t>
            </a:r>
          </a:p>
          <a:p>
            <a:r>
              <a:rPr lang="en-US" dirty="0"/>
              <a:t>Kant established the doctrine of idealism, the belief that true understanding can come only from examining the ways in which ideas are formed in the mind.</a:t>
            </a:r>
          </a:p>
        </p:txBody>
      </p:sp>
    </p:spTree>
    <p:extLst>
      <p:ext uri="{BB962C8B-B14F-4D97-AF65-F5344CB8AC3E}">
        <p14:creationId xmlns:p14="http://schemas.microsoft.com/office/powerpoint/2010/main" val="66979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4FC5-6BE7-4EC8-BB91-AE1121AE3733}"/>
              </a:ext>
            </a:extLst>
          </p:cNvPr>
          <p:cNvSpPr>
            <a:spLocks noGrp="1"/>
          </p:cNvSpPr>
          <p:nvPr>
            <p:ph type="title"/>
          </p:nvPr>
        </p:nvSpPr>
        <p:spPr/>
        <p:txBody>
          <a:bodyPr/>
          <a:lstStyle/>
          <a:p>
            <a:pPr algn="ctr"/>
            <a:r>
              <a:rPr lang="en-US" dirty="0"/>
              <a:t>Romanticism</a:t>
            </a:r>
          </a:p>
        </p:txBody>
      </p:sp>
      <p:sp>
        <p:nvSpPr>
          <p:cNvPr id="3" name="Content Placeholder 2">
            <a:extLst>
              <a:ext uri="{FF2B5EF4-FFF2-40B4-BE49-F238E27FC236}">
                <a16:creationId xmlns:a16="http://schemas.microsoft.com/office/drawing/2014/main" id="{E8E3938B-327D-47FE-98BF-FCBE73984FD1}"/>
              </a:ext>
            </a:extLst>
          </p:cNvPr>
          <p:cNvSpPr>
            <a:spLocks noGrp="1"/>
          </p:cNvSpPr>
          <p:nvPr>
            <p:ph idx="1"/>
          </p:nvPr>
        </p:nvSpPr>
        <p:spPr/>
        <p:txBody>
          <a:bodyPr>
            <a:normAutofit/>
          </a:bodyPr>
          <a:lstStyle/>
          <a:p>
            <a:r>
              <a:rPr lang="en-US" dirty="0"/>
              <a:t>In reaction to what some saw as the Enlightenment’s excessive reliance on the authority of human reason, a new artistic movement called romanticism took root. </a:t>
            </a:r>
          </a:p>
          <a:p>
            <a:r>
              <a:rPr lang="en-US" dirty="0"/>
              <a:t>Although it would not fully flower until the early nineteenth century, romanticism traced its emphasis on individual genius, deep emotion, and the joys of nature to thinkers like Rousseau who had scolded the philosophes for ignoring those aspects of life that escaped and even conflicted with the power of reason.</a:t>
            </a:r>
          </a:p>
        </p:txBody>
      </p:sp>
    </p:spTree>
    <p:extLst>
      <p:ext uri="{BB962C8B-B14F-4D97-AF65-F5344CB8AC3E}">
        <p14:creationId xmlns:p14="http://schemas.microsoft.com/office/powerpoint/2010/main" val="58702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98F0-796F-4B7C-80E0-6131F31C915C}"/>
              </a:ext>
            </a:extLst>
          </p:cNvPr>
          <p:cNvSpPr>
            <a:spLocks noGrp="1"/>
          </p:cNvSpPr>
          <p:nvPr>
            <p:ph type="title"/>
          </p:nvPr>
        </p:nvSpPr>
        <p:spPr/>
        <p:txBody>
          <a:bodyPr/>
          <a:lstStyle/>
          <a:p>
            <a:r>
              <a:rPr lang="en-US" dirty="0"/>
              <a:t>	Johann Wolfgang von Goethe</a:t>
            </a:r>
          </a:p>
        </p:txBody>
      </p:sp>
      <p:pic>
        <p:nvPicPr>
          <p:cNvPr id="7" name="Content Placeholder 6" descr="Portrait of Goethe">
            <a:extLst>
              <a:ext uri="{FF2B5EF4-FFF2-40B4-BE49-F238E27FC236}">
                <a16:creationId xmlns:a16="http://schemas.microsoft.com/office/drawing/2014/main" id="{9E12C33F-2CCC-4590-B589-5A746A3BEA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7369" y="1825625"/>
            <a:ext cx="3563262" cy="4351338"/>
          </a:xfrm>
        </p:spPr>
      </p:pic>
      <p:sp>
        <p:nvSpPr>
          <p:cNvPr id="5" name="Content Placeholder 4">
            <a:extLst>
              <a:ext uri="{FF2B5EF4-FFF2-40B4-BE49-F238E27FC236}">
                <a16:creationId xmlns:a16="http://schemas.microsoft.com/office/drawing/2014/main" id="{8DDCC9A1-8ED0-410F-B97A-2E926024A98B}"/>
              </a:ext>
            </a:extLst>
          </p:cNvPr>
          <p:cNvSpPr>
            <a:spLocks noGrp="1"/>
          </p:cNvSpPr>
          <p:nvPr>
            <p:ph sz="half" idx="2"/>
          </p:nvPr>
        </p:nvSpPr>
        <p:spPr/>
        <p:txBody>
          <a:bodyPr>
            <a:normAutofit fontScale="92500" lnSpcReduction="20000"/>
          </a:bodyPr>
          <a:lstStyle/>
          <a:p>
            <a:r>
              <a:rPr lang="en-US" dirty="0"/>
              <a:t>German writer Johann Wolfgang von Goethe captured the early romantic spirit with its glorification of emotion in </a:t>
            </a:r>
            <a:r>
              <a:rPr lang="en-US" i="1" dirty="0"/>
              <a:t>The Sorrows of Young Werther </a:t>
            </a:r>
            <a:r>
              <a:rPr lang="en-US" dirty="0"/>
              <a:t>(1774). </a:t>
            </a:r>
          </a:p>
          <a:p>
            <a:r>
              <a:rPr lang="en-US" dirty="0"/>
              <a:t>It told of a young man who loves nature and rural life and is unhappy in love. </a:t>
            </a:r>
          </a:p>
          <a:p>
            <a:r>
              <a:rPr lang="en-US" dirty="0"/>
              <a:t>When the woman he loves marries someone else, he falls into deep melancholy and eventually kills himself. </a:t>
            </a:r>
          </a:p>
          <a:p>
            <a:r>
              <a:rPr lang="en-US" dirty="0"/>
              <a:t>Reason cannot save him</a:t>
            </a:r>
          </a:p>
        </p:txBody>
      </p:sp>
    </p:spTree>
    <p:extLst>
      <p:ext uri="{BB962C8B-B14F-4D97-AF65-F5344CB8AC3E}">
        <p14:creationId xmlns:p14="http://schemas.microsoft.com/office/powerpoint/2010/main" val="2507643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77FC-6746-465A-BE54-839883C86E3F}"/>
              </a:ext>
            </a:extLst>
          </p:cNvPr>
          <p:cNvSpPr>
            <a:spLocks noGrp="1"/>
          </p:cNvSpPr>
          <p:nvPr>
            <p:ph type="title"/>
          </p:nvPr>
        </p:nvSpPr>
        <p:spPr/>
        <p:txBody>
          <a:bodyPr/>
          <a:lstStyle/>
          <a:p>
            <a:pPr algn="ctr"/>
            <a:r>
              <a:rPr lang="en-US" dirty="0"/>
              <a:t>Revivalism</a:t>
            </a:r>
          </a:p>
        </p:txBody>
      </p:sp>
      <p:sp>
        <p:nvSpPr>
          <p:cNvPr id="3" name="Content Placeholder 2">
            <a:extLst>
              <a:ext uri="{FF2B5EF4-FFF2-40B4-BE49-F238E27FC236}">
                <a16:creationId xmlns:a16="http://schemas.microsoft.com/office/drawing/2014/main" id="{9EAA5A70-E6E0-42BD-AB0B-B5BEB7AA1C6D}"/>
              </a:ext>
            </a:extLst>
          </p:cNvPr>
          <p:cNvSpPr>
            <a:spLocks noGrp="1"/>
          </p:cNvSpPr>
          <p:nvPr>
            <p:ph idx="1"/>
          </p:nvPr>
        </p:nvSpPr>
        <p:spPr/>
        <p:txBody>
          <a:bodyPr/>
          <a:lstStyle/>
          <a:p>
            <a:r>
              <a:rPr lang="en-US" dirty="0"/>
              <a:t>Revivalism sought to underline the limits of reason by emphasizing a direct emotional connection with God.</a:t>
            </a:r>
          </a:p>
          <a:p>
            <a:r>
              <a:rPr lang="en-US" dirty="0"/>
              <a:t>Revivalist Protestant preachers drew thousands of fervent believers in a movement called the Great Awakening. </a:t>
            </a:r>
          </a:p>
          <a:p>
            <a:r>
              <a:rPr lang="en-US" dirty="0"/>
              <a:t>Revivalism prompted supporters and opponents to establish new colleges to support their beliefs and these included Princeton, Columbia, Brown, and Dartmouth, all founded between 1746 and 1769 by either revivalists or </a:t>
            </a:r>
            <a:r>
              <a:rPr lang="en-US" dirty="0" err="1"/>
              <a:t>antirevivalists</a:t>
            </a:r>
            <a:r>
              <a:rPr lang="en-US" dirty="0"/>
              <a:t>.</a:t>
            </a:r>
          </a:p>
        </p:txBody>
      </p:sp>
    </p:spTree>
    <p:extLst>
      <p:ext uri="{BB962C8B-B14F-4D97-AF65-F5344CB8AC3E}">
        <p14:creationId xmlns:p14="http://schemas.microsoft.com/office/powerpoint/2010/main" val="194659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47B0-A624-46C9-A97C-097AB69B371A}"/>
              </a:ext>
            </a:extLst>
          </p:cNvPr>
          <p:cNvSpPr>
            <a:spLocks noGrp="1"/>
          </p:cNvSpPr>
          <p:nvPr>
            <p:ph type="title"/>
          </p:nvPr>
        </p:nvSpPr>
        <p:spPr/>
        <p:txBody>
          <a:bodyPr/>
          <a:lstStyle/>
          <a:p>
            <a:pPr algn="ctr"/>
            <a:r>
              <a:rPr lang="en-US" dirty="0"/>
              <a:t>Philosophes</a:t>
            </a:r>
          </a:p>
        </p:txBody>
      </p:sp>
      <p:sp>
        <p:nvSpPr>
          <p:cNvPr id="3" name="Content Placeholder 2">
            <a:extLst>
              <a:ext uri="{FF2B5EF4-FFF2-40B4-BE49-F238E27FC236}">
                <a16:creationId xmlns:a16="http://schemas.microsoft.com/office/drawing/2014/main" id="{CF90DDB3-2393-4347-AB2A-CF0F3433FFAF}"/>
              </a:ext>
            </a:extLst>
          </p:cNvPr>
          <p:cNvSpPr>
            <a:spLocks noGrp="1"/>
          </p:cNvSpPr>
          <p:nvPr>
            <p:ph idx="1"/>
          </p:nvPr>
        </p:nvSpPr>
        <p:spPr/>
        <p:txBody>
          <a:bodyPr/>
          <a:lstStyle/>
          <a:p>
            <a:r>
              <a:rPr lang="en-US" dirty="0"/>
              <a:t>The philosophes were public intellectuals dedicated to solving the real problems of the world. </a:t>
            </a:r>
          </a:p>
          <a:p>
            <a:r>
              <a:rPr lang="en-US" dirty="0"/>
              <a:t>They wrote on subjects ranging from current affairs to art criticism, and they wrote in every conceivable format. </a:t>
            </a:r>
          </a:p>
          <a:p>
            <a:r>
              <a:rPr lang="en-US" dirty="0"/>
              <a:t>Philosophes  could be found from Philadelphia to St. Petersburg. </a:t>
            </a:r>
          </a:p>
          <a:p>
            <a:r>
              <a:rPr lang="en-US" dirty="0"/>
              <a:t>The philosophes considered themselves part of a grand “republic of letters” that transcended national political boundaries. </a:t>
            </a:r>
          </a:p>
        </p:txBody>
      </p:sp>
    </p:spTree>
    <p:extLst>
      <p:ext uri="{BB962C8B-B14F-4D97-AF65-F5344CB8AC3E}">
        <p14:creationId xmlns:p14="http://schemas.microsoft.com/office/powerpoint/2010/main" val="379394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C51D-DE51-4F5B-8385-EB0602AF4C5B}"/>
              </a:ext>
            </a:extLst>
          </p:cNvPr>
          <p:cNvSpPr>
            <a:spLocks noGrp="1"/>
          </p:cNvSpPr>
          <p:nvPr>
            <p:ph type="title"/>
          </p:nvPr>
        </p:nvSpPr>
        <p:spPr/>
        <p:txBody>
          <a:bodyPr/>
          <a:lstStyle/>
          <a:p>
            <a:pPr algn="ctr"/>
            <a:r>
              <a:rPr lang="en-US" dirty="0"/>
              <a:t>Hasidism</a:t>
            </a:r>
          </a:p>
        </p:txBody>
      </p:sp>
      <p:sp>
        <p:nvSpPr>
          <p:cNvPr id="3" name="Content Placeholder 2">
            <a:extLst>
              <a:ext uri="{FF2B5EF4-FFF2-40B4-BE49-F238E27FC236}">
                <a16:creationId xmlns:a16="http://schemas.microsoft.com/office/drawing/2014/main" id="{3947CB0F-EFFD-4256-AD78-CB9A280AE80A}"/>
              </a:ext>
            </a:extLst>
          </p:cNvPr>
          <p:cNvSpPr>
            <a:spLocks noGrp="1"/>
          </p:cNvSpPr>
          <p:nvPr>
            <p:ph idx="1"/>
          </p:nvPr>
        </p:nvSpPr>
        <p:spPr/>
        <p:txBody>
          <a:bodyPr>
            <a:normAutofit/>
          </a:bodyPr>
          <a:lstStyle/>
          <a:p>
            <a:r>
              <a:rPr lang="en-US" dirty="0"/>
              <a:t>Israel ben Eliezer laid the foundation for Hasidism in the 1740s and 1750s. </a:t>
            </a:r>
          </a:p>
          <a:p>
            <a:r>
              <a:rPr lang="en-US" dirty="0"/>
              <a:t>He traveled the Polish countryside offering miraculous cures and became known as the </a:t>
            </a:r>
            <a:r>
              <a:rPr lang="en-US" dirty="0" err="1"/>
              <a:t>Ba’al</a:t>
            </a:r>
            <a:r>
              <a:rPr lang="en-US" dirty="0"/>
              <a:t> Shem Tov (“Master of the Good Name”) because he used divine names to effect healing and bring believers into closer personal contact with God. </a:t>
            </a:r>
          </a:p>
          <a:p>
            <a:r>
              <a:rPr lang="en-US" dirty="0"/>
              <a:t>He emphasized mystical contemplation of the divine, rather than study of Jewish law, and his followers, the Hasidim (Hebrew for “most pious” Jews), often expressed their devotion through music, dance, and fervent prayer. </a:t>
            </a:r>
          </a:p>
        </p:txBody>
      </p:sp>
    </p:spTree>
    <p:extLst>
      <p:ext uri="{BB962C8B-B14F-4D97-AF65-F5344CB8AC3E}">
        <p14:creationId xmlns:p14="http://schemas.microsoft.com/office/powerpoint/2010/main" val="2982275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6320-8769-4F26-BB9D-120A846BF74E}"/>
              </a:ext>
            </a:extLst>
          </p:cNvPr>
          <p:cNvSpPr>
            <a:spLocks noGrp="1"/>
          </p:cNvSpPr>
          <p:nvPr>
            <p:ph type="title"/>
          </p:nvPr>
        </p:nvSpPr>
        <p:spPr/>
        <p:txBody>
          <a:bodyPr/>
          <a:lstStyle/>
          <a:p>
            <a:pPr algn="ctr"/>
            <a:r>
              <a:rPr lang="en-US" dirty="0"/>
              <a:t>Methodism</a:t>
            </a:r>
          </a:p>
        </p:txBody>
      </p:sp>
      <p:sp>
        <p:nvSpPr>
          <p:cNvPr id="3" name="Content Placeholder 2">
            <a:extLst>
              <a:ext uri="{FF2B5EF4-FFF2-40B4-BE49-F238E27FC236}">
                <a16:creationId xmlns:a16="http://schemas.microsoft.com/office/drawing/2014/main" id="{F77B4990-FB1F-464C-ACA8-7B65987BC268}"/>
              </a:ext>
            </a:extLst>
          </p:cNvPr>
          <p:cNvSpPr>
            <a:spLocks noGrp="1"/>
          </p:cNvSpPr>
          <p:nvPr>
            <p:ph idx="1"/>
          </p:nvPr>
        </p:nvSpPr>
        <p:spPr/>
        <p:txBody>
          <a:bodyPr>
            <a:normAutofit fontScale="92500" lnSpcReduction="20000"/>
          </a:bodyPr>
          <a:lstStyle/>
          <a:p>
            <a:r>
              <a:rPr lang="en-US" dirty="0"/>
              <a:t>John Wesley founded Methodism, a term evoked by Wesley’s insistence on strict self-discipline and a methodical approach to religious study and observance. </a:t>
            </a:r>
          </a:p>
          <a:p>
            <a:r>
              <a:rPr lang="en-US" dirty="0"/>
              <a:t>In 1738, Wesley began preaching his new brand of Protestantism, which emphasized an intense personal experience of salvation and a life of thrift, abstinence, and hard work. </a:t>
            </a:r>
          </a:p>
          <a:p>
            <a:r>
              <a:rPr lang="en-US" dirty="0"/>
              <a:t>Traveling all over the British Isles, Wesley preached forty thousand sermons in fifty years, an average of fifteen a week. </a:t>
            </a:r>
          </a:p>
          <a:p>
            <a:r>
              <a:rPr lang="en-US" dirty="0"/>
              <a:t>Considered radical in religious views, the Methodist leadership remained politically conservative during Wesley’s lifetime.</a:t>
            </a:r>
          </a:p>
          <a:p>
            <a:r>
              <a:rPr lang="en-US" dirty="0"/>
              <a:t>Wesley himself wrote many pamphlets urging order, loyalty, and submission to higher authorities.</a:t>
            </a:r>
          </a:p>
        </p:txBody>
      </p:sp>
    </p:spTree>
    <p:extLst>
      <p:ext uri="{BB962C8B-B14F-4D97-AF65-F5344CB8AC3E}">
        <p14:creationId xmlns:p14="http://schemas.microsoft.com/office/powerpoint/2010/main" val="1206014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7246-80AC-4EB0-9D4D-E96A14B59B06}"/>
              </a:ext>
            </a:extLst>
          </p:cNvPr>
          <p:cNvSpPr>
            <a:spLocks noGrp="1"/>
          </p:cNvSpPr>
          <p:nvPr>
            <p:ph type="title"/>
          </p:nvPr>
        </p:nvSpPr>
        <p:spPr/>
        <p:txBody>
          <a:bodyPr/>
          <a:lstStyle/>
          <a:p>
            <a:pPr algn="ctr"/>
            <a:r>
              <a:rPr lang="en-US" dirty="0"/>
              <a:t>Nobles and Peasants</a:t>
            </a:r>
          </a:p>
        </p:txBody>
      </p:sp>
      <p:sp>
        <p:nvSpPr>
          <p:cNvPr id="3" name="Content Placeholder 2">
            <a:extLst>
              <a:ext uri="{FF2B5EF4-FFF2-40B4-BE49-F238E27FC236}">
                <a16:creationId xmlns:a16="http://schemas.microsoft.com/office/drawing/2014/main" id="{A8B762CE-AC8C-4FB9-B3C7-848F3C291463}"/>
              </a:ext>
            </a:extLst>
          </p:cNvPr>
          <p:cNvSpPr>
            <a:spLocks noGrp="1"/>
          </p:cNvSpPr>
          <p:nvPr>
            <p:ph idx="1"/>
          </p:nvPr>
        </p:nvSpPr>
        <p:spPr/>
        <p:txBody>
          <a:bodyPr>
            <a:normAutofit fontScale="92500"/>
          </a:bodyPr>
          <a:lstStyle/>
          <a:p>
            <a:r>
              <a:rPr lang="en-US" dirty="0"/>
              <a:t>Nobles made up about 3 percent of the European population.</a:t>
            </a:r>
          </a:p>
          <a:p>
            <a:r>
              <a:rPr lang="en-US" dirty="0"/>
              <a:t>Nobles had legal rights, called seigneurial dues. </a:t>
            </a:r>
          </a:p>
          <a:p>
            <a:r>
              <a:rPr lang="en-US" dirty="0"/>
              <a:t>Peasants had to pay fees to grind grain at the lord’s mill, bake bread in his oven, press grapes at his winepress, or even pass on their own land as inheritance. </a:t>
            </a:r>
          </a:p>
          <a:p>
            <a:r>
              <a:rPr lang="en-US" dirty="0"/>
              <a:t>In addition, peasants had to work without compensation for a specified number of days every year on the public roads. </a:t>
            </a:r>
          </a:p>
          <a:p>
            <a:r>
              <a:rPr lang="en-US" dirty="0"/>
              <a:t>They also paid taxes to the government on salt, an essential preservative, and on the value of their land; customs duties if they sold produce or wine in town; and the tithe on their grain (one-tenth of the crop) to the church.</a:t>
            </a:r>
          </a:p>
        </p:txBody>
      </p:sp>
    </p:spTree>
    <p:extLst>
      <p:ext uri="{BB962C8B-B14F-4D97-AF65-F5344CB8AC3E}">
        <p14:creationId xmlns:p14="http://schemas.microsoft.com/office/powerpoint/2010/main" val="2709904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D44C-3E69-420C-867D-771ABFD62D4D}"/>
              </a:ext>
            </a:extLst>
          </p:cNvPr>
          <p:cNvSpPr>
            <a:spLocks noGrp="1"/>
          </p:cNvSpPr>
          <p:nvPr>
            <p:ph type="title"/>
          </p:nvPr>
        </p:nvSpPr>
        <p:spPr/>
        <p:txBody>
          <a:bodyPr/>
          <a:lstStyle/>
          <a:p>
            <a:pPr algn="ctr"/>
            <a:r>
              <a:rPr lang="en-US" dirty="0"/>
              <a:t>The Middle Class</a:t>
            </a:r>
          </a:p>
        </p:txBody>
      </p:sp>
      <p:sp>
        <p:nvSpPr>
          <p:cNvPr id="3" name="Content Placeholder 2">
            <a:extLst>
              <a:ext uri="{FF2B5EF4-FFF2-40B4-BE49-F238E27FC236}">
                <a16:creationId xmlns:a16="http://schemas.microsoft.com/office/drawing/2014/main" id="{B065E2E0-92E6-4A16-8F9B-55BE6FE2937D}"/>
              </a:ext>
            </a:extLst>
          </p:cNvPr>
          <p:cNvSpPr>
            <a:spLocks noGrp="1"/>
          </p:cNvSpPr>
          <p:nvPr>
            <p:ph idx="1"/>
          </p:nvPr>
        </p:nvSpPr>
        <p:spPr/>
        <p:txBody>
          <a:bodyPr>
            <a:normAutofit/>
          </a:bodyPr>
          <a:lstStyle/>
          <a:p>
            <a:r>
              <a:rPr lang="en-US" dirty="0"/>
              <a:t>The term middle class referred to the middle position on the social ladder; middle-class families did not have legal titles like the nobility above them, but neither did they work with their hands like the peasants, artisans, or laborers below them.</a:t>
            </a:r>
          </a:p>
          <a:p>
            <a:r>
              <a:rPr lang="en-US" dirty="0"/>
              <a:t>Most  middle-class  people lived in towns or cities and earned their living in the professions — as doctors, lawyers, or lower-level officials — or through investment in land, trade, or manufacturing. </a:t>
            </a:r>
          </a:p>
          <a:p>
            <a:r>
              <a:rPr lang="en-US" dirty="0"/>
              <a:t>In the eighteenth century, the ranks of the middle class grew steadily in western Europe as a result of economic expansion.</a:t>
            </a:r>
          </a:p>
        </p:txBody>
      </p:sp>
    </p:spTree>
    <p:extLst>
      <p:ext uri="{BB962C8B-B14F-4D97-AF65-F5344CB8AC3E}">
        <p14:creationId xmlns:p14="http://schemas.microsoft.com/office/powerpoint/2010/main" val="277969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76EC-9B0B-450F-959D-3A3A3FAE7A15}"/>
              </a:ext>
            </a:extLst>
          </p:cNvPr>
          <p:cNvSpPr>
            <a:spLocks noGrp="1"/>
          </p:cNvSpPr>
          <p:nvPr>
            <p:ph type="title"/>
          </p:nvPr>
        </p:nvSpPr>
        <p:spPr/>
        <p:txBody>
          <a:bodyPr/>
          <a:lstStyle/>
          <a:p>
            <a:pPr algn="ctr"/>
            <a:r>
              <a:rPr lang="en-US" dirty="0"/>
              <a:t>Freemasons</a:t>
            </a:r>
          </a:p>
        </p:txBody>
      </p:sp>
      <p:sp>
        <p:nvSpPr>
          <p:cNvPr id="3" name="Content Placeholder 2">
            <a:extLst>
              <a:ext uri="{FF2B5EF4-FFF2-40B4-BE49-F238E27FC236}">
                <a16:creationId xmlns:a16="http://schemas.microsoft.com/office/drawing/2014/main" id="{734F94FC-81E7-4BF3-BCEC-B8224EA2E3BE}"/>
              </a:ext>
            </a:extLst>
          </p:cNvPr>
          <p:cNvSpPr>
            <a:spLocks noGrp="1"/>
          </p:cNvSpPr>
          <p:nvPr>
            <p:ph idx="1"/>
          </p:nvPr>
        </p:nvSpPr>
        <p:spPr/>
        <p:txBody>
          <a:bodyPr>
            <a:normAutofit fontScale="92500" lnSpcReduction="20000"/>
          </a:bodyPr>
          <a:lstStyle/>
          <a:p>
            <a:r>
              <a:rPr lang="en-US" dirty="0"/>
              <a:t>The Masonic lodges began as social clubs organized around elaborate secret rituals of stonemasons’ guilds. </a:t>
            </a:r>
          </a:p>
          <a:p>
            <a:r>
              <a:rPr lang="en-US" dirty="0"/>
              <a:t>They called their members Freemasons because that was the term given to apprentice masons when they were deemed “free” to practice as masters of their guild. </a:t>
            </a:r>
          </a:p>
          <a:p>
            <a:r>
              <a:rPr lang="en-US" dirty="0"/>
              <a:t>Freemasons were not explicitly political in aim, their members wrote constitutions for their lodges and elected their own officers, thus promoting a direct experience of constitutional government.</a:t>
            </a:r>
          </a:p>
          <a:p>
            <a:r>
              <a:rPr lang="en-US" dirty="0"/>
              <a:t>Freemasonry arose in Great Britain and spread throughout Europe and to the American colonies. In </a:t>
            </a:r>
          </a:p>
          <a:p>
            <a:r>
              <a:rPr lang="en-US" dirty="0"/>
              <a:t>In the 1700s many high-ranking nobles became active members and saw no conflict with their privileged status.</a:t>
            </a:r>
          </a:p>
        </p:txBody>
      </p:sp>
    </p:spTree>
    <p:extLst>
      <p:ext uri="{BB962C8B-B14F-4D97-AF65-F5344CB8AC3E}">
        <p14:creationId xmlns:p14="http://schemas.microsoft.com/office/powerpoint/2010/main" val="2652516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37AA-447A-459B-9F94-3CE157D2E721}"/>
              </a:ext>
            </a:extLst>
          </p:cNvPr>
          <p:cNvSpPr>
            <a:spLocks noGrp="1"/>
          </p:cNvSpPr>
          <p:nvPr>
            <p:ph type="title"/>
          </p:nvPr>
        </p:nvSpPr>
        <p:spPr/>
        <p:txBody>
          <a:bodyPr/>
          <a:lstStyle/>
          <a:p>
            <a:pPr algn="ctr"/>
            <a:r>
              <a:rPr lang="en-US" dirty="0"/>
              <a:t>Poverty</a:t>
            </a:r>
          </a:p>
        </p:txBody>
      </p:sp>
      <p:sp>
        <p:nvSpPr>
          <p:cNvPr id="3" name="Content Placeholder 2">
            <a:extLst>
              <a:ext uri="{FF2B5EF4-FFF2-40B4-BE49-F238E27FC236}">
                <a16:creationId xmlns:a16="http://schemas.microsoft.com/office/drawing/2014/main" id="{D8C9B765-6721-4AAC-8EEB-3C6BEB9FEB69}"/>
              </a:ext>
            </a:extLst>
          </p:cNvPr>
          <p:cNvSpPr>
            <a:spLocks noGrp="1"/>
          </p:cNvSpPr>
          <p:nvPr>
            <p:ph idx="1"/>
          </p:nvPr>
        </p:nvSpPr>
        <p:spPr/>
        <p:txBody>
          <a:bodyPr>
            <a:normAutofit/>
          </a:bodyPr>
          <a:lstStyle/>
          <a:p>
            <a:r>
              <a:rPr lang="en-US" dirty="0"/>
              <a:t>Those at the bottom of the social ladder — day laborers in the cities and peasants with small holdings — lived on the edge of dire poverty</a:t>
            </a:r>
          </a:p>
          <a:p>
            <a:r>
              <a:rPr lang="en-US" dirty="0"/>
              <a:t>At least 10 percent of Europe’s urban population depended on some form of charity, and poor  people overwhelmed local governments.</a:t>
            </a:r>
          </a:p>
          <a:p>
            <a:r>
              <a:rPr lang="en-US" dirty="0"/>
              <a:t>German towns created workhouses that were part workshop, part hospital, and part prison. </a:t>
            </a:r>
          </a:p>
          <a:p>
            <a:r>
              <a:rPr lang="en-US" dirty="0"/>
              <a:t>The French government created </a:t>
            </a:r>
            <a:r>
              <a:rPr lang="en-US" dirty="0" err="1"/>
              <a:t>dépôts</a:t>
            </a:r>
            <a:r>
              <a:rPr lang="en-US" dirty="0"/>
              <a:t> de </a:t>
            </a:r>
            <a:r>
              <a:rPr lang="en-US" dirty="0" err="1"/>
              <a:t>mendicité</a:t>
            </a:r>
            <a:r>
              <a:rPr lang="en-US" dirty="0"/>
              <a:t> (“beggar houses”) and the government sent  people to these new workhouses to labor in manufacturing, but most were too weak or sick to work, and 20 percent of them died within a few months of incarceration.</a:t>
            </a:r>
          </a:p>
          <a:p>
            <a:endParaRPr lang="en-US" dirty="0"/>
          </a:p>
        </p:txBody>
      </p:sp>
    </p:spTree>
    <p:extLst>
      <p:ext uri="{BB962C8B-B14F-4D97-AF65-F5344CB8AC3E}">
        <p14:creationId xmlns:p14="http://schemas.microsoft.com/office/powerpoint/2010/main" val="1971754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A9B7-ED43-486A-9784-A9F39D4D8B23}"/>
              </a:ext>
            </a:extLst>
          </p:cNvPr>
          <p:cNvSpPr>
            <a:spLocks noGrp="1"/>
          </p:cNvSpPr>
          <p:nvPr>
            <p:ph type="title"/>
          </p:nvPr>
        </p:nvSpPr>
        <p:spPr/>
        <p:txBody>
          <a:bodyPr/>
          <a:lstStyle/>
          <a:p>
            <a:pPr algn="ctr"/>
            <a:r>
              <a:rPr lang="en-US" dirty="0"/>
              <a:t>Decay of the Family</a:t>
            </a:r>
          </a:p>
        </p:txBody>
      </p:sp>
      <p:sp>
        <p:nvSpPr>
          <p:cNvPr id="3" name="Content Placeholder 2">
            <a:extLst>
              <a:ext uri="{FF2B5EF4-FFF2-40B4-BE49-F238E27FC236}">
                <a16:creationId xmlns:a16="http://schemas.microsoft.com/office/drawing/2014/main" id="{231DFC72-D478-4CC1-BF63-E5AD939B856B}"/>
              </a:ext>
            </a:extLst>
          </p:cNvPr>
          <p:cNvSpPr>
            <a:spLocks noGrp="1"/>
          </p:cNvSpPr>
          <p:nvPr>
            <p:ph idx="1"/>
          </p:nvPr>
        </p:nvSpPr>
        <p:spPr/>
        <p:txBody>
          <a:bodyPr>
            <a:normAutofit/>
          </a:bodyPr>
          <a:lstStyle/>
          <a:p>
            <a:r>
              <a:rPr lang="en-US" dirty="0"/>
              <a:t>Rates of births out of wedlock soared, from less than 5 percent of all births in the seventeenth century to nearly 20 percent at the end of the eighteenth. </a:t>
            </a:r>
          </a:p>
          <a:p>
            <a:r>
              <a:rPr lang="en-US" dirty="0"/>
              <a:t>Family and community pressure had once forced a man to marry a woman pregnant with his child, but now a man  could abandon a pregnant lover by simply moving away.</a:t>
            </a:r>
          </a:p>
          <a:p>
            <a:r>
              <a:rPr lang="en-US" dirty="0"/>
              <a:t>Women who came to the city as domestic servants had little recourse against masters or fellow servants who seduced or raped them. </a:t>
            </a:r>
          </a:p>
          <a:p>
            <a:r>
              <a:rPr lang="en-US" dirty="0"/>
              <a:t>The result was a startling rise in abandoned babies. </a:t>
            </a:r>
          </a:p>
        </p:txBody>
      </p:sp>
    </p:spTree>
    <p:extLst>
      <p:ext uri="{BB962C8B-B14F-4D97-AF65-F5344CB8AC3E}">
        <p14:creationId xmlns:p14="http://schemas.microsoft.com/office/powerpoint/2010/main" val="2172379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1B78-2F28-4CB7-AA1E-601C079D6475}"/>
              </a:ext>
            </a:extLst>
          </p:cNvPr>
          <p:cNvSpPr>
            <a:spLocks noGrp="1"/>
          </p:cNvSpPr>
          <p:nvPr>
            <p:ph type="title"/>
          </p:nvPr>
        </p:nvSpPr>
        <p:spPr/>
        <p:txBody>
          <a:bodyPr/>
          <a:lstStyle/>
          <a:p>
            <a:pPr algn="ctr"/>
            <a:r>
              <a:rPr lang="en-US" dirty="0"/>
              <a:t>Enlightened Despots</a:t>
            </a:r>
          </a:p>
        </p:txBody>
      </p:sp>
      <p:sp>
        <p:nvSpPr>
          <p:cNvPr id="3" name="Content Placeholder 2">
            <a:extLst>
              <a:ext uri="{FF2B5EF4-FFF2-40B4-BE49-F238E27FC236}">
                <a16:creationId xmlns:a16="http://schemas.microsoft.com/office/drawing/2014/main" id="{7F9A5B5C-BCBC-438D-B87E-70E6866A3301}"/>
              </a:ext>
            </a:extLst>
          </p:cNvPr>
          <p:cNvSpPr>
            <a:spLocks noGrp="1"/>
          </p:cNvSpPr>
          <p:nvPr>
            <p:ph idx="1"/>
          </p:nvPr>
        </p:nvSpPr>
        <p:spPr/>
        <p:txBody>
          <a:bodyPr>
            <a:normAutofit/>
          </a:bodyPr>
          <a:lstStyle/>
          <a:p>
            <a:r>
              <a:rPr lang="en-US" dirty="0"/>
              <a:t>Enlightened despots were rulers — such as Catherine the Great of Russia, Frederick the Great of Prussia, and Joseph II of Austria — who tried to promote Enlightenment reforms without giving up their own supreme political power. </a:t>
            </a:r>
          </a:p>
          <a:p>
            <a:r>
              <a:rPr lang="en-US" dirty="0"/>
              <a:t>Monarchs dedicated to reform insisted on greater attention to merit, hard work, and professionalism. </a:t>
            </a:r>
          </a:p>
          <a:p>
            <a:r>
              <a:rPr lang="en-US" dirty="0"/>
              <a:t>The enlightened despot should be a benevolent administrator who worked for the general well-being of his or her people.</a:t>
            </a:r>
          </a:p>
          <a:p>
            <a:endParaRPr lang="en-US" dirty="0"/>
          </a:p>
        </p:txBody>
      </p:sp>
    </p:spTree>
    <p:extLst>
      <p:ext uri="{BB962C8B-B14F-4D97-AF65-F5344CB8AC3E}">
        <p14:creationId xmlns:p14="http://schemas.microsoft.com/office/powerpoint/2010/main" val="2207007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7A98-4BFC-444D-A7AD-E4C98F0ED4F6}"/>
              </a:ext>
            </a:extLst>
          </p:cNvPr>
          <p:cNvSpPr>
            <a:spLocks noGrp="1"/>
          </p:cNvSpPr>
          <p:nvPr>
            <p:ph type="title"/>
          </p:nvPr>
        </p:nvSpPr>
        <p:spPr/>
        <p:txBody>
          <a:bodyPr/>
          <a:lstStyle/>
          <a:p>
            <a:pPr algn="ctr"/>
            <a:r>
              <a:rPr lang="en-US" dirty="0"/>
              <a:t>Prussian Militarism</a:t>
            </a:r>
          </a:p>
        </p:txBody>
      </p:sp>
      <p:sp>
        <p:nvSpPr>
          <p:cNvPr id="3" name="Content Placeholder 2">
            <a:extLst>
              <a:ext uri="{FF2B5EF4-FFF2-40B4-BE49-F238E27FC236}">
                <a16:creationId xmlns:a16="http://schemas.microsoft.com/office/drawing/2014/main" id="{3D79319B-1386-434B-9429-E7FA8AB904A1}"/>
              </a:ext>
            </a:extLst>
          </p:cNvPr>
          <p:cNvSpPr>
            <a:spLocks noGrp="1"/>
          </p:cNvSpPr>
          <p:nvPr>
            <p:ph idx="1"/>
          </p:nvPr>
        </p:nvSpPr>
        <p:spPr/>
        <p:txBody>
          <a:bodyPr>
            <a:normAutofit/>
          </a:bodyPr>
          <a:lstStyle/>
          <a:p>
            <a:r>
              <a:rPr lang="en-US" dirty="0"/>
              <a:t>The Prussian army nearly tripled in size between 1740 and 1789.</a:t>
            </a:r>
          </a:p>
          <a:p>
            <a:r>
              <a:rPr lang="en-US" dirty="0"/>
              <a:t>The army helped vault Prussia to the rank of leading powers. </a:t>
            </a:r>
          </a:p>
          <a:p>
            <a:r>
              <a:rPr lang="en-US" dirty="0"/>
              <a:t>Prussia had the third or fourth largest army in Europe even though Prussia was tenth in population and thirteenth in land area. </a:t>
            </a:r>
          </a:p>
          <a:p>
            <a:r>
              <a:rPr lang="en-US" dirty="0"/>
              <a:t>Under Frederick the Great, Prussia’s military expenditures rose to two-thirds of the state’s revenue. </a:t>
            </a:r>
          </a:p>
          <a:p>
            <a:r>
              <a:rPr lang="en-US" dirty="0"/>
              <a:t>Virtually every nobleman served in the army, paying for his own support as officer and buying a position</a:t>
            </a:r>
          </a:p>
        </p:txBody>
      </p:sp>
    </p:spTree>
    <p:extLst>
      <p:ext uri="{BB962C8B-B14F-4D97-AF65-F5344CB8AC3E}">
        <p14:creationId xmlns:p14="http://schemas.microsoft.com/office/powerpoint/2010/main" val="238696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D070-B37D-4B6C-BB2F-4C06F3ADA398}"/>
              </a:ext>
            </a:extLst>
          </p:cNvPr>
          <p:cNvSpPr>
            <a:spLocks noGrp="1"/>
          </p:cNvSpPr>
          <p:nvPr>
            <p:ph type="title"/>
          </p:nvPr>
        </p:nvSpPr>
        <p:spPr/>
        <p:txBody>
          <a:bodyPr/>
          <a:lstStyle/>
          <a:p>
            <a:pPr algn="ctr"/>
            <a:r>
              <a:rPr lang="en-US" dirty="0"/>
              <a:t>The Seven Years’ War</a:t>
            </a:r>
          </a:p>
        </p:txBody>
      </p:sp>
      <p:sp>
        <p:nvSpPr>
          <p:cNvPr id="3" name="Content Placeholder 2">
            <a:extLst>
              <a:ext uri="{FF2B5EF4-FFF2-40B4-BE49-F238E27FC236}">
                <a16:creationId xmlns:a16="http://schemas.microsoft.com/office/drawing/2014/main" id="{E657C088-F74E-4609-A9D0-6341201A1836}"/>
              </a:ext>
            </a:extLst>
          </p:cNvPr>
          <p:cNvSpPr>
            <a:spLocks noGrp="1"/>
          </p:cNvSpPr>
          <p:nvPr>
            <p:ph idx="1"/>
          </p:nvPr>
        </p:nvSpPr>
        <p:spPr/>
        <p:txBody>
          <a:bodyPr/>
          <a:lstStyle/>
          <a:p>
            <a:r>
              <a:rPr lang="en-US" dirty="0"/>
              <a:t>This world war for colonial dominance between Great Britain and France began when the expansion of America and Canada collided. </a:t>
            </a:r>
          </a:p>
          <a:p>
            <a:r>
              <a:rPr lang="en-US" dirty="0"/>
              <a:t>The French and British fought each other in Europe, the West Indies, North America, and India.</a:t>
            </a:r>
          </a:p>
          <a:p>
            <a:r>
              <a:rPr lang="en-US" dirty="0"/>
              <a:t>British naval superiority, fully achieved only in the 1750s, enabled Great Britain to rout the French in North America, India, and the West Indies.</a:t>
            </a:r>
          </a:p>
          <a:p>
            <a:r>
              <a:rPr lang="en-US" dirty="0"/>
              <a:t>Underlying Britain’s success was its rapidly modernizing financial system led by the Bank of England. </a:t>
            </a:r>
          </a:p>
        </p:txBody>
      </p:sp>
    </p:spTree>
    <p:extLst>
      <p:ext uri="{BB962C8B-B14F-4D97-AF65-F5344CB8AC3E}">
        <p14:creationId xmlns:p14="http://schemas.microsoft.com/office/powerpoint/2010/main" val="145627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CBAC-FDF9-4F5D-A678-D13C0276DC7D}"/>
              </a:ext>
            </a:extLst>
          </p:cNvPr>
          <p:cNvSpPr>
            <a:spLocks noGrp="1"/>
          </p:cNvSpPr>
          <p:nvPr>
            <p:ph type="title"/>
          </p:nvPr>
        </p:nvSpPr>
        <p:spPr/>
        <p:txBody>
          <a:bodyPr/>
          <a:lstStyle/>
          <a:p>
            <a:pPr algn="ctr"/>
            <a:r>
              <a:rPr lang="en-US" dirty="0"/>
              <a:t>The Encyclopedia</a:t>
            </a:r>
          </a:p>
        </p:txBody>
      </p:sp>
      <p:sp>
        <p:nvSpPr>
          <p:cNvPr id="3" name="Content Placeholder 2">
            <a:extLst>
              <a:ext uri="{FF2B5EF4-FFF2-40B4-BE49-F238E27FC236}">
                <a16:creationId xmlns:a16="http://schemas.microsoft.com/office/drawing/2014/main" id="{DF1F1D69-B152-4564-A9D6-C54339F1B8BB}"/>
              </a:ext>
            </a:extLst>
          </p:cNvPr>
          <p:cNvSpPr>
            <a:spLocks noGrp="1"/>
          </p:cNvSpPr>
          <p:nvPr>
            <p:ph idx="1"/>
          </p:nvPr>
        </p:nvSpPr>
        <p:spPr/>
        <p:txBody>
          <a:bodyPr>
            <a:normAutofit/>
          </a:bodyPr>
          <a:lstStyle/>
          <a:p>
            <a:r>
              <a:rPr lang="en-US" dirty="0"/>
              <a:t>The Encyclopedia attempted to capture the state of human knowledge in the mid-eighteenth century. </a:t>
            </a:r>
          </a:p>
          <a:p>
            <a:r>
              <a:rPr lang="en-US" dirty="0"/>
              <a:t>Many Enlightenment writers collaborated on the multivolume Encyclopedia.</a:t>
            </a:r>
          </a:p>
          <a:p>
            <a:r>
              <a:rPr lang="en-US" dirty="0"/>
              <a:t>The chief editor of the Encyclopedia, Denis Diderot explained the goal: “All things must be examined, debated, investigated without exception and without regard for anyone’s feelings.”</a:t>
            </a:r>
          </a:p>
        </p:txBody>
      </p:sp>
    </p:spTree>
    <p:extLst>
      <p:ext uri="{BB962C8B-B14F-4D97-AF65-F5344CB8AC3E}">
        <p14:creationId xmlns:p14="http://schemas.microsoft.com/office/powerpoint/2010/main" val="110323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0976-7439-4065-A012-5C61D3EDE966}"/>
              </a:ext>
            </a:extLst>
          </p:cNvPr>
          <p:cNvSpPr>
            <a:spLocks noGrp="1"/>
          </p:cNvSpPr>
          <p:nvPr>
            <p:ph type="title"/>
          </p:nvPr>
        </p:nvSpPr>
        <p:spPr/>
        <p:txBody>
          <a:bodyPr/>
          <a:lstStyle/>
          <a:p>
            <a:pPr algn="ctr"/>
            <a:r>
              <a:rPr lang="en-US" dirty="0"/>
              <a:t>France and Britain Fight a Worldwide War</a:t>
            </a:r>
          </a:p>
        </p:txBody>
      </p:sp>
      <p:pic>
        <p:nvPicPr>
          <p:cNvPr id="5" name="Content Placeholder 4" descr="Map of the Seven Years' War">
            <a:extLst>
              <a:ext uri="{FF2B5EF4-FFF2-40B4-BE49-F238E27FC236}">
                <a16:creationId xmlns:a16="http://schemas.microsoft.com/office/drawing/2014/main" id="{B11C1361-C14B-4F9F-B93D-8C3EA865C5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1055" y="1825625"/>
            <a:ext cx="6109889" cy="4351338"/>
          </a:xfrm>
        </p:spPr>
      </p:pic>
    </p:spTree>
    <p:extLst>
      <p:ext uri="{BB962C8B-B14F-4D97-AF65-F5344CB8AC3E}">
        <p14:creationId xmlns:p14="http://schemas.microsoft.com/office/powerpoint/2010/main" val="3551747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B9ADB-BD6D-4CAC-B9FC-C054F596ECFC}"/>
              </a:ext>
            </a:extLst>
          </p:cNvPr>
          <p:cNvSpPr>
            <a:spLocks noGrp="1"/>
          </p:cNvSpPr>
          <p:nvPr>
            <p:ph type="title"/>
          </p:nvPr>
        </p:nvSpPr>
        <p:spPr/>
        <p:txBody>
          <a:bodyPr/>
          <a:lstStyle/>
          <a:p>
            <a:pPr algn="ctr"/>
            <a:r>
              <a:rPr lang="en-US" dirty="0"/>
              <a:t>Treaty of Paris 1763</a:t>
            </a:r>
          </a:p>
        </p:txBody>
      </p:sp>
      <p:sp>
        <p:nvSpPr>
          <p:cNvPr id="3" name="Content Placeholder 2">
            <a:extLst>
              <a:ext uri="{FF2B5EF4-FFF2-40B4-BE49-F238E27FC236}">
                <a16:creationId xmlns:a16="http://schemas.microsoft.com/office/drawing/2014/main" id="{A274D6D7-DF01-44C8-87F8-DA5C85E5BC7F}"/>
              </a:ext>
            </a:extLst>
          </p:cNvPr>
          <p:cNvSpPr>
            <a:spLocks noGrp="1"/>
          </p:cNvSpPr>
          <p:nvPr>
            <p:ph idx="1"/>
          </p:nvPr>
        </p:nvSpPr>
        <p:spPr/>
        <p:txBody>
          <a:bodyPr/>
          <a:lstStyle/>
          <a:p>
            <a:r>
              <a:rPr lang="en-US" dirty="0"/>
              <a:t>In the Treaty of Paris 1763, Britain gained control over Canada and India but gave back to France the West Indian islands of Guadeloupe and Martinique. </a:t>
            </a:r>
          </a:p>
          <a:p>
            <a:r>
              <a:rPr lang="en-US" dirty="0"/>
              <a:t>Britain was now the dominant colonial power in the world.</a:t>
            </a:r>
          </a:p>
          <a:p>
            <a:r>
              <a:rPr lang="en-US" dirty="0"/>
              <a:t>Eagerness to avenge this defeat would motivate France to support the British North American colonists in their War of Independence just fifteen years later. </a:t>
            </a:r>
          </a:p>
        </p:txBody>
      </p:sp>
    </p:spTree>
    <p:extLst>
      <p:ext uri="{BB962C8B-B14F-4D97-AF65-F5344CB8AC3E}">
        <p14:creationId xmlns:p14="http://schemas.microsoft.com/office/powerpoint/2010/main" val="3531467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29D0-7763-4870-8A03-E4F35FDDB482}"/>
              </a:ext>
            </a:extLst>
          </p:cNvPr>
          <p:cNvSpPr>
            <a:spLocks noGrp="1"/>
          </p:cNvSpPr>
          <p:nvPr>
            <p:ph type="title"/>
          </p:nvPr>
        </p:nvSpPr>
        <p:spPr/>
        <p:txBody>
          <a:bodyPr/>
          <a:lstStyle/>
          <a:p>
            <a:pPr algn="ctr"/>
            <a:r>
              <a:rPr lang="en-US" dirty="0"/>
              <a:t>Partition of Poland</a:t>
            </a:r>
          </a:p>
        </p:txBody>
      </p:sp>
      <p:sp>
        <p:nvSpPr>
          <p:cNvPr id="3" name="Content Placeholder 2">
            <a:extLst>
              <a:ext uri="{FF2B5EF4-FFF2-40B4-BE49-F238E27FC236}">
                <a16:creationId xmlns:a16="http://schemas.microsoft.com/office/drawing/2014/main" id="{22200FE7-979E-4ECB-AAEE-C905DCD0A65E}"/>
              </a:ext>
            </a:extLst>
          </p:cNvPr>
          <p:cNvSpPr>
            <a:spLocks noGrp="1"/>
          </p:cNvSpPr>
          <p:nvPr>
            <p:ph idx="1"/>
          </p:nvPr>
        </p:nvSpPr>
        <p:spPr/>
        <p:txBody>
          <a:bodyPr>
            <a:normAutofit/>
          </a:bodyPr>
          <a:lstStyle/>
          <a:p>
            <a:r>
              <a:rPr lang="en-US" dirty="0"/>
              <a:t>Prussia’s power grew so dramatically that in 1772 Frederick the Great proposed that large chunks of Poland-Lithuania be divided among Austria, Prussia, and Russia. </a:t>
            </a:r>
          </a:p>
          <a:p>
            <a:r>
              <a:rPr lang="en-US" dirty="0"/>
              <a:t>Although the Austrian empress Maria Theresa protested that the partition would spread “a stain over my whole reign,” she agreed to the first partition of Poland, splitting one-third of Poland-Lithuania’s territory and half of its people among the three powers. </a:t>
            </a:r>
          </a:p>
          <a:p>
            <a:r>
              <a:rPr lang="en-US" dirty="0"/>
              <a:t>Russia took over most of Lithuania, effectively ending the large but weak Polish-Lithuanian commonwealth.</a:t>
            </a:r>
          </a:p>
        </p:txBody>
      </p:sp>
    </p:spTree>
    <p:extLst>
      <p:ext uri="{BB962C8B-B14F-4D97-AF65-F5344CB8AC3E}">
        <p14:creationId xmlns:p14="http://schemas.microsoft.com/office/powerpoint/2010/main" val="606773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26AC-3ACA-4A05-BC88-824454D41985}"/>
              </a:ext>
            </a:extLst>
          </p:cNvPr>
          <p:cNvSpPr>
            <a:spLocks noGrp="1"/>
          </p:cNvSpPr>
          <p:nvPr>
            <p:ph type="title"/>
          </p:nvPr>
        </p:nvSpPr>
        <p:spPr/>
        <p:txBody>
          <a:bodyPr/>
          <a:lstStyle/>
          <a:p>
            <a:pPr algn="ctr"/>
            <a:r>
              <a:rPr lang="en-US" dirty="0"/>
              <a:t>Joseph II</a:t>
            </a:r>
          </a:p>
        </p:txBody>
      </p:sp>
      <p:sp>
        <p:nvSpPr>
          <p:cNvPr id="3" name="Content Placeholder 2">
            <a:extLst>
              <a:ext uri="{FF2B5EF4-FFF2-40B4-BE49-F238E27FC236}">
                <a16:creationId xmlns:a16="http://schemas.microsoft.com/office/drawing/2014/main" id="{8886A788-25CD-4109-8350-598A60B3A92E}"/>
              </a:ext>
            </a:extLst>
          </p:cNvPr>
          <p:cNvSpPr>
            <a:spLocks noGrp="1"/>
          </p:cNvSpPr>
          <p:nvPr>
            <p:ph idx="1"/>
          </p:nvPr>
        </p:nvSpPr>
        <p:spPr/>
        <p:txBody>
          <a:bodyPr>
            <a:normAutofit fontScale="85000" lnSpcReduction="20000"/>
          </a:bodyPr>
          <a:lstStyle/>
          <a:p>
            <a:r>
              <a:rPr lang="en-US" dirty="0"/>
              <a:t>Joseph II of Austria was the most reformed minded Enlightenment ruler. </a:t>
            </a:r>
          </a:p>
          <a:p>
            <a:r>
              <a:rPr lang="en-US" dirty="0"/>
              <a:t>He ordered the compilation of a unified law code.</a:t>
            </a:r>
          </a:p>
          <a:p>
            <a:r>
              <a:rPr lang="en-US" dirty="0"/>
              <a:t>Joseph II of Austria suppressed the Jesuits and required Austrian bishops to swear fidelity and submission to him. </a:t>
            </a:r>
          </a:p>
          <a:p>
            <a:r>
              <a:rPr lang="en-US" dirty="0"/>
              <a:t>Joseph had the Austrian state supervise Catholic seminaries, abolish monastic orders, and confiscated monastic property to pay for education and poor relief.</a:t>
            </a:r>
          </a:p>
          <a:p>
            <a:r>
              <a:rPr lang="en-US" dirty="0"/>
              <a:t>Joseph II ordered state subsidies for local schools, which the state would regulate. </a:t>
            </a:r>
          </a:p>
          <a:p>
            <a:r>
              <a:rPr lang="en-US" dirty="0"/>
              <a:t>By 1789, one-quarter of the school-age children attended school. </a:t>
            </a:r>
          </a:p>
          <a:p>
            <a:r>
              <a:rPr lang="en-US" dirty="0"/>
              <a:t>in 1781 granted freedom of religious worship to Protestants, Orthodox Christians, and Jews.</a:t>
            </a:r>
          </a:p>
          <a:p>
            <a:r>
              <a:rPr lang="en-US" dirty="0"/>
              <a:t>When Joseph died his brother Leopold II had to revoke most reforms to appease the nobles.</a:t>
            </a:r>
          </a:p>
        </p:txBody>
      </p:sp>
    </p:spTree>
    <p:extLst>
      <p:ext uri="{BB962C8B-B14F-4D97-AF65-F5344CB8AC3E}">
        <p14:creationId xmlns:p14="http://schemas.microsoft.com/office/powerpoint/2010/main" val="1893854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9931-BC32-4C1F-B63E-75E9A8F62539}"/>
              </a:ext>
            </a:extLst>
          </p:cNvPr>
          <p:cNvSpPr>
            <a:spLocks noGrp="1"/>
          </p:cNvSpPr>
          <p:nvPr>
            <p:ph type="title"/>
          </p:nvPr>
        </p:nvSpPr>
        <p:spPr/>
        <p:txBody>
          <a:bodyPr/>
          <a:lstStyle/>
          <a:p>
            <a:pPr algn="ctr"/>
            <a:r>
              <a:rPr lang="en-US" dirty="0"/>
              <a:t>The Physiocrats</a:t>
            </a:r>
          </a:p>
        </p:txBody>
      </p:sp>
      <p:sp>
        <p:nvSpPr>
          <p:cNvPr id="3" name="Content Placeholder 2">
            <a:extLst>
              <a:ext uri="{FF2B5EF4-FFF2-40B4-BE49-F238E27FC236}">
                <a16:creationId xmlns:a16="http://schemas.microsoft.com/office/drawing/2014/main" id="{CFDB464D-AECB-401C-97C4-0E119F216DF5}"/>
              </a:ext>
            </a:extLst>
          </p:cNvPr>
          <p:cNvSpPr>
            <a:spLocks noGrp="1"/>
          </p:cNvSpPr>
          <p:nvPr>
            <p:ph idx="1"/>
          </p:nvPr>
        </p:nvSpPr>
        <p:spPr/>
        <p:txBody>
          <a:bodyPr>
            <a:normAutofit/>
          </a:bodyPr>
          <a:lstStyle/>
          <a:p>
            <a:r>
              <a:rPr lang="en-US" dirty="0"/>
              <a:t>In France, a group of economists called the physiocrats urged the government to deregulate the grain trade and make the tax system more equitable to encourage agricultural productivity. </a:t>
            </a:r>
          </a:p>
          <a:p>
            <a:r>
              <a:rPr lang="en-US" dirty="0"/>
              <a:t>In the interest of establishing a free market, they also insisted that urban guilds be abolished because the guilds prevented free entry into the trades. </a:t>
            </a:r>
          </a:p>
          <a:p>
            <a:r>
              <a:rPr lang="en-US" dirty="0"/>
              <a:t>The French government heeded some of this advice and gave up its sys-</a:t>
            </a:r>
            <a:r>
              <a:rPr lang="en-US" dirty="0" err="1"/>
              <a:t>tem</a:t>
            </a:r>
            <a:r>
              <a:rPr lang="en-US" dirty="0"/>
              <a:t> of price controls on grain in 1763, but it had to reverse the decision in 1770 when grain shortages caused a famine.</a:t>
            </a:r>
          </a:p>
        </p:txBody>
      </p:sp>
    </p:spTree>
    <p:extLst>
      <p:ext uri="{BB962C8B-B14F-4D97-AF65-F5344CB8AC3E}">
        <p14:creationId xmlns:p14="http://schemas.microsoft.com/office/powerpoint/2010/main" val="2614165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FD54-372F-48B0-AC54-F44AC5BBB0BB}"/>
              </a:ext>
            </a:extLst>
          </p:cNvPr>
          <p:cNvSpPr>
            <a:spLocks noGrp="1"/>
          </p:cNvSpPr>
          <p:nvPr>
            <p:ph type="title"/>
          </p:nvPr>
        </p:nvSpPr>
        <p:spPr/>
        <p:txBody>
          <a:bodyPr/>
          <a:lstStyle/>
          <a:p>
            <a:pPr algn="ctr"/>
            <a:r>
              <a:rPr lang="en-US" dirty="0"/>
              <a:t> Jacques Turgot</a:t>
            </a:r>
          </a:p>
        </p:txBody>
      </p:sp>
      <p:sp>
        <p:nvSpPr>
          <p:cNvPr id="3" name="Content Placeholder 2">
            <a:extLst>
              <a:ext uri="{FF2B5EF4-FFF2-40B4-BE49-F238E27FC236}">
                <a16:creationId xmlns:a16="http://schemas.microsoft.com/office/drawing/2014/main" id="{1AC037BB-3C4A-436B-8C79-0F6DA0131510}"/>
              </a:ext>
            </a:extLst>
          </p:cNvPr>
          <p:cNvSpPr>
            <a:spLocks noGrp="1"/>
          </p:cNvSpPr>
          <p:nvPr>
            <p:ph idx="1"/>
          </p:nvPr>
        </p:nvSpPr>
        <p:spPr/>
        <p:txBody>
          <a:bodyPr>
            <a:normAutofit lnSpcReduction="10000"/>
          </a:bodyPr>
          <a:lstStyle/>
          <a:p>
            <a:r>
              <a:rPr lang="en-US" dirty="0"/>
              <a:t>Louis XVI chose the physiocrat Jacques Turgot as his chief minister. </a:t>
            </a:r>
          </a:p>
          <a:p>
            <a:r>
              <a:rPr lang="en-US" dirty="0"/>
              <a:t>Turgot pushed through several edicts that again freed the grain trade, suppressed guilds, converted the peasants’ forced labor on roads into a money tax payable by all landowners, and reduced court expenses. </a:t>
            </a:r>
          </a:p>
          <a:p>
            <a:r>
              <a:rPr lang="en-US" dirty="0"/>
              <a:t>He also began making plans to introduce a system of elected local assemblies, which would have increased representation in the government. Faced with broad-based resistance led by the </a:t>
            </a:r>
            <a:r>
              <a:rPr lang="en-US" dirty="0" err="1"/>
              <a:t>parlements</a:t>
            </a:r>
            <a:r>
              <a:rPr lang="en-US" dirty="0"/>
              <a:t> and his own courtiers as well as with riots against rising grain prices. </a:t>
            </a:r>
          </a:p>
          <a:p>
            <a:r>
              <a:rPr lang="en-US" dirty="0"/>
              <a:t>Louis XVI dismissed Turgot, and one of the last possibilities to overhaul France’s government collapsed.</a:t>
            </a:r>
          </a:p>
        </p:txBody>
      </p:sp>
    </p:spTree>
    <p:extLst>
      <p:ext uri="{BB962C8B-B14F-4D97-AF65-F5344CB8AC3E}">
        <p14:creationId xmlns:p14="http://schemas.microsoft.com/office/powerpoint/2010/main" val="1355346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7521-E444-4DFD-97E7-2B47A3A39F44}"/>
              </a:ext>
            </a:extLst>
          </p:cNvPr>
          <p:cNvSpPr>
            <a:spLocks noGrp="1"/>
          </p:cNvSpPr>
          <p:nvPr>
            <p:ph type="title"/>
          </p:nvPr>
        </p:nvSpPr>
        <p:spPr/>
        <p:txBody>
          <a:bodyPr/>
          <a:lstStyle/>
          <a:p>
            <a:pPr algn="ctr"/>
            <a:r>
              <a:rPr lang="en-US" dirty="0"/>
              <a:t>The Pugachev Rebellion</a:t>
            </a:r>
          </a:p>
        </p:txBody>
      </p:sp>
      <p:sp>
        <p:nvSpPr>
          <p:cNvPr id="3" name="Content Placeholder 2">
            <a:extLst>
              <a:ext uri="{FF2B5EF4-FFF2-40B4-BE49-F238E27FC236}">
                <a16:creationId xmlns:a16="http://schemas.microsoft.com/office/drawing/2014/main" id="{26915667-CB94-4303-BDF7-C32A8B52C1F2}"/>
              </a:ext>
            </a:extLst>
          </p:cNvPr>
          <p:cNvSpPr>
            <a:spLocks noGrp="1"/>
          </p:cNvSpPr>
          <p:nvPr>
            <p:ph idx="1"/>
          </p:nvPr>
        </p:nvSpPr>
        <p:spPr/>
        <p:txBody>
          <a:bodyPr>
            <a:normAutofit fontScale="92500" lnSpcReduction="10000"/>
          </a:bodyPr>
          <a:lstStyle/>
          <a:p>
            <a:r>
              <a:rPr lang="en-US" dirty="0"/>
              <a:t>Frustrations with serfdom and hopes for a miraculous transformation provoked the Pugachev rebellion in Russia beginning in 1773. </a:t>
            </a:r>
          </a:p>
          <a:p>
            <a:r>
              <a:rPr lang="en-US" dirty="0"/>
              <a:t>Nearly three million people eventually participated, making this the largest  single rebellion in the history of tsarist Russia. </a:t>
            </a:r>
          </a:p>
          <a:p>
            <a:r>
              <a:rPr lang="en-US" dirty="0"/>
              <a:t>When Pugachev urged the peasants to attack the nobility and seize their estates, hundreds of noble families perished. </a:t>
            </a:r>
          </a:p>
          <a:p>
            <a:r>
              <a:rPr lang="en-US" dirty="0"/>
              <a:t>Finally, the army captured the rebel leader and brought him in an iron cage to Moscow, where he was tortured and executed. </a:t>
            </a:r>
          </a:p>
          <a:p>
            <a:r>
              <a:rPr lang="en-US" dirty="0"/>
              <a:t>In the aftermath, Catherine tightened the nobles’ control over their serfs with the Charter of the Nobility and harshly punished those who dared to criticize serfdom.</a:t>
            </a:r>
          </a:p>
        </p:txBody>
      </p:sp>
    </p:spTree>
    <p:extLst>
      <p:ext uri="{BB962C8B-B14F-4D97-AF65-F5344CB8AC3E}">
        <p14:creationId xmlns:p14="http://schemas.microsoft.com/office/powerpoint/2010/main" val="1200171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2BF8-08E4-4537-90F0-125D5868D6A6}"/>
              </a:ext>
            </a:extLst>
          </p:cNvPr>
          <p:cNvSpPr>
            <a:spLocks noGrp="1"/>
          </p:cNvSpPr>
          <p:nvPr>
            <p:ph type="title"/>
          </p:nvPr>
        </p:nvSpPr>
        <p:spPr/>
        <p:txBody>
          <a:bodyPr/>
          <a:lstStyle/>
          <a:p>
            <a:pPr algn="ctr"/>
            <a:r>
              <a:rPr lang="en-US" dirty="0"/>
              <a:t>The Wilkes Affair</a:t>
            </a:r>
          </a:p>
        </p:txBody>
      </p:sp>
      <p:sp>
        <p:nvSpPr>
          <p:cNvPr id="3" name="Content Placeholder 2">
            <a:extLst>
              <a:ext uri="{FF2B5EF4-FFF2-40B4-BE49-F238E27FC236}">
                <a16:creationId xmlns:a16="http://schemas.microsoft.com/office/drawing/2014/main" id="{12EB77E1-FE4D-41AA-B814-14519B1B5C3A}"/>
              </a:ext>
            </a:extLst>
          </p:cNvPr>
          <p:cNvSpPr>
            <a:spLocks noGrp="1"/>
          </p:cNvSpPr>
          <p:nvPr>
            <p:ph idx="1"/>
          </p:nvPr>
        </p:nvSpPr>
        <p:spPr/>
        <p:txBody>
          <a:bodyPr>
            <a:normAutofit fontScale="92500" lnSpcReduction="20000"/>
          </a:bodyPr>
          <a:lstStyle/>
          <a:p>
            <a:r>
              <a:rPr lang="en-US" dirty="0"/>
              <a:t>John Wilkes, a member of Parliament, attacked the government in his newspaper, North Briton, and sued the crown when he was arrested. </a:t>
            </a:r>
          </a:p>
          <a:p>
            <a:r>
              <a:rPr lang="en-US" dirty="0"/>
              <a:t>He won his release as well as damages. When he was reelected, Parliament denied him his seat, not once but three times.</a:t>
            </a:r>
          </a:p>
          <a:p>
            <a:r>
              <a:rPr lang="en-US" dirty="0"/>
              <a:t>The Wilkes episode soon escalated into a major campaign against the corruption and social exclusiveness of Parliament. </a:t>
            </a:r>
          </a:p>
          <a:p>
            <a:r>
              <a:rPr lang="en-US" dirty="0" err="1"/>
              <a:t>Wilkesites</a:t>
            </a:r>
            <a:r>
              <a:rPr lang="en-US" dirty="0"/>
              <a:t> proposed sweeping reforms of Parliament, including more frequent elections, more representation for the counties, elimination of “rotten boroughs” (election districts so small that they could be controlled by one big patron), and restrictions of pensions used by the crown to gain support. </a:t>
            </a:r>
          </a:p>
          <a:p>
            <a:r>
              <a:rPr lang="en-US" dirty="0"/>
              <a:t>These demands would be at the heart of agitation for parliamentary reform in Britain for decades to come.</a:t>
            </a:r>
          </a:p>
        </p:txBody>
      </p:sp>
    </p:spTree>
    <p:extLst>
      <p:ext uri="{BB962C8B-B14F-4D97-AF65-F5344CB8AC3E}">
        <p14:creationId xmlns:p14="http://schemas.microsoft.com/office/powerpoint/2010/main" val="1498778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4E8F-E636-4737-99BF-8F873EDF2887}"/>
              </a:ext>
            </a:extLst>
          </p:cNvPr>
          <p:cNvSpPr>
            <a:spLocks noGrp="1"/>
          </p:cNvSpPr>
          <p:nvPr>
            <p:ph type="title"/>
          </p:nvPr>
        </p:nvSpPr>
        <p:spPr/>
        <p:txBody>
          <a:bodyPr/>
          <a:lstStyle/>
          <a:p>
            <a:pPr algn="ctr"/>
            <a:r>
              <a:rPr lang="en-US" dirty="0"/>
              <a:t>The Gordon Riots</a:t>
            </a:r>
          </a:p>
        </p:txBody>
      </p:sp>
      <p:sp>
        <p:nvSpPr>
          <p:cNvPr id="3" name="Content Placeholder 2">
            <a:extLst>
              <a:ext uri="{FF2B5EF4-FFF2-40B4-BE49-F238E27FC236}">
                <a16:creationId xmlns:a16="http://schemas.microsoft.com/office/drawing/2014/main" id="{67E9A1C2-092B-4BB3-8050-D6741024835F}"/>
              </a:ext>
            </a:extLst>
          </p:cNvPr>
          <p:cNvSpPr>
            <a:spLocks noGrp="1"/>
          </p:cNvSpPr>
          <p:nvPr>
            <p:ph idx="1"/>
          </p:nvPr>
        </p:nvSpPr>
        <p:spPr/>
        <p:txBody>
          <a:bodyPr>
            <a:normAutofit/>
          </a:bodyPr>
          <a:lstStyle/>
          <a:p>
            <a:r>
              <a:rPr lang="en-US" dirty="0"/>
              <a:t>In 1780, the Gordon riots devastated London. </a:t>
            </a:r>
          </a:p>
          <a:p>
            <a:r>
              <a:rPr lang="en-US" dirty="0"/>
              <a:t>They were named after the fanatical anti-Catholic crusader Lord George Gordon, who helped organize huge marches and petition campaigns against a bill the House of Commons passed to grant limited toleration to Catholics. </a:t>
            </a:r>
          </a:p>
          <a:p>
            <a:r>
              <a:rPr lang="en-US" dirty="0"/>
              <a:t>The demonstrations culminated in a seven-day riot that left fifty buildings destroyed and three hundred people dead.</a:t>
            </a:r>
          </a:p>
          <a:p>
            <a:r>
              <a:rPr lang="en-US" dirty="0"/>
              <a:t>Despite the continuing limitation on voting rights in Great Britain, British politicians were learning that they  could ignore public opinion only at their peril.</a:t>
            </a:r>
          </a:p>
        </p:txBody>
      </p:sp>
    </p:spTree>
    <p:extLst>
      <p:ext uri="{BB962C8B-B14F-4D97-AF65-F5344CB8AC3E}">
        <p14:creationId xmlns:p14="http://schemas.microsoft.com/office/powerpoint/2010/main" val="2768504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FCCF-11E2-4634-AF0B-9FD6895F2C1A}"/>
              </a:ext>
            </a:extLst>
          </p:cNvPr>
          <p:cNvSpPr>
            <a:spLocks noGrp="1"/>
          </p:cNvSpPr>
          <p:nvPr>
            <p:ph type="title"/>
          </p:nvPr>
        </p:nvSpPr>
        <p:spPr/>
        <p:txBody>
          <a:bodyPr/>
          <a:lstStyle/>
          <a:p>
            <a:pPr algn="ctr"/>
            <a:r>
              <a:rPr lang="en-US" dirty="0"/>
              <a:t>Taxation after the Seven Years’ War</a:t>
            </a:r>
          </a:p>
        </p:txBody>
      </p:sp>
      <p:sp>
        <p:nvSpPr>
          <p:cNvPr id="3" name="Content Placeholder 2">
            <a:extLst>
              <a:ext uri="{FF2B5EF4-FFF2-40B4-BE49-F238E27FC236}">
                <a16:creationId xmlns:a16="http://schemas.microsoft.com/office/drawing/2014/main" id="{645ADCAD-55C9-4AE8-911C-7023DD99A477}"/>
              </a:ext>
            </a:extLst>
          </p:cNvPr>
          <p:cNvSpPr>
            <a:spLocks noGrp="1"/>
          </p:cNvSpPr>
          <p:nvPr>
            <p:ph idx="1"/>
          </p:nvPr>
        </p:nvSpPr>
        <p:spPr/>
        <p:txBody>
          <a:bodyPr/>
          <a:lstStyle/>
          <a:p>
            <a:r>
              <a:rPr lang="en-US" dirty="0"/>
              <a:t>Britain ended the Seven Years’ War with a colossal debt. </a:t>
            </a:r>
          </a:p>
          <a:p>
            <a:r>
              <a:rPr lang="en-US" dirty="0"/>
              <a:t>The British public wanted the high wartime taxes reduced. </a:t>
            </a:r>
          </a:p>
          <a:p>
            <a:r>
              <a:rPr lang="en-US" dirty="0"/>
              <a:t>Parliament decided to institute taxes on the American colonies at a fraction of the rate paid by Englishmen on the island of Britain. </a:t>
            </a:r>
          </a:p>
          <a:p>
            <a:r>
              <a:rPr lang="en-US" dirty="0"/>
              <a:t>Parliament imposed the Stamp Act on the American colonies in 1765, but this led to violent rioting. </a:t>
            </a:r>
          </a:p>
          <a:p>
            <a:r>
              <a:rPr lang="en-US" dirty="0"/>
              <a:t>The late Tea Act led to the infamous Boston Tea Party that deepened the divide between the American colonies and Parliament. </a:t>
            </a:r>
          </a:p>
        </p:txBody>
      </p:sp>
    </p:spTree>
    <p:extLst>
      <p:ext uri="{BB962C8B-B14F-4D97-AF65-F5344CB8AC3E}">
        <p14:creationId xmlns:p14="http://schemas.microsoft.com/office/powerpoint/2010/main" val="741634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1C51-11C2-4032-95A1-6B869C9A17E2}"/>
              </a:ext>
            </a:extLst>
          </p:cNvPr>
          <p:cNvSpPr>
            <a:spLocks noGrp="1"/>
          </p:cNvSpPr>
          <p:nvPr>
            <p:ph type="title"/>
          </p:nvPr>
        </p:nvSpPr>
        <p:spPr/>
        <p:txBody>
          <a:bodyPr/>
          <a:lstStyle/>
          <a:p>
            <a:pPr algn="ctr"/>
            <a:r>
              <a:rPr lang="en-US" dirty="0"/>
              <a:t>Madame </a:t>
            </a:r>
            <a:r>
              <a:rPr lang="en-US" dirty="0" err="1"/>
              <a:t>Geoffrin’s</a:t>
            </a:r>
            <a:r>
              <a:rPr lang="en-US" dirty="0"/>
              <a:t> Salon</a:t>
            </a:r>
          </a:p>
        </p:txBody>
      </p:sp>
      <p:sp>
        <p:nvSpPr>
          <p:cNvPr id="3" name="Content Placeholder 2">
            <a:extLst>
              <a:ext uri="{FF2B5EF4-FFF2-40B4-BE49-F238E27FC236}">
                <a16:creationId xmlns:a16="http://schemas.microsoft.com/office/drawing/2014/main" id="{45F7C185-78B2-4F61-8893-84D09D4475BB}"/>
              </a:ext>
            </a:extLst>
          </p:cNvPr>
          <p:cNvSpPr>
            <a:spLocks noGrp="1"/>
          </p:cNvSpPr>
          <p:nvPr>
            <p:ph idx="1"/>
          </p:nvPr>
        </p:nvSpPr>
        <p:spPr/>
        <p:txBody>
          <a:bodyPr/>
          <a:lstStyle/>
          <a:p>
            <a:r>
              <a:rPr lang="en-US" dirty="0"/>
              <a:t>Madame Marie-Thérèse Geoffrin (1699–1777), a wealthy middle-class widow. She corresponded extensively with influential people across Europe, including Catherine the Great. </a:t>
            </a:r>
          </a:p>
          <a:p>
            <a:r>
              <a:rPr lang="en-US" dirty="0"/>
              <a:t>Women’s salons like hers helped galvanize intellectual life and reform movements all over Europe. </a:t>
            </a:r>
          </a:p>
          <a:p>
            <a:r>
              <a:rPr lang="en-US" dirty="0"/>
              <a:t>Madame Geoffrin did not approve of discussions that attacked the Catholic church.</a:t>
            </a:r>
          </a:p>
          <a:p>
            <a:endParaRPr lang="en-US" dirty="0"/>
          </a:p>
        </p:txBody>
      </p:sp>
    </p:spTree>
    <p:extLst>
      <p:ext uri="{BB962C8B-B14F-4D97-AF65-F5344CB8AC3E}">
        <p14:creationId xmlns:p14="http://schemas.microsoft.com/office/powerpoint/2010/main" val="1414212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8987-E161-4A73-9D91-F18F05F20A99}"/>
              </a:ext>
            </a:extLst>
          </p:cNvPr>
          <p:cNvSpPr>
            <a:spLocks noGrp="1"/>
          </p:cNvSpPr>
          <p:nvPr>
            <p:ph type="title"/>
          </p:nvPr>
        </p:nvSpPr>
        <p:spPr/>
        <p:txBody>
          <a:bodyPr/>
          <a:lstStyle/>
          <a:p>
            <a:pPr algn="ctr"/>
            <a:r>
              <a:rPr lang="en-US" dirty="0"/>
              <a:t>The American Revolution Begins</a:t>
            </a:r>
          </a:p>
        </p:txBody>
      </p:sp>
      <p:sp>
        <p:nvSpPr>
          <p:cNvPr id="3" name="Content Placeholder 2">
            <a:extLst>
              <a:ext uri="{FF2B5EF4-FFF2-40B4-BE49-F238E27FC236}">
                <a16:creationId xmlns:a16="http://schemas.microsoft.com/office/drawing/2014/main" id="{3725F447-0D72-4435-9491-CF2AF938AECE}"/>
              </a:ext>
            </a:extLst>
          </p:cNvPr>
          <p:cNvSpPr>
            <a:spLocks noGrp="1"/>
          </p:cNvSpPr>
          <p:nvPr>
            <p:ph idx="1"/>
          </p:nvPr>
        </p:nvSpPr>
        <p:spPr/>
        <p:txBody>
          <a:bodyPr>
            <a:normAutofit/>
          </a:bodyPr>
          <a:lstStyle/>
          <a:p>
            <a:r>
              <a:rPr lang="en-US" dirty="0"/>
              <a:t>Political opposition in the American colonies turned belligerent when Britain threatened to use force to maintain control. </a:t>
            </a:r>
          </a:p>
          <a:p>
            <a:r>
              <a:rPr lang="en-US" dirty="0"/>
              <a:t>After actual fighting had begun, in 1776, the Second Continental Congress issued the Declaration of Independence. </a:t>
            </a:r>
          </a:p>
          <a:p>
            <a:r>
              <a:rPr lang="en-US" dirty="0"/>
              <a:t>An eloquent statement of the American cause drafted by the Virginia planter and lawyer Thomas Jefferson, the Declaration of Independence was couched in the language of universal human rights, which enlightened Europeans  could be expected to understand.</a:t>
            </a:r>
          </a:p>
        </p:txBody>
      </p:sp>
    </p:spTree>
    <p:extLst>
      <p:ext uri="{BB962C8B-B14F-4D97-AF65-F5344CB8AC3E}">
        <p14:creationId xmlns:p14="http://schemas.microsoft.com/office/powerpoint/2010/main" val="936530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89EA-A507-4FC4-839F-456B16818E40}"/>
              </a:ext>
            </a:extLst>
          </p:cNvPr>
          <p:cNvSpPr>
            <a:spLocks noGrp="1"/>
          </p:cNvSpPr>
          <p:nvPr>
            <p:ph type="title"/>
          </p:nvPr>
        </p:nvSpPr>
        <p:spPr/>
        <p:txBody>
          <a:bodyPr/>
          <a:lstStyle/>
          <a:p>
            <a:pPr algn="ctr"/>
            <a:r>
              <a:rPr lang="en-US" dirty="0"/>
              <a:t>The Articles of Confederation</a:t>
            </a:r>
          </a:p>
        </p:txBody>
      </p:sp>
      <p:sp>
        <p:nvSpPr>
          <p:cNvPr id="3" name="Content Placeholder 2">
            <a:extLst>
              <a:ext uri="{FF2B5EF4-FFF2-40B4-BE49-F238E27FC236}">
                <a16:creationId xmlns:a16="http://schemas.microsoft.com/office/drawing/2014/main" id="{63A1B0FB-071C-4A3A-A80C-1485DD37D421}"/>
              </a:ext>
            </a:extLst>
          </p:cNvPr>
          <p:cNvSpPr>
            <a:spLocks noGrp="1"/>
          </p:cNvSpPr>
          <p:nvPr>
            <p:ph idx="1"/>
          </p:nvPr>
        </p:nvSpPr>
        <p:spPr/>
        <p:txBody>
          <a:bodyPr/>
          <a:lstStyle/>
          <a:p>
            <a:r>
              <a:rPr lang="en-US" dirty="0"/>
              <a:t>The newly independent states still faced the challenge of republican self-government. </a:t>
            </a:r>
          </a:p>
          <a:p>
            <a:r>
              <a:rPr lang="en-US" dirty="0"/>
              <a:t>The Articles of Confederation, drawn up in 1777 as a provisional constitution, proved weak because they gave the central government few powers.</a:t>
            </a:r>
          </a:p>
          <a:p>
            <a:r>
              <a:rPr lang="en-US" dirty="0"/>
              <a:t>The Articles of Confederation government proved unworkable and the delicate union threatened to fall apart. </a:t>
            </a:r>
          </a:p>
        </p:txBody>
      </p:sp>
    </p:spTree>
    <p:extLst>
      <p:ext uri="{BB962C8B-B14F-4D97-AF65-F5344CB8AC3E}">
        <p14:creationId xmlns:p14="http://schemas.microsoft.com/office/powerpoint/2010/main" val="2852886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2535-34C9-4973-9B4D-AC2BBFEBEEB7}"/>
              </a:ext>
            </a:extLst>
          </p:cNvPr>
          <p:cNvSpPr>
            <a:spLocks noGrp="1"/>
          </p:cNvSpPr>
          <p:nvPr>
            <p:ph type="title"/>
          </p:nvPr>
        </p:nvSpPr>
        <p:spPr/>
        <p:txBody>
          <a:bodyPr/>
          <a:lstStyle/>
          <a:p>
            <a:pPr algn="ctr"/>
            <a:r>
              <a:rPr lang="en-US" dirty="0"/>
              <a:t>The United States Constitution</a:t>
            </a:r>
          </a:p>
        </p:txBody>
      </p:sp>
      <p:sp>
        <p:nvSpPr>
          <p:cNvPr id="3" name="Content Placeholder 2">
            <a:extLst>
              <a:ext uri="{FF2B5EF4-FFF2-40B4-BE49-F238E27FC236}">
                <a16:creationId xmlns:a16="http://schemas.microsoft.com/office/drawing/2014/main" id="{B93017AA-3EFB-4A31-9C0C-A9EA1E4C718F}"/>
              </a:ext>
            </a:extLst>
          </p:cNvPr>
          <p:cNvSpPr>
            <a:spLocks noGrp="1"/>
          </p:cNvSpPr>
          <p:nvPr>
            <p:ph idx="1"/>
          </p:nvPr>
        </p:nvSpPr>
        <p:spPr/>
        <p:txBody>
          <a:bodyPr>
            <a:normAutofit/>
          </a:bodyPr>
          <a:lstStyle/>
          <a:p>
            <a:r>
              <a:rPr lang="en-US" dirty="0"/>
              <a:t>In 1787, a constitutional convention met in Philadelphia to draft a new constitution, which was ratified the following year. </a:t>
            </a:r>
          </a:p>
          <a:p>
            <a:r>
              <a:rPr lang="en-US" dirty="0"/>
              <a:t>It established a two-house legislature, an indirectly elected president, and an independent judiciary. </a:t>
            </a:r>
          </a:p>
          <a:p>
            <a:r>
              <a:rPr lang="en-US" dirty="0"/>
              <a:t>The U.S. Constitution’s preamble insisted explicitly, for the first time in history, that government derived its power solely from the people and did not depend on divine right or on the tradition of royalty or aristocracy.</a:t>
            </a:r>
          </a:p>
        </p:txBody>
      </p:sp>
    </p:spTree>
    <p:extLst>
      <p:ext uri="{BB962C8B-B14F-4D97-AF65-F5344CB8AC3E}">
        <p14:creationId xmlns:p14="http://schemas.microsoft.com/office/powerpoint/2010/main" val="4248918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F37E-4B41-4E74-8E38-38083F0DC36E}"/>
              </a:ext>
            </a:extLst>
          </p:cNvPr>
          <p:cNvSpPr>
            <a:spLocks noGrp="1"/>
          </p:cNvSpPr>
          <p:nvPr>
            <p:ph type="title"/>
          </p:nvPr>
        </p:nvSpPr>
        <p:spPr/>
        <p:txBody>
          <a:bodyPr/>
          <a:lstStyle/>
          <a:p>
            <a:pPr algn="ctr"/>
            <a:r>
              <a:rPr lang="en-US" dirty="0"/>
              <a:t>The Bill of Rights</a:t>
            </a:r>
          </a:p>
        </p:txBody>
      </p:sp>
      <p:sp>
        <p:nvSpPr>
          <p:cNvPr id="3" name="Content Placeholder 2">
            <a:extLst>
              <a:ext uri="{FF2B5EF4-FFF2-40B4-BE49-F238E27FC236}">
                <a16:creationId xmlns:a16="http://schemas.microsoft.com/office/drawing/2014/main" id="{D61A178A-9711-4F36-9F08-5F5719EC8C09}"/>
              </a:ext>
            </a:extLst>
          </p:cNvPr>
          <p:cNvSpPr>
            <a:spLocks noGrp="1"/>
          </p:cNvSpPr>
          <p:nvPr>
            <p:ph idx="1"/>
          </p:nvPr>
        </p:nvSpPr>
        <p:spPr/>
        <p:txBody>
          <a:bodyPr>
            <a:normAutofit/>
          </a:bodyPr>
          <a:lstStyle/>
          <a:p>
            <a:r>
              <a:rPr lang="en-US" dirty="0"/>
              <a:t>Appended to the Constitution in 1791, the Bill of Rights outlined the essential rights (such as freedom of speech) that the government  could never overturn. </a:t>
            </a:r>
          </a:p>
          <a:p>
            <a:r>
              <a:rPr lang="en-US" dirty="0"/>
              <a:t>Although slavery continued in the American republic, the </a:t>
            </a:r>
            <a:r>
              <a:rPr lang="en-US"/>
              <a:t>new emphasis </a:t>
            </a:r>
            <a:r>
              <a:rPr lang="en-US" dirty="0"/>
              <a:t>on rights helped fuel the movement for its abolition in both Britain and </a:t>
            </a:r>
            <a:r>
              <a:rPr lang="en-US"/>
              <a:t>the United </a:t>
            </a:r>
            <a:r>
              <a:rPr lang="en-US" dirty="0"/>
              <a:t>States.</a:t>
            </a:r>
          </a:p>
        </p:txBody>
      </p:sp>
    </p:spTree>
    <p:extLst>
      <p:ext uri="{BB962C8B-B14F-4D97-AF65-F5344CB8AC3E}">
        <p14:creationId xmlns:p14="http://schemas.microsoft.com/office/powerpoint/2010/main" val="2412657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0FFA-99D6-4AE9-9EE5-115CF118CDB6}"/>
              </a:ext>
            </a:extLst>
          </p:cNvPr>
          <p:cNvSpPr>
            <a:spLocks noGrp="1"/>
          </p:cNvSpPr>
          <p:nvPr>
            <p:ph type="title"/>
          </p:nvPr>
        </p:nvSpPr>
        <p:spPr/>
        <p:txBody>
          <a:bodyPr/>
          <a:lstStyle/>
          <a:p>
            <a:pPr algn="ctr"/>
            <a:r>
              <a:rPr lang="en-US" dirty="0"/>
              <a:t>David Hume</a:t>
            </a:r>
          </a:p>
        </p:txBody>
      </p:sp>
      <p:pic>
        <p:nvPicPr>
          <p:cNvPr id="7" name="Content Placeholder 6" descr="Portrait of David Hume">
            <a:extLst>
              <a:ext uri="{FF2B5EF4-FFF2-40B4-BE49-F238E27FC236}">
                <a16:creationId xmlns:a16="http://schemas.microsoft.com/office/drawing/2014/main" id="{33D27E23-73B5-45DA-832B-C253259CB4B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21370" y="2226365"/>
            <a:ext cx="2868681" cy="3477189"/>
          </a:xfrm>
        </p:spPr>
      </p:pic>
      <p:sp>
        <p:nvSpPr>
          <p:cNvPr id="5" name="Content Placeholder 4">
            <a:extLst>
              <a:ext uri="{FF2B5EF4-FFF2-40B4-BE49-F238E27FC236}">
                <a16:creationId xmlns:a16="http://schemas.microsoft.com/office/drawing/2014/main" id="{01893B19-02F5-4A02-90D5-6BECCB1F03CA}"/>
              </a:ext>
            </a:extLst>
          </p:cNvPr>
          <p:cNvSpPr>
            <a:spLocks noGrp="1"/>
          </p:cNvSpPr>
          <p:nvPr>
            <p:ph sz="half" idx="2"/>
          </p:nvPr>
        </p:nvSpPr>
        <p:spPr/>
        <p:txBody>
          <a:bodyPr/>
          <a:lstStyle/>
          <a:p>
            <a:r>
              <a:rPr lang="en-US" dirty="0"/>
              <a:t>Scottish philosopher David Hume argued in </a:t>
            </a:r>
            <a:r>
              <a:rPr lang="en-US" i="1" dirty="0"/>
              <a:t>The Natural History of Religion </a:t>
            </a:r>
            <a:r>
              <a:rPr lang="en-US" dirty="0"/>
              <a:t>that belief in God rested on superstition and fear rather than on reason at a time that most Europeans believed in God.</a:t>
            </a:r>
          </a:p>
          <a:p>
            <a:endParaRPr lang="en-US" dirty="0"/>
          </a:p>
        </p:txBody>
      </p:sp>
    </p:spTree>
    <p:extLst>
      <p:ext uri="{BB962C8B-B14F-4D97-AF65-F5344CB8AC3E}">
        <p14:creationId xmlns:p14="http://schemas.microsoft.com/office/powerpoint/2010/main" val="297030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DF1B-953C-4A5B-86B6-0774DF15EC2A}"/>
              </a:ext>
            </a:extLst>
          </p:cNvPr>
          <p:cNvSpPr>
            <a:spLocks noGrp="1"/>
          </p:cNvSpPr>
          <p:nvPr>
            <p:ph type="title"/>
          </p:nvPr>
        </p:nvSpPr>
        <p:spPr/>
        <p:txBody>
          <a:bodyPr/>
          <a:lstStyle/>
          <a:p>
            <a:pPr algn="ctr"/>
            <a:r>
              <a:rPr lang="en-US" dirty="0"/>
              <a:t>Deism</a:t>
            </a:r>
          </a:p>
        </p:txBody>
      </p:sp>
      <p:sp>
        <p:nvSpPr>
          <p:cNvPr id="3" name="Content Placeholder 2">
            <a:extLst>
              <a:ext uri="{FF2B5EF4-FFF2-40B4-BE49-F238E27FC236}">
                <a16:creationId xmlns:a16="http://schemas.microsoft.com/office/drawing/2014/main" id="{B34F1D58-DA4E-4A0A-85FD-9C434AF565C4}"/>
              </a:ext>
            </a:extLst>
          </p:cNvPr>
          <p:cNvSpPr>
            <a:spLocks noGrp="1"/>
          </p:cNvSpPr>
          <p:nvPr>
            <p:ph idx="1"/>
          </p:nvPr>
        </p:nvSpPr>
        <p:spPr/>
        <p:txBody>
          <a:bodyPr/>
          <a:lstStyle/>
          <a:p>
            <a:r>
              <a:rPr lang="en-US" dirty="0"/>
              <a:t>Deism was a belief in God as creator of the wonderous natural world that awed mankind but gave him no role in earthly affairs. </a:t>
            </a:r>
          </a:p>
          <a:p>
            <a:r>
              <a:rPr lang="en-US" dirty="0"/>
              <a:t>Deists conceived of the universe as an eternally existing, self-perpetuating machine, in which God’s intervention was unnecessary.</a:t>
            </a:r>
          </a:p>
          <a:p>
            <a:r>
              <a:rPr lang="en-US" dirty="0"/>
              <a:t>Deists continued to believe in a benevolent, all-knowing God who had designed the universe and set it in motion. But they usually rejected the idea that God directly intercedes in the functioning of the universe.</a:t>
            </a:r>
          </a:p>
          <a:p>
            <a:endParaRPr lang="en-US" dirty="0"/>
          </a:p>
        </p:txBody>
      </p:sp>
    </p:spTree>
    <p:extLst>
      <p:ext uri="{BB962C8B-B14F-4D97-AF65-F5344CB8AC3E}">
        <p14:creationId xmlns:p14="http://schemas.microsoft.com/office/powerpoint/2010/main" val="416437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70DB-974B-4985-8893-A10F877011A9}"/>
              </a:ext>
            </a:extLst>
          </p:cNvPr>
          <p:cNvSpPr>
            <a:spLocks noGrp="1"/>
          </p:cNvSpPr>
          <p:nvPr>
            <p:ph type="title"/>
          </p:nvPr>
        </p:nvSpPr>
        <p:spPr/>
        <p:txBody>
          <a:bodyPr/>
          <a:lstStyle/>
          <a:p>
            <a:pPr algn="ctr"/>
            <a:r>
              <a:rPr lang="en-US" i="1" dirty="0"/>
              <a:t>Philosophical Dictionary</a:t>
            </a:r>
          </a:p>
        </p:txBody>
      </p:sp>
      <p:sp>
        <p:nvSpPr>
          <p:cNvPr id="3" name="Content Placeholder 2">
            <a:extLst>
              <a:ext uri="{FF2B5EF4-FFF2-40B4-BE49-F238E27FC236}">
                <a16:creationId xmlns:a16="http://schemas.microsoft.com/office/drawing/2014/main" id="{FFF57B80-8CE5-4380-9931-703C63DF6A12}"/>
              </a:ext>
            </a:extLst>
          </p:cNvPr>
          <p:cNvSpPr>
            <a:spLocks noGrp="1"/>
          </p:cNvSpPr>
          <p:nvPr>
            <p:ph idx="1"/>
          </p:nvPr>
        </p:nvSpPr>
        <p:spPr/>
        <p:txBody>
          <a:bodyPr>
            <a:normAutofit/>
          </a:bodyPr>
          <a:lstStyle/>
          <a:p>
            <a:r>
              <a:rPr lang="en-US" dirty="0"/>
              <a:t>Voltaire was a deist, and his influential </a:t>
            </a:r>
            <a:r>
              <a:rPr lang="en-US" i="1" dirty="0"/>
              <a:t>Philosophical Dictionary </a:t>
            </a:r>
            <a:r>
              <a:rPr lang="en-US" dirty="0"/>
              <a:t>(1764) attacked most of the claims of organized Christianity, both Catholic and Protestant. </a:t>
            </a:r>
          </a:p>
          <a:p>
            <a:r>
              <a:rPr lang="en-US" dirty="0"/>
              <a:t>Christianity, he argued, had been the prime source of fanaticism and brutality among humans. </a:t>
            </a:r>
          </a:p>
          <a:p>
            <a:r>
              <a:rPr lang="en-US" dirty="0"/>
              <a:t>Throughout his life, Voltaire’s motto was </a:t>
            </a:r>
            <a:r>
              <a:rPr lang="en-US" dirty="0" err="1"/>
              <a:t>Écrasez</a:t>
            </a:r>
            <a:r>
              <a:rPr lang="en-US" dirty="0"/>
              <a:t> </a:t>
            </a:r>
            <a:r>
              <a:rPr lang="en-US" dirty="0" err="1"/>
              <a:t>l’infâme</a:t>
            </a:r>
            <a:r>
              <a:rPr lang="en-US" dirty="0"/>
              <a:t> — “Crush the infamous thing” (the “thing” being bigotry and intolerance).</a:t>
            </a:r>
          </a:p>
          <a:p>
            <a:r>
              <a:rPr lang="en-US" dirty="0"/>
              <a:t>French authorities publicly burned his </a:t>
            </a:r>
            <a:r>
              <a:rPr lang="en-US" i="1" dirty="0"/>
              <a:t>Philosophical Dictionary</a:t>
            </a:r>
            <a:r>
              <a:rPr lang="en-US" dirty="0"/>
              <a:t>.</a:t>
            </a:r>
          </a:p>
        </p:txBody>
      </p:sp>
    </p:spTree>
    <p:extLst>
      <p:ext uri="{BB962C8B-B14F-4D97-AF65-F5344CB8AC3E}">
        <p14:creationId xmlns:p14="http://schemas.microsoft.com/office/powerpoint/2010/main" val="341239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0BDD-BB82-47DF-AE2E-B7FB9172DD25}"/>
              </a:ext>
            </a:extLst>
          </p:cNvPr>
          <p:cNvSpPr>
            <a:spLocks noGrp="1"/>
          </p:cNvSpPr>
          <p:nvPr>
            <p:ph type="title"/>
          </p:nvPr>
        </p:nvSpPr>
        <p:spPr/>
        <p:txBody>
          <a:bodyPr/>
          <a:lstStyle/>
          <a:p>
            <a:pPr algn="ctr"/>
            <a:r>
              <a:rPr lang="en-US" dirty="0"/>
              <a:t>Jean Calas</a:t>
            </a:r>
          </a:p>
        </p:txBody>
      </p:sp>
      <p:sp>
        <p:nvSpPr>
          <p:cNvPr id="3" name="Content Placeholder 2">
            <a:extLst>
              <a:ext uri="{FF2B5EF4-FFF2-40B4-BE49-F238E27FC236}">
                <a16:creationId xmlns:a16="http://schemas.microsoft.com/office/drawing/2014/main" id="{89C244EB-DBAC-4026-A2C3-598BA53DF85D}"/>
              </a:ext>
            </a:extLst>
          </p:cNvPr>
          <p:cNvSpPr>
            <a:spLocks noGrp="1"/>
          </p:cNvSpPr>
          <p:nvPr>
            <p:ph idx="1"/>
          </p:nvPr>
        </p:nvSpPr>
        <p:spPr/>
        <p:txBody>
          <a:bodyPr>
            <a:normAutofit fontScale="92500" lnSpcReduction="20000"/>
          </a:bodyPr>
          <a:lstStyle/>
          <a:p>
            <a:r>
              <a:rPr lang="en-US" dirty="0"/>
              <a:t>Jean Calas was a Calvinist accused of hanging his son to prevent him from converting to Catholicism. </a:t>
            </a:r>
          </a:p>
          <a:p>
            <a:r>
              <a:rPr lang="en-US" dirty="0"/>
              <a:t>The all-Catholic </a:t>
            </a:r>
            <a:r>
              <a:rPr lang="en-US" dirty="0" err="1"/>
              <a:t>parlement</a:t>
            </a:r>
            <a:r>
              <a:rPr lang="en-US" dirty="0"/>
              <a:t> of Toulouse tried to extract the names of accomplices through torture but Calas refused to confess. </a:t>
            </a:r>
          </a:p>
          <a:p>
            <a:r>
              <a:rPr lang="en-US" dirty="0"/>
              <a:t>The torturers then executed him by breaking every bone in his body with an iron rod. </a:t>
            </a:r>
          </a:p>
          <a:p>
            <a:r>
              <a:rPr lang="en-US" dirty="0"/>
              <a:t>Voltaire launched a successful crusade to rehabilitate </a:t>
            </a:r>
            <a:r>
              <a:rPr lang="en-US" dirty="0" err="1"/>
              <a:t>Calas’s</a:t>
            </a:r>
            <a:r>
              <a:rPr lang="en-US" dirty="0"/>
              <a:t> good name and to restore the  family’s properties, which had been confiscated after his death. </a:t>
            </a:r>
          </a:p>
          <a:p>
            <a:r>
              <a:rPr lang="en-US" dirty="0"/>
              <a:t>Voltaire’s efforts eventually helped bring about the extension of civil rights to French Protestants and encouraged campaigns to abolish the judicial use of torture.</a:t>
            </a:r>
          </a:p>
        </p:txBody>
      </p:sp>
    </p:spTree>
    <p:extLst>
      <p:ext uri="{BB962C8B-B14F-4D97-AF65-F5344CB8AC3E}">
        <p14:creationId xmlns:p14="http://schemas.microsoft.com/office/powerpoint/2010/main" val="87980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12DD-2AF7-465A-8723-29E49BCE45F4}"/>
              </a:ext>
            </a:extLst>
          </p:cNvPr>
          <p:cNvSpPr>
            <a:spLocks noGrp="1"/>
          </p:cNvSpPr>
          <p:nvPr>
            <p:ph type="title"/>
          </p:nvPr>
        </p:nvSpPr>
        <p:spPr/>
        <p:txBody>
          <a:bodyPr/>
          <a:lstStyle/>
          <a:p>
            <a:pPr algn="ctr"/>
            <a:r>
              <a:rPr lang="en-US" dirty="0"/>
              <a:t>Guillaume Raynal</a:t>
            </a:r>
          </a:p>
        </p:txBody>
      </p:sp>
      <p:pic>
        <p:nvPicPr>
          <p:cNvPr id="7" name="Content Placeholder 6" descr="Portrait of Guillaume Raynal.">
            <a:extLst>
              <a:ext uri="{FF2B5EF4-FFF2-40B4-BE49-F238E27FC236}">
                <a16:creationId xmlns:a16="http://schemas.microsoft.com/office/drawing/2014/main" id="{6E92A9B2-032C-4C0F-B551-40786C7F9BB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50720" y="2440718"/>
            <a:ext cx="2956560" cy="3121152"/>
          </a:xfrm>
        </p:spPr>
      </p:pic>
      <p:sp>
        <p:nvSpPr>
          <p:cNvPr id="5" name="Content Placeholder 4">
            <a:extLst>
              <a:ext uri="{FF2B5EF4-FFF2-40B4-BE49-F238E27FC236}">
                <a16:creationId xmlns:a16="http://schemas.microsoft.com/office/drawing/2014/main" id="{7683C864-F862-4910-93E7-2FCBAAB22724}"/>
              </a:ext>
            </a:extLst>
          </p:cNvPr>
          <p:cNvSpPr>
            <a:spLocks noGrp="1"/>
          </p:cNvSpPr>
          <p:nvPr>
            <p:ph sz="half" idx="2"/>
          </p:nvPr>
        </p:nvSpPr>
        <p:spPr/>
        <p:txBody>
          <a:bodyPr>
            <a:normAutofit fontScale="92500" lnSpcReduction="10000"/>
          </a:bodyPr>
          <a:lstStyle/>
          <a:p>
            <a:r>
              <a:rPr lang="en-US" dirty="0"/>
              <a:t>Guillaume Raynal, a French Catholic clergyman, wrote one of the most popular books of the time was the </a:t>
            </a:r>
            <a:r>
              <a:rPr lang="en-US" i="1" dirty="0"/>
              <a:t>Philosophical and Political History of European Colonies and Commerce in the Two Indies</a:t>
            </a:r>
            <a:r>
              <a:rPr lang="en-US" dirty="0"/>
              <a:t>, published in 1770 by </a:t>
            </a:r>
          </a:p>
          <a:p>
            <a:r>
              <a:rPr lang="en-US" dirty="0"/>
              <a:t>Raynal and his collaborators described in excruciating detail the destruction of native populations by Europeans and denounced the slave trade. Despite the criticism, the slave trade continued. </a:t>
            </a:r>
          </a:p>
        </p:txBody>
      </p:sp>
    </p:spTree>
    <p:extLst>
      <p:ext uri="{BB962C8B-B14F-4D97-AF65-F5344CB8AC3E}">
        <p14:creationId xmlns:p14="http://schemas.microsoft.com/office/powerpoint/2010/main" val="4050580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3744</Words>
  <Application>Microsoft Office PowerPoint</Application>
  <PresentationFormat>Widescreen</PresentationFormat>
  <Paragraphs>196</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Enlightenment Rationalism</vt:lpstr>
      <vt:lpstr>Philosophes</vt:lpstr>
      <vt:lpstr>The Encyclopedia</vt:lpstr>
      <vt:lpstr>Madame Geoffrin’s Salon</vt:lpstr>
      <vt:lpstr>David Hume</vt:lpstr>
      <vt:lpstr>Deism</vt:lpstr>
      <vt:lpstr>Philosophical Dictionary</vt:lpstr>
      <vt:lpstr>Jean Calas</vt:lpstr>
      <vt:lpstr>Guillaume Raynal</vt:lpstr>
      <vt:lpstr>Olaudah Equiano</vt:lpstr>
      <vt:lpstr>The Enlightenment’s Effect on Society</vt:lpstr>
      <vt:lpstr>Adam Smith</vt:lpstr>
      <vt:lpstr>Laissez-Faire</vt:lpstr>
      <vt:lpstr>Jean-Jacques Rousseau</vt:lpstr>
      <vt:lpstr>The Social Contract</vt:lpstr>
      <vt:lpstr>Immanuel Kant</vt:lpstr>
      <vt:lpstr>Romanticism</vt:lpstr>
      <vt:lpstr> Johann Wolfgang von Goethe</vt:lpstr>
      <vt:lpstr>Revivalism</vt:lpstr>
      <vt:lpstr>Hasidism</vt:lpstr>
      <vt:lpstr>Methodism</vt:lpstr>
      <vt:lpstr>Nobles and Peasants</vt:lpstr>
      <vt:lpstr>The Middle Class</vt:lpstr>
      <vt:lpstr>Freemasons</vt:lpstr>
      <vt:lpstr>Poverty</vt:lpstr>
      <vt:lpstr>Decay of the Family</vt:lpstr>
      <vt:lpstr>Enlightened Despots</vt:lpstr>
      <vt:lpstr>Prussian Militarism</vt:lpstr>
      <vt:lpstr>The Seven Years’ War</vt:lpstr>
      <vt:lpstr>France and Britain Fight a Worldwide War</vt:lpstr>
      <vt:lpstr>Treaty of Paris 1763</vt:lpstr>
      <vt:lpstr>Partition of Poland</vt:lpstr>
      <vt:lpstr>Joseph II</vt:lpstr>
      <vt:lpstr>The Physiocrats</vt:lpstr>
      <vt:lpstr> Jacques Turgot</vt:lpstr>
      <vt:lpstr>The Pugachev Rebellion</vt:lpstr>
      <vt:lpstr>The Wilkes Affair</vt:lpstr>
      <vt:lpstr>The Gordon Riots</vt:lpstr>
      <vt:lpstr>Taxation after the Seven Years’ War</vt:lpstr>
      <vt:lpstr>The American Revolution Begins</vt:lpstr>
      <vt:lpstr>The Articles of Confederation</vt:lpstr>
      <vt:lpstr>The United States Constitution</vt:lpstr>
      <vt:lpstr>The Bill of 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Enlightenment Rationalism</dc:title>
  <dc:creator>Shawn Burns</dc:creator>
  <cp:lastModifiedBy>sburns@rocketsciencetalent.com</cp:lastModifiedBy>
  <cp:revision>3</cp:revision>
  <dcterms:created xsi:type="dcterms:W3CDTF">2021-10-06T05:31:17Z</dcterms:created>
  <dcterms:modified xsi:type="dcterms:W3CDTF">2021-10-06T15:22:47Z</dcterms:modified>
</cp:coreProperties>
</file>