
<file path=[Content_Types].xml><?xml version="1.0" encoding="utf-8"?>
<Types xmlns="http://schemas.openxmlformats.org/package/2006/content-types">
  <Default Extension="jpeg" ContentType="image/jpeg"/>
  <Default Extension="jpg"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jpeg"/>
  <Override PartName="/ppt/media/image4.jpg" ContentType="image/jpeg"/>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60" r:id="rId4"/>
    <p:sldId id="261" r:id="rId5"/>
    <p:sldId id="259" r:id="rId6"/>
    <p:sldId id="263" r:id="rId7"/>
    <p:sldId id="264" r:id="rId8"/>
    <p:sldId id="268" r:id="rId9"/>
    <p:sldId id="277" r:id="rId10"/>
    <p:sldId id="278" r:id="rId11"/>
    <p:sldId id="267" r:id="rId12"/>
    <p:sldId id="269" r:id="rId13"/>
    <p:sldId id="270" r:id="rId14"/>
    <p:sldId id="271" r:id="rId15"/>
    <p:sldId id="258"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Burns" userId="148de5b5402571ee" providerId="LiveId" clId="{F8685F13-C4B2-4AD5-9BA3-A2C078B52F92}"/>
    <pc:docChg chg="custSel addSld modSld sldOrd">
      <pc:chgData name="Shawn Burns" userId="148de5b5402571ee" providerId="LiveId" clId="{F8685F13-C4B2-4AD5-9BA3-A2C078B52F92}" dt="2021-11-03T19:26:50.304" v="189" actId="27636"/>
      <pc:docMkLst>
        <pc:docMk/>
      </pc:docMkLst>
      <pc:sldChg chg="ord">
        <pc:chgData name="Shawn Burns" userId="148de5b5402571ee" providerId="LiveId" clId="{F8685F13-C4B2-4AD5-9BA3-A2C078B52F92}" dt="2021-11-03T19:21:16.062" v="47"/>
        <pc:sldMkLst>
          <pc:docMk/>
          <pc:sldMk cId="3746321036" sldId="268"/>
        </pc:sldMkLst>
      </pc:sldChg>
      <pc:sldChg chg="modSp new mod ord">
        <pc:chgData name="Shawn Burns" userId="148de5b5402571ee" providerId="LiveId" clId="{F8685F13-C4B2-4AD5-9BA3-A2C078B52F92}" dt="2021-11-03T19:20:49.963" v="45"/>
        <pc:sldMkLst>
          <pc:docMk/>
          <pc:sldMk cId="1664791954" sldId="276"/>
        </pc:sldMkLst>
        <pc:spChg chg="mod">
          <ac:chgData name="Shawn Burns" userId="148de5b5402571ee" providerId="LiveId" clId="{F8685F13-C4B2-4AD5-9BA3-A2C078B52F92}" dt="2021-11-03T19:19:51.213" v="9" actId="122"/>
          <ac:spMkLst>
            <pc:docMk/>
            <pc:sldMk cId="1664791954" sldId="276"/>
            <ac:spMk id="2" creationId="{2D9288F6-5D9D-4CF2-A914-92FEDDA36EF8}"/>
          </ac:spMkLst>
        </pc:spChg>
        <pc:spChg chg="mod">
          <ac:chgData name="Shawn Burns" userId="148de5b5402571ee" providerId="LiveId" clId="{F8685F13-C4B2-4AD5-9BA3-A2C078B52F92}" dt="2021-11-03T19:20:44.041" v="43" actId="20577"/>
          <ac:spMkLst>
            <pc:docMk/>
            <pc:sldMk cId="1664791954" sldId="276"/>
            <ac:spMk id="3" creationId="{230443AC-3C79-4DAD-A26A-5CE46120FCA8}"/>
          </ac:spMkLst>
        </pc:spChg>
      </pc:sldChg>
      <pc:sldChg chg="modSp new mod">
        <pc:chgData name="Shawn Burns" userId="148de5b5402571ee" providerId="LiveId" clId="{F8685F13-C4B2-4AD5-9BA3-A2C078B52F92}" dt="2021-11-03T19:26:50.304" v="189" actId="27636"/>
        <pc:sldMkLst>
          <pc:docMk/>
          <pc:sldMk cId="165676445" sldId="277"/>
        </pc:sldMkLst>
        <pc:spChg chg="mod">
          <ac:chgData name="Shawn Burns" userId="148de5b5402571ee" providerId="LiveId" clId="{F8685F13-C4B2-4AD5-9BA3-A2C078B52F92}" dt="2021-11-03T19:22:31.380" v="61" actId="122"/>
          <ac:spMkLst>
            <pc:docMk/>
            <pc:sldMk cId="165676445" sldId="277"/>
            <ac:spMk id="2" creationId="{06907CA2-F4B5-4940-B39F-0F750CFBC50D}"/>
          </ac:spMkLst>
        </pc:spChg>
        <pc:spChg chg="mod">
          <ac:chgData name="Shawn Burns" userId="148de5b5402571ee" providerId="LiveId" clId="{F8685F13-C4B2-4AD5-9BA3-A2C078B52F92}" dt="2021-11-03T19:26:50.304" v="189" actId="27636"/>
          <ac:spMkLst>
            <pc:docMk/>
            <pc:sldMk cId="165676445" sldId="277"/>
            <ac:spMk id="3" creationId="{DE25FBC4-30C9-4A72-987A-39ABD244D097}"/>
          </ac:spMkLst>
        </pc:spChg>
      </pc:sldChg>
      <pc:sldChg chg="modSp new mod">
        <pc:chgData name="Shawn Burns" userId="148de5b5402571ee" providerId="LiveId" clId="{F8685F13-C4B2-4AD5-9BA3-A2C078B52F92}" dt="2021-11-03T19:25:21.280" v="157" actId="20577"/>
        <pc:sldMkLst>
          <pc:docMk/>
          <pc:sldMk cId="876804247" sldId="278"/>
        </pc:sldMkLst>
        <pc:spChg chg="mod">
          <ac:chgData name="Shawn Burns" userId="148de5b5402571ee" providerId="LiveId" clId="{F8685F13-C4B2-4AD5-9BA3-A2C078B52F92}" dt="2021-11-03T19:24:12.942" v="125" actId="122"/>
          <ac:spMkLst>
            <pc:docMk/>
            <pc:sldMk cId="876804247" sldId="278"/>
            <ac:spMk id="2" creationId="{76926B08-4B91-4B63-B346-1ABC07E42FDD}"/>
          </ac:spMkLst>
        </pc:spChg>
        <pc:spChg chg="mod">
          <ac:chgData name="Shawn Burns" userId="148de5b5402571ee" providerId="LiveId" clId="{F8685F13-C4B2-4AD5-9BA3-A2C078B52F92}" dt="2021-11-03T19:25:21.280" v="157" actId="20577"/>
          <ac:spMkLst>
            <pc:docMk/>
            <pc:sldMk cId="876804247" sldId="278"/>
            <ac:spMk id="3" creationId="{422D3F89-0082-4E08-8006-902080282F0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1E48-3073-4DA9-9310-37E540193B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6818C4-55FD-40B0-811C-08EE9237BB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0A8BEA-D3EF-4CB9-8FF0-9FE08257A704}"/>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5" name="Footer Placeholder 4">
            <a:extLst>
              <a:ext uri="{FF2B5EF4-FFF2-40B4-BE49-F238E27FC236}">
                <a16:creationId xmlns:a16="http://schemas.microsoft.com/office/drawing/2014/main" id="{7BD9DED4-32D5-4ACE-A95D-F630E2D9B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AD419-A4F9-43EE-901E-3B73ACA07E84}"/>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28575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BF9D6-C3DA-404D-9A61-9334F92959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52CD6-CD80-49BE-948D-EB2A56A029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1044-4955-4631-B108-A7D4A5AA1B30}"/>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5" name="Footer Placeholder 4">
            <a:extLst>
              <a:ext uri="{FF2B5EF4-FFF2-40B4-BE49-F238E27FC236}">
                <a16:creationId xmlns:a16="http://schemas.microsoft.com/office/drawing/2014/main" id="{F2E2336E-9F65-4FA2-8EBE-8AF4DBAD3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DE6D4-9DEE-44D9-9085-11E4D7B20710}"/>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235185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F149CC-976D-4A40-A63C-F197508C1B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DD9D08-9D5A-492A-9602-1F22D2EDBE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7B86C-0EF4-478A-AD68-886E2AAA914B}"/>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5" name="Footer Placeholder 4">
            <a:extLst>
              <a:ext uri="{FF2B5EF4-FFF2-40B4-BE49-F238E27FC236}">
                <a16:creationId xmlns:a16="http://schemas.microsoft.com/office/drawing/2014/main" id="{58E0D234-97A4-4415-AE45-E0BF6937B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1477F-1BA3-4A0B-AEEB-79683AF48982}"/>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329543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0FE8E-0023-43D8-A529-E5D822B149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D9D05-1D4F-491B-9C57-816C305602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A7090-AD04-43EA-9A15-354BF004FB4F}"/>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5" name="Footer Placeholder 4">
            <a:extLst>
              <a:ext uri="{FF2B5EF4-FFF2-40B4-BE49-F238E27FC236}">
                <a16:creationId xmlns:a16="http://schemas.microsoft.com/office/drawing/2014/main" id="{5C474901-6D94-4E59-8698-8FD6114F0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7D535-1240-4503-A70C-9ACCD0D4EED8}"/>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11580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2749-1F16-4CB1-BAE4-6650D3893A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288B53-FC4A-4009-8D8F-B5508E3B5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E2D5F9-40EF-4F46-8C9B-735CB6743E77}"/>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5" name="Footer Placeholder 4">
            <a:extLst>
              <a:ext uri="{FF2B5EF4-FFF2-40B4-BE49-F238E27FC236}">
                <a16:creationId xmlns:a16="http://schemas.microsoft.com/office/drawing/2014/main" id="{84CBBBBC-3187-44A3-90CE-A005C84784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121E1-1999-4C59-8681-FF01ED91C66D}"/>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356425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36F3C-2822-44B3-BA2D-6EEE0C926E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C17688-C6A0-41F8-B420-3ACFB74465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DA4D55-F7DF-41D2-B3EC-145584050C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FFA6A0-D7FC-457E-942B-1CB5F6DF1330}"/>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6" name="Footer Placeholder 5">
            <a:extLst>
              <a:ext uri="{FF2B5EF4-FFF2-40B4-BE49-F238E27FC236}">
                <a16:creationId xmlns:a16="http://schemas.microsoft.com/office/drawing/2014/main" id="{A6851D45-BF92-4598-9107-861BF2647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5D3FB6-C10A-4412-A1B6-1F6D2F96183B}"/>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18982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397D-642A-4DE1-9365-8063A8D987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B5457A-D4D8-4084-84C8-30D235E819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AB770-79FB-44F0-900E-68238A6EF2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F1FCFB-B513-43AA-9D03-018B9D5ADF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9991E2-F5A1-400C-BF23-F1ECC66DD0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4474EB-128F-4A6D-9400-1B357D3EB741}"/>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8" name="Footer Placeholder 7">
            <a:extLst>
              <a:ext uri="{FF2B5EF4-FFF2-40B4-BE49-F238E27FC236}">
                <a16:creationId xmlns:a16="http://schemas.microsoft.com/office/drawing/2014/main" id="{48F695CA-0437-4420-AB3D-B89EA1A8E8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2D2452-5CD1-42B9-9F08-94934D277C12}"/>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97545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E14F-CFAB-4CD4-9B3B-795E9227ED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9025CB-161B-40AB-8BA3-5A988D488AC2}"/>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4" name="Footer Placeholder 3">
            <a:extLst>
              <a:ext uri="{FF2B5EF4-FFF2-40B4-BE49-F238E27FC236}">
                <a16:creationId xmlns:a16="http://schemas.microsoft.com/office/drawing/2014/main" id="{4C2389CF-7973-40F6-89F7-651E0F479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890673-2E89-45E3-B5F1-FC0E1A7840FC}"/>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183188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FF9E85-CBEB-48C1-9809-FD9A71E846AC}"/>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3" name="Footer Placeholder 2">
            <a:extLst>
              <a:ext uri="{FF2B5EF4-FFF2-40B4-BE49-F238E27FC236}">
                <a16:creationId xmlns:a16="http://schemas.microsoft.com/office/drawing/2014/main" id="{ED1BBCE6-044C-47F2-97CF-1D98824A66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47D4DC-F187-403C-AD89-E44E8C64D700}"/>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227953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92167-7B22-4A6D-B690-BC21C06D64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478253-9944-4708-9759-E483D78AEE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87121E-E48F-4A14-B39B-0C8D7968C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100A8E-5FAB-48AE-A7BE-8E94FCA1A141}"/>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6" name="Footer Placeholder 5">
            <a:extLst>
              <a:ext uri="{FF2B5EF4-FFF2-40B4-BE49-F238E27FC236}">
                <a16:creationId xmlns:a16="http://schemas.microsoft.com/office/drawing/2014/main" id="{8EAC40CB-BCF1-485B-B377-56F287D296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195F9-AD62-449C-BD05-42F939B07367}"/>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299666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91CF-7E8B-465C-AD81-45936007F6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07550D-0F8C-43E2-B676-7359C3DFE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18F926-2971-4647-BBE7-7F784F99E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56EDE1-6BFC-46F0-9876-B5A467B06EC2}"/>
              </a:ext>
            </a:extLst>
          </p:cNvPr>
          <p:cNvSpPr>
            <a:spLocks noGrp="1"/>
          </p:cNvSpPr>
          <p:nvPr>
            <p:ph type="dt" sz="half" idx="10"/>
          </p:nvPr>
        </p:nvSpPr>
        <p:spPr/>
        <p:txBody>
          <a:bodyPr/>
          <a:lstStyle/>
          <a:p>
            <a:fld id="{925A878B-ADAB-44F3-B3C7-69078F355DA7}" type="datetimeFigureOut">
              <a:rPr lang="en-US" smtClean="0"/>
              <a:t>11/3/2021</a:t>
            </a:fld>
            <a:endParaRPr lang="en-US"/>
          </a:p>
        </p:txBody>
      </p:sp>
      <p:sp>
        <p:nvSpPr>
          <p:cNvPr id="6" name="Footer Placeholder 5">
            <a:extLst>
              <a:ext uri="{FF2B5EF4-FFF2-40B4-BE49-F238E27FC236}">
                <a16:creationId xmlns:a16="http://schemas.microsoft.com/office/drawing/2014/main" id="{551D5E79-29EA-410C-9DE2-406D7387D5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68FEE8-3F7C-4F88-BDE1-421069615C45}"/>
              </a:ext>
            </a:extLst>
          </p:cNvPr>
          <p:cNvSpPr>
            <a:spLocks noGrp="1"/>
          </p:cNvSpPr>
          <p:nvPr>
            <p:ph type="sldNum" sz="quarter" idx="12"/>
          </p:nvPr>
        </p:nvSpPr>
        <p:spPr/>
        <p:txBody>
          <a:bodyPr/>
          <a:lstStyle/>
          <a:p>
            <a:fld id="{BBDA862D-6738-455C-9619-D6368E7F986E}" type="slidenum">
              <a:rPr lang="en-US" smtClean="0"/>
              <a:t>‹#›</a:t>
            </a:fld>
            <a:endParaRPr lang="en-US"/>
          </a:p>
        </p:txBody>
      </p:sp>
    </p:spTree>
    <p:extLst>
      <p:ext uri="{BB962C8B-B14F-4D97-AF65-F5344CB8AC3E}">
        <p14:creationId xmlns:p14="http://schemas.microsoft.com/office/powerpoint/2010/main" val="336425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532C58-96AF-4DF7-AFEA-09D147C396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D11465-1603-47AE-ADC2-38BB715AAF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4D71CE-4441-4B6F-B514-C781014A9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A878B-ADAB-44F3-B3C7-69078F355DA7}" type="datetimeFigureOut">
              <a:rPr lang="en-US" smtClean="0"/>
              <a:t>11/3/2021</a:t>
            </a:fld>
            <a:endParaRPr lang="en-US"/>
          </a:p>
        </p:txBody>
      </p:sp>
      <p:sp>
        <p:nvSpPr>
          <p:cNvPr id="5" name="Footer Placeholder 4">
            <a:extLst>
              <a:ext uri="{FF2B5EF4-FFF2-40B4-BE49-F238E27FC236}">
                <a16:creationId xmlns:a16="http://schemas.microsoft.com/office/drawing/2014/main" id="{288D5F21-1B39-4A3C-A29F-717B323616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643503-67ED-4E8A-8D15-B7E998E82D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A862D-6738-455C-9619-D6368E7F986E}" type="slidenum">
              <a:rPr lang="en-US" smtClean="0"/>
              <a:t>‹#›</a:t>
            </a:fld>
            <a:endParaRPr lang="en-US"/>
          </a:p>
        </p:txBody>
      </p:sp>
    </p:spTree>
    <p:extLst>
      <p:ext uri="{BB962C8B-B14F-4D97-AF65-F5344CB8AC3E}">
        <p14:creationId xmlns:p14="http://schemas.microsoft.com/office/powerpoint/2010/main" val="595700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88F6-5D9D-4CF2-A914-92FEDDA36EF8}"/>
              </a:ext>
            </a:extLst>
          </p:cNvPr>
          <p:cNvSpPr>
            <a:spLocks noGrp="1"/>
          </p:cNvSpPr>
          <p:nvPr>
            <p:ph type="title"/>
          </p:nvPr>
        </p:nvSpPr>
        <p:spPr/>
        <p:txBody>
          <a:bodyPr/>
          <a:lstStyle/>
          <a:p>
            <a:pPr algn="ctr"/>
            <a:r>
              <a:rPr lang="en-US" dirty="0"/>
              <a:t>Ideology</a:t>
            </a:r>
          </a:p>
        </p:txBody>
      </p:sp>
      <p:sp>
        <p:nvSpPr>
          <p:cNvPr id="3" name="Content Placeholder 2">
            <a:extLst>
              <a:ext uri="{FF2B5EF4-FFF2-40B4-BE49-F238E27FC236}">
                <a16:creationId xmlns:a16="http://schemas.microsoft.com/office/drawing/2014/main" id="{230443AC-3C79-4DAD-A26A-5CE46120FCA8}"/>
              </a:ext>
            </a:extLst>
          </p:cNvPr>
          <p:cNvSpPr>
            <a:spLocks noGrp="1"/>
          </p:cNvSpPr>
          <p:nvPr>
            <p:ph idx="1"/>
          </p:nvPr>
        </p:nvSpPr>
        <p:spPr/>
        <p:txBody>
          <a:bodyPr>
            <a:normAutofit/>
          </a:bodyPr>
          <a:lstStyle/>
          <a:p>
            <a:r>
              <a:rPr lang="en-US" dirty="0"/>
              <a:t>A word coined during the French Revolution, ideology refers to a coherent set of beliefs about the way the social and political order should be organized. </a:t>
            </a:r>
          </a:p>
          <a:p>
            <a:r>
              <a:rPr lang="en-US" dirty="0"/>
              <a:t>The dual impact of the French Revolution and the Industrial Revolution prompted the development of a whole spectrum of ideologies to explain the meaning of the changes taking place. Nationalists, liberals, socialists, and communists offered competing visions of the social order they desired.</a:t>
            </a:r>
          </a:p>
        </p:txBody>
      </p:sp>
    </p:spTree>
    <p:extLst>
      <p:ext uri="{BB962C8B-B14F-4D97-AF65-F5344CB8AC3E}">
        <p14:creationId xmlns:p14="http://schemas.microsoft.com/office/powerpoint/2010/main" val="1664791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26B08-4B91-4B63-B346-1ABC07E42FDD}"/>
              </a:ext>
            </a:extLst>
          </p:cNvPr>
          <p:cNvSpPr>
            <a:spLocks noGrp="1"/>
          </p:cNvSpPr>
          <p:nvPr>
            <p:ph type="title"/>
          </p:nvPr>
        </p:nvSpPr>
        <p:spPr/>
        <p:txBody>
          <a:bodyPr/>
          <a:lstStyle/>
          <a:p>
            <a:pPr algn="ctr"/>
            <a:r>
              <a:rPr lang="en-US" dirty="0"/>
              <a:t>The Working Class</a:t>
            </a:r>
          </a:p>
        </p:txBody>
      </p:sp>
      <p:sp>
        <p:nvSpPr>
          <p:cNvPr id="3" name="Content Placeholder 2">
            <a:extLst>
              <a:ext uri="{FF2B5EF4-FFF2-40B4-BE49-F238E27FC236}">
                <a16:creationId xmlns:a16="http://schemas.microsoft.com/office/drawing/2014/main" id="{422D3F89-0082-4E08-8006-902080282F01}"/>
              </a:ext>
            </a:extLst>
          </p:cNvPr>
          <p:cNvSpPr>
            <a:spLocks noGrp="1"/>
          </p:cNvSpPr>
          <p:nvPr>
            <p:ph idx="1"/>
          </p:nvPr>
        </p:nvSpPr>
        <p:spPr/>
        <p:txBody>
          <a:bodyPr>
            <a:normAutofit fontScale="85000" lnSpcReduction="20000"/>
          </a:bodyPr>
          <a:lstStyle/>
          <a:p>
            <a:r>
              <a:rPr lang="en-US" dirty="0"/>
              <a:t>As urban factories grew, their workers gradually came to constitute a new socioeconomic class with a distinctive culture and traditions. </a:t>
            </a:r>
          </a:p>
          <a:p>
            <a:r>
              <a:rPr lang="en-US" dirty="0"/>
              <a:t>The term working class, like middle class, came into use for the first time in the early nineteenth century. </a:t>
            </a:r>
          </a:p>
          <a:p>
            <a:r>
              <a:rPr lang="en-US" dirty="0"/>
              <a:t>It referred to the laborers in the new factories. </a:t>
            </a:r>
          </a:p>
          <a:p>
            <a:r>
              <a:rPr lang="en-US" dirty="0"/>
              <a:t>In the past, urban workers had labored in isolated trades: water and wood carrying, gardening, laundry, and building. </a:t>
            </a:r>
          </a:p>
          <a:p>
            <a:r>
              <a:rPr lang="en-US" dirty="0"/>
              <a:t>In contrast, factories brought working people together with machines, under close </a:t>
            </a:r>
          </a:p>
          <a:p>
            <a:r>
              <a:rPr lang="en-US" dirty="0"/>
              <a:t>supervision by their employers. </a:t>
            </a:r>
          </a:p>
          <a:p>
            <a:r>
              <a:rPr lang="en-US" dirty="0"/>
              <a:t>Soon developing a sense of common interests, they organized societies for mutual help and political reform. From these would come the first labor unions.</a:t>
            </a:r>
          </a:p>
        </p:txBody>
      </p:sp>
    </p:spTree>
    <p:extLst>
      <p:ext uri="{BB962C8B-B14F-4D97-AF65-F5344CB8AC3E}">
        <p14:creationId xmlns:p14="http://schemas.microsoft.com/office/powerpoint/2010/main" val="87680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Factory Act of 1833</a:t>
            </a:r>
          </a:p>
        </p:txBody>
      </p:sp>
      <p:sp>
        <p:nvSpPr>
          <p:cNvPr id="3" name="Content Placeholder 2"/>
          <p:cNvSpPr>
            <a:spLocks noGrp="1"/>
          </p:cNvSpPr>
          <p:nvPr>
            <p:ph idx="1"/>
          </p:nvPr>
        </p:nvSpPr>
        <p:spPr/>
        <p:txBody>
          <a:bodyPr>
            <a:normAutofit/>
          </a:bodyPr>
          <a:lstStyle/>
          <a:p>
            <a:r>
              <a:rPr lang="en-US" dirty="0"/>
              <a:t>The apprenticeship system that made virtual slaves out of children and the power that factory owners held over all workers led to numerous legal reforms that culminated in the Factory Act of 1833. </a:t>
            </a:r>
          </a:p>
          <a:p>
            <a:r>
              <a:rPr lang="en-US" dirty="0"/>
              <a:t>The Factory Act of 1833 installed a system of full-time professional inspectors to enforce the provisions of previous acts. </a:t>
            </a:r>
          </a:p>
          <a:p>
            <a:r>
              <a:rPr lang="en-US" dirty="0"/>
              <a:t>The Factory Acts constituted significant progress in preventing the exploitation of children. </a:t>
            </a:r>
          </a:p>
          <a:p>
            <a:r>
              <a:rPr lang="en-US" dirty="0"/>
              <a:t>After 1833 the number of children employed in industry declined rapidly.</a:t>
            </a:r>
          </a:p>
        </p:txBody>
      </p:sp>
    </p:spTree>
    <p:extLst>
      <p:ext uri="{BB962C8B-B14F-4D97-AF65-F5344CB8AC3E}">
        <p14:creationId xmlns:p14="http://schemas.microsoft.com/office/powerpoint/2010/main" val="945731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Separate Spheres</a:t>
            </a:r>
          </a:p>
        </p:txBody>
      </p:sp>
      <p:sp>
        <p:nvSpPr>
          <p:cNvPr id="3" name="Content Placeholder 2"/>
          <p:cNvSpPr>
            <a:spLocks noGrp="1"/>
          </p:cNvSpPr>
          <p:nvPr>
            <p:ph idx="1"/>
          </p:nvPr>
        </p:nvSpPr>
        <p:spPr/>
        <p:txBody>
          <a:bodyPr/>
          <a:lstStyle/>
          <a:p>
            <a:r>
              <a:rPr lang="en-US" dirty="0"/>
              <a:t>With the restriction of child labor came a new sexual division of labor.</a:t>
            </a:r>
          </a:p>
          <a:p>
            <a:r>
              <a:rPr lang="en-US" dirty="0"/>
              <a:t>By 1850 the man was emerging as the family’s primary wage earner, while the married woman found only limited job opportunities.</a:t>
            </a:r>
          </a:p>
          <a:p>
            <a:r>
              <a:rPr lang="en-US" dirty="0"/>
              <a:t>Generally denied good jobs at high wages in the growing urban economy, wives were expected to concentrate on their duties at home. </a:t>
            </a:r>
          </a:p>
          <a:p>
            <a:r>
              <a:rPr lang="en-US" dirty="0"/>
              <a:t>Evolving gradually, but largely in place by 1850, this new pattern of separate spheres in Britain constituted a major development in the history of women and of the family.</a:t>
            </a:r>
          </a:p>
        </p:txBody>
      </p:sp>
    </p:spTree>
    <p:extLst>
      <p:ext uri="{BB962C8B-B14F-4D97-AF65-F5344CB8AC3E}">
        <p14:creationId xmlns:p14="http://schemas.microsoft.com/office/powerpoint/2010/main" val="2391478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Luddites</a:t>
            </a:r>
          </a:p>
        </p:txBody>
      </p:sp>
      <p:sp>
        <p:nvSpPr>
          <p:cNvPr id="3" name="Content Placeholder 2"/>
          <p:cNvSpPr>
            <a:spLocks noGrp="1"/>
          </p:cNvSpPr>
          <p:nvPr>
            <p:ph idx="1"/>
          </p:nvPr>
        </p:nvSpPr>
        <p:spPr/>
        <p:txBody>
          <a:bodyPr/>
          <a:lstStyle/>
          <a:p>
            <a:r>
              <a:rPr lang="en-US" dirty="0"/>
              <a:t>From the beginning, the British Industrial Revolution had its critics.</a:t>
            </a:r>
          </a:p>
          <a:p>
            <a:r>
              <a:rPr lang="en-US" dirty="0"/>
              <a:t>Skilled tradesmen and handicraft workers realized they could not compete with the cheaper pouring out of British factories.</a:t>
            </a:r>
          </a:p>
          <a:p>
            <a:r>
              <a:rPr lang="en-US" dirty="0"/>
              <a:t>Known as the Luddites, they attacked factories in northern England in 1811 and smashed the new machines, which they believed were putting them out of work. </a:t>
            </a:r>
          </a:p>
          <a:p>
            <a:r>
              <a:rPr lang="en-US" dirty="0"/>
              <a:t>The Luddites abhorred the prospect of losing their independent livelihoods, and having to work in factories as common laborers for a fraction of their previous living in horrible conditions. </a:t>
            </a:r>
          </a:p>
        </p:txBody>
      </p:sp>
    </p:spTree>
    <p:extLst>
      <p:ext uri="{BB962C8B-B14F-4D97-AF65-F5344CB8AC3E}">
        <p14:creationId xmlns:p14="http://schemas.microsoft.com/office/powerpoint/2010/main" val="2675364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CB2EC-B2C9-4FB4-83F3-D23855FB517D}"/>
              </a:ext>
            </a:extLst>
          </p:cNvPr>
          <p:cNvSpPr>
            <a:spLocks noGrp="1"/>
          </p:cNvSpPr>
          <p:nvPr>
            <p:ph type="title"/>
          </p:nvPr>
        </p:nvSpPr>
        <p:spPr/>
        <p:txBody>
          <a:bodyPr/>
          <a:lstStyle/>
          <a:p>
            <a:pPr algn="ctr"/>
            <a:r>
              <a:rPr lang="en-US" dirty="0"/>
              <a:t>Liberalism</a:t>
            </a:r>
          </a:p>
        </p:txBody>
      </p:sp>
      <p:sp>
        <p:nvSpPr>
          <p:cNvPr id="3" name="Content Placeholder 2">
            <a:extLst>
              <a:ext uri="{FF2B5EF4-FFF2-40B4-BE49-F238E27FC236}">
                <a16:creationId xmlns:a16="http://schemas.microsoft.com/office/drawing/2014/main" id="{B8EB9598-99A1-410B-8C5B-3EF749AC38FF}"/>
              </a:ext>
            </a:extLst>
          </p:cNvPr>
          <p:cNvSpPr>
            <a:spLocks noGrp="1"/>
          </p:cNvSpPr>
          <p:nvPr>
            <p:ph idx="1"/>
          </p:nvPr>
        </p:nvSpPr>
        <p:spPr/>
        <p:txBody>
          <a:bodyPr>
            <a:normAutofit/>
          </a:bodyPr>
          <a:lstStyle/>
          <a:p>
            <a:r>
              <a:rPr lang="en-US" dirty="0"/>
              <a:t>Liberalism emerged as an intellectual response to Conservatism</a:t>
            </a:r>
          </a:p>
          <a:p>
            <a:r>
              <a:rPr lang="en-US" dirty="0"/>
              <a:t>Liberalism “was” demanded representative government and equality before the law as well as such individual freedoms as freedom of the press, freedom of speech, freedom of assembly, and freedom from arbitrary arrest. </a:t>
            </a:r>
          </a:p>
          <a:p>
            <a:r>
              <a:rPr lang="en-US" dirty="0"/>
              <a:t>Liberalism’s economic principles called for unrestricted private enterprise and no government interference in the economy. This philosophy was popularly known as the doctrine of laissez faire. </a:t>
            </a:r>
          </a:p>
        </p:txBody>
      </p:sp>
    </p:spTree>
    <p:extLst>
      <p:ext uri="{BB962C8B-B14F-4D97-AF65-F5344CB8AC3E}">
        <p14:creationId xmlns:p14="http://schemas.microsoft.com/office/powerpoint/2010/main" val="56514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77144-196D-40FC-BAE2-7037987F1156}"/>
              </a:ext>
            </a:extLst>
          </p:cNvPr>
          <p:cNvSpPr>
            <a:spLocks noGrp="1"/>
          </p:cNvSpPr>
          <p:nvPr>
            <p:ph type="title"/>
          </p:nvPr>
        </p:nvSpPr>
        <p:spPr/>
        <p:txBody>
          <a:bodyPr/>
          <a:lstStyle/>
          <a:p>
            <a:pPr algn="ctr"/>
            <a:r>
              <a:rPr lang="en-US" dirty="0"/>
              <a:t>Nationalism</a:t>
            </a:r>
          </a:p>
        </p:txBody>
      </p:sp>
      <p:sp>
        <p:nvSpPr>
          <p:cNvPr id="3" name="Content Placeholder 2">
            <a:extLst>
              <a:ext uri="{FF2B5EF4-FFF2-40B4-BE49-F238E27FC236}">
                <a16:creationId xmlns:a16="http://schemas.microsoft.com/office/drawing/2014/main" id="{5378392A-2D19-49FD-BDD2-DDE816D79F0A}"/>
              </a:ext>
            </a:extLst>
          </p:cNvPr>
          <p:cNvSpPr>
            <a:spLocks noGrp="1"/>
          </p:cNvSpPr>
          <p:nvPr>
            <p:ph idx="1"/>
          </p:nvPr>
        </p:nvSpPr>
        <p:spPr/>
        <p:txBody>
          <a:bodyPr/>
          <a:lstStyle/>
          <a:p>
            <a:r>
              <a:rPr lang="en-US" dirty="0"/>
              <a:t>Nationalism was a second radical ideology that emerged in the years after 1815. </a:t>
            </a:r>
          </a:p>
          <a:p>
            <a:r>
              <a:rPr lang="en-US" dirty="0"/>
              <a:t>Early advocates of the “national idea” argued that the members of what we would call today an ethnic group had its own genius and its own cultural unity, which were manifested especially in a common language, history, and territory of the nation.</a:t>
            </a:r>
          </a:p>
          <a:p>
            <a:r>
              <a:rPr lang="en-US" dirty="0"/>
              <a:t>Nationalists sought to make the territory of each people coincide with well-defined boundaries in an independent nation-state. It was this political goal that made nationalism so explosive in central and eastern Europe after 1815.</a:t>
            </a:r>
          </a:p>
        </p:txBody>
      </p:sp>
    </p:spTree>
    <p:extLst>
      <p:ext uri="{BB962C8B-B14F-4D97-AF65-F5344CB8AC3E}">
        <p14:creationId xmlns:p14="http://schemas.microsoft.com/office/powerpoint/2010/main" val="3962948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C39FF-2A1E-4240-91CF-B2EE4A1B9EA9}"/>
              </a:ext>
            </a:extLst>
          </p:cNvPr>
          <p:cNvSpPr>
            <a:spLocks noGrp="1"/>
          </p:cNvSpPr>
          <p:nvPr>
            <p:ph type="title"/>
          </p:nvPr>
        </p:nvSpPr>
        <p:spPr/>
        <p:txBody>
          <a:bodyPr/>
          <a:lstStyle/>
          <a:p>
            <a:pPr algn="ctr"/>
            <a:r>
              <a:rPr lang="en-US" dirty="0"/>
              <a:t>Socialism</a:t>
            </a:r>
          </a:p>
        </p:txBody>
      </p:sp>
      <p:sp>
        <p:nvSpPr>
          <p:cNvPr id="3" name="Content Placeholder 2">
            <a:extLst>
              <a:ext uri="{FF2B5EF4-FFF2-40B4-BE49-F238E27FC236}">
                <a16:creationId xmlns:a16="http://schemas.microsoft.com/office/drawing/2014/main" id="{BEED48F6-6162-4532-9150-A6F95B446C2B}"/>
              </a:ext>
            </a:extLst>
          </p:cNvPr>
          <p:cNvSpPr>
            <a:spLocks noGrp="1"/>
          </p:cNvSpPr>
          <p:nvPr>
            <p:ph idx="1"/>
          </p:nvPr>
        </p:nvSpPr>
        <p:spPr/>
        <p:txBody>
          <a:bodyPr/>
          <a:lstStyle/>
          <a:p>
            <a:r>
              <a:rPr lang="en-US" dirty="0"/>
              <a:t>Socialism argued that the government should plan the economy to control prices and prevent unemployment. </a:t>
            </a:r>
          </a:p>
          <a:p>
            <a:r>
              <a:rPr lang="en-US" dirty="0"/>
              <a:t>Socialists also believed that government should regulate private property or that private property should be abolished and replaced by state or community ownership.</a:t>
            </a:r>
          </a:p>
          <a:p>
            <a:r>
              <a:rPr lang="en-US" dirty="0"/>
              <a:t>Karl Marx and Friedrich Engels published The Communist Manifesto, which became the guiding text of socialism.</a:t>
            </a:r>
          </a:p>
        </p:txBody>
      </p:sp>
    </p:spTree>
    <p:extLst>
      <p:ext uri="{BB962C8B-B14F-4D97-AF65-F5344CB8AC3E}">
        <p14:creationId xmlns:p14="http://schemas.microsoft.com/office/powerpoint/2010/main" val="2230185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B0F49-F6EB-45F2-B9A6-BC5C5A03C8A8}"/>
              </a:ext>
            </a:extLst>
          </p:cNvPr>
          <p:cNvSpPr>
            <a:spLocks noGrp="1"/>
          </p:cNvSpPr>
          <p:nvPr>
            <p:ph type="title"/>
          </p:nvPr>
        </p:nvSpPr>
        <p:spPr/>
        <p:txBody>
          <a:bodyPr/>
          <a:lstStyle/>
          <a:p>
            <a:pPr algn="ctr"/>
            <a:r>
              <a:rPr lang="en-US" dirty="0"/>
              <a:t>The Great Famine</a:t>
            </a:r>
          </a:p>
        </p:txBody>
      </p:sp>
      <p:sp>
        <p:nvSpPr>
          <p:cNvPr id="3" name="Content Placeholder 2">
            <a:extLst>
              <a:ext uri="{FF2B5EF4-FFF2-40B4-BE49-F238E27FC236}">
                <a16:creationId xmlns:a16="http://schemas.microsoft.com/office/drawing/2014/main" id="{F13A340D-CA94-4B8D-99A9-1B1DA2B47FE9}"/>
              </a:ext>
            </a:extLst>
          </p:cNvPr>
          <p:cNvSpPr>
            <a:spLocks noGrp="1"/>
          </p:cNvSpPr>
          <p:nvPr>
            <p:ph idx="1"/>
          </p:nvPr>
        </p:nvSpPr>
        <p:spPr/>
        <p:txBody>
          <a:bodyPr/>
          <a:lstStyle/>
          <a:p>
            <a:r>
              <a:rPr lang="en-US" dirty="0"/>
              <a:t>Ireland’s population doubled from 4 million to 8 million between 1780 and 1840, fueled in large part by the calories and nutritive qualities of the potato. </a:t>
            </a:r>
          </a:p>
          <a:p>
            <a:r>
              <a:rPr lang="en-US" dirty="0"/>
              <a:t>However, the potato crop failed in 1845, 1846, 1848, and 1851 in Ireland and throughout much of Europe. Many suffered in Europe, but in Ireland, where dependency on the potato was much more widespread, the result was starvation and death.</a:t>
            </a:r>
          </a:p>
          <a:p>
            <a:r>
              <a:rPr lang="en-US" dirty="0"/>
              <a:t>The Great Famine, as this tragedy came to be known, intensified anti-British feeling and promoted Irish nationalism.</a:t>
            </a:r>
          </a:p>
        </p:txBody>
      </p:sp>
    </p:spTree>
    <p:extLst>
      <p:ext uri="{BB962C8B-B14F-4D97-AF65-F5344CB8AC3E}">
        <p14:creationId xmlns:p14="http://schemas.microsoft.com/office/powerpoint/2010/main" val="3481798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800EE-8800-4DDA-9051-93E7F59A049F}"/>
              </a:ext>
            </a:extLst>
          </p:cNvPr>
          <p:cNvSpPr>
            <a:spLocks noGrp="1"/>
          </p:cNvSpPr>
          <p:nvPr>
            <p:ph type="title"/>
          </p:nvPr>
        </p:nvSpPr>
        <p:spPr/>
        <p:txBody>
          <a:bodyPr/>
          <a:lstStyle/>
          <a:p>
            <a:pPr algn="ctr"/>
            <a:r>
              <a:rPr lang="en-US" dirty="0"/>
              <a:t>The Revolutions of 1848</a:t>
            </a:r>
          </a:p>
        </p:txBody>
      </p:sp>
      <p:sp>
        <p:nvSpPr>
          <p:cNvPr id="3" name="Content Placeholder 2">
            <a:extLst>
              <a:ext uri="{FF2B5EF4-FFF2-40B4-BE49-F238E27FC236}">
                <a16:creationId xmlns:a16="http://schemas.microsoft.com/office/drawing/2014/main" id="{80438F14-ACA8-41BD-ABCB-DDBAD5EB161C}"/>
              </a:ext>
            </a:extLst>
          </p:cNvPr>
          <p:cNvSpPr>
            <a:spLocks noGrp="1"/>
          </p:cNvSpPr>
          <p:nvPr>
            <p:ph idx="1"/>
          </p:nvPr>
        </p:nvSpPr>
        <p:spPr/>
        <p:txBody>
          <a:bodyPr/>
          <a:lstStyle/>
          <a:p>
            <a:r>
              <a:rPr lang="en-US" dirty="0"/>
              <a:t>Ideological conflicts between liberalism, nationalism, and socialism and re-invigorated conservatism that stood against them helped turn economic and social conflicts into the revolutions of 1848.</a:t>
            </a:r>
          </a:p>
          <a:p>
            <a:r>
              <a:rPr lang="en-US" dirty="0"/>
              <a:t>France, Hungary, Bohemia, and Prussia all saw revolutionary uprisings in 1848. </a:t>
            </a:r>
          </a:p>
          <a:p>
            <a:r>
              <a:rPr lang="en-US" dirty="0"/>
              <a:t>Across Europe, the uprisings of 1848 were unsuccessful. </a:t>
            </a:r>
          </a:p>
          <a:p>
            <a:r>
              <a:rPr lang="en-US" dirty="0"/>
              <a:t>Reform movements splintered into competing factions, while the forces of order proved better organized and more united, on both a domestic and international level.</a:t>
            </a:r>
          </a:p>
          <a:p>
            <a:endParaRPr lang="en-US" dirty="0"/>
          </a:p>
        </p:txBody>
      </p:sp>
    </p:spTree>
    <p:extLst>
      <p:ext uri="{BB962C8B-B14F-4D97-AF65-F5344CB8AC3E}">
        <p14:creationId xmlns:p14="http://schemas.microsoft.com/office/powerpoint/2010/main" val="353322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31761-57BE-4FF1-A928-B9133ECDEB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0"/>
            <a:ext cx="10972800" cy="6858000"/>
          </a:xfrm>
          <a:prstGeom prst="rect">
            <a:avLst/>
          </a:prstGeom>
        </p:spPr>
      </p:pic>
    </p:spTree>
    <p:extLst>
      <p:ext uri="{BB962C8B-B14F-4D97-AF65-F5344CB8AC3E}">
        <p14:creationId xmlns:p14="http://schemas.microsoft.com/office/powerpoint/2010/main" val="3562680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Great Britain’s Industrial Revolution</a:t>
            </a:r>
          </a:p>
        </p:txBody>
      </p:sp>
      <p:sp>
        <p:nvSpPr>
          <p:cNvPr id="5" name="Content Placeholder 4"/>
          <p:cNvSpPr>
            <a:spLocks noGrp="1"/>
          </p:cNvSpPr>
          <p:nvPr>
            <p:ph idx="1"/>
          </p:nvPr>
        </p:nvSpPr>
        <p:spPr/>
        <p:txBody>
          <a:bodyPr/>
          <a:lstStyle/>
          <a:p>
            <a:r>
              <a:rPr lang="en-US" dirty="0"/>
              <a:t>An abundant supply of coal 		</a:t>
            </a:r>
          </a:p>
          <a:p>
            <a:r>
              <a:rPr lang="en-US" dirty="0"/>
              <a:t>A well-developed banking and financial system</a:t>
            </a:r>
          </a:p>
          <a:p>
            <a:r>
              <a:rPr lang="en-US" dirty="0"/>
              <a:t>Limited liability legal system for corporations</a:t>
            </a:r>
          </a:p>
          <a:p>
            <a:r>
              <a:rPr lang="en-US" dirty="0"/>
              <a:t>Intellectual culture emphasized the public sharing of knowledge. </a:t>
            </a:r>
          </a:p>
          <a:p>
            <a:r>
              <a:rPr lang="en-US" dirty="0"/>
              <a:t>A colonial empire that produced ample natural resources and a market for manufactured goods</a:t>
            </a:r>
          </a:p>
          <a:p>
            <a:r>
              <a:rPr lang="en-US" dirty="0"/>
              <a:t>Agricultural productivity fed a growing population that supplied large numbers of workers for factories. </a:t>
            </a:r>
          </a:p>
          <a:p>
            <a:endParaRPr lang="en-US" dirty="0"/>
          </a:p>
        </p:txBody>
      </p:sp>
    </p:spTree>
    <p:extLst>
      <p:ext uri="{BB962C8B-B14F-4D97-AF65-F5344CB8AC3E}">
        <p14:creationId xmlns:p14="http://schemas.microsoft.com/office/powerpoint/2010/main" val="396642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Spinning Jenny</a:t>
            </a:r>
          </a:p>
        </p:txBody>
      </p:sp>
      <p:sp>
        <p:nvSpPr>
          <p:cNvPr id="3" name="Content Placeholder 2"/>
          <p:cNvSpPr>
            <a:spLocks noGrp="1"/>
          </p:cNvSpPr>
          <p:nvPr>
            <p:ph sz="half" idx="1"/>
          </p:nvPr>
        </p:nvSpPr>
        <p:spPr/>
        <p:txBody>
          <a:bodyPr>
            <a:normAutofit/>
          </a:bodyPr>
          <a:lstStyle/>
          <a:p>
            <a:r>
              <a:rPr lang="en-US" dirty="0"/>
              <a:t>James Hargreaves, invented his cotton-spinning jenny about 1765.</a:t>
            </a:r>
          </a:p>
          <a:p>
            <a:r>
              <a:rPr lang="en-US" dirty="0"/>
              <a:t>Hargreaves’s spinning jenny was simple, inexpensive, and powered by hand. In early models from six to twenty-four spindles could mass produce a fine, slender thread.</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44426" y="2521009"/>
            <a:ext cx="4760007" cy="2922662"/>
          </a:xfrm>
        </p:spPr>
      </p:pic>
    </p:spTree>
    <p:extLst>
      <p:ext uri="{BB962C8B-B14F-4D97-AF65-F5344CB8AC3E}">
        <p14:creationId xmlns:p14="http://schemas.microsoft.com/office/powerpoint/2010/main" val="2382641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The Water Frame</a:t>
            </a:r>
          </a:p>
        </p:txBody>
      </p:sp>
      <p:sp>
        <p:nvSpPr>
          <p:cNvPr id="8" name="Content Placeholder 7"/>
          <p:cNvSpPr>
            <a:spLocks noGrp="1"/>
          </p:cNvSpPr>
          <p:nvPr>
            <p:ph sz="half" idx="1"/>
          </p:nvPr>
        </p:nvSpPr>
        <p:spPr/>
        <p:txBody>
          <a:bodyPr>
            <a:normAutofit fontScale="92500" lnSpcReduction="10000"/>
          </a:bodyPr>
          <a:lstStyle/>
          <a:p>
            <a:r>
              <a:rPr lang="en-US" dirty="0"/>
              <a:t>Arkwright’s water frame had a capacity of several hundred spindles driven by waterpower. The water frame required large specialized mills located beside rivers and factories that employed as many as one thousand workers from the very beginning. </a:t>
            </a:r>
          </a:p>
          <a:p>
            <a:r>
              <a:rPr lang="en-US" dirty="0"/>
              <a:t>By 1790 the new machines were producing ten times as much cotton yarn as had been made in 1770.</a:t>
            </a:r>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916143"/>
            <a:ext cx="5181600" cy="4170301"/>
          </a:xfrm>
        </p:spPr>
      </p:pic>
    </p:spTree>
    <p:extLst>
      <p:ext uri="{BB962C8B-B14F-4D97-AF65-F5344CB8AC3E}">
        <p14:creationId xmlns:p14="http://schemas.microsoft.com/office/powerpoint/2010/main" val="3202669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Steam-Powered Rolling Mill</a:t>
            </a:r>
          </a:p>
        </p:txBody>
      </p:sp>
      <p:sp>
        <p:nvSpPr>
          <p:cNvPr id="3" name="Content Placeholder 2"/>
          <p:cNvSpPr>
            <a:spLocks noGrp="1"/>
          </p:cNvSpPr>
          <p:nvPr>
            <p:ph sz="half" idx="1"/>
          </p:nvPr>
        </p:nvSpPr>
        <p:spPr/>
        <p:txBody>
          <a:bodyPr>
            <a:normAutofit/>
          </a:bodyPr>
          <a:lstStyle/>
          <a:p>
            <a:r>
              <a:rPr lang="en-US" dirty="0"/>
              <a:t>The steam-powered rolling mills, which were capable of spewing out finished iron in every shape and form. The economic consequence of these technical innovations was a great boom in the British iron industry. Once scarce and expensive, iron became the cheap, basic, indispensable building block of the British economy.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35353" y="1825625"/>
            <a:ext cx="4455294" cy="4351338"/>
          </a:xfrm>
        </p:spPr>
      </p:pic>
    </p:spTree>
    <p:extLst>
      <p:ext uri="{BB962C8B-B14F-4D97-AF65-F5344CB8AC3E}">
        <p14:creationId xmlns:p14="http://schemas.microsoft.com/office/powerpoint/2010/main" val="65319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Steam Engine</a:t>
            </a:r>
          </a:p>
        </p:txBody>
      </p:sp>
      <p:sp>
        <p:nvSpPr>
          <p:cNvPr id="3" name="Content Placeholder 2"/>
          <p:cNvSpPr>
            <a:spLocks noGrp="1"/>
          </p:cNvSpPr>
          <p:nvPr>
            <p:ph idx="1"/>
          </p:nvPr>
        </p:nvSpPr>
        <p:spPr/>
        <p:txBody>
          <a:bodyPr>
            <a:normAutofit/>
          </a:bodyPr>
          <a:lstStyle/>
          <a:p>
            <a:r>
              <a:rPr lang="en-US" dirty="0"/>
              <a:t>A gifted young Scot named James Watt patented an efficient steam engine in 1769. </a:t>
            </a:r>
          </a:p>
          <a:p>
            <a:r>
              <a:rPr lang="en-US" dirty="0"/>
              <a:t>Watt needed skilled workers, precision parts, and capital, and the relatively advanced nature of the British economy proved essential. </a:t>
            </a:r>
          </a:p>
          <a:p>
            <a:r>
              <a:rPr lang="en-US" dirty="0"/>
              <a:t>A partnership in 1775 with Matthew </a:t>
            </a:r>
            <a:r>
              <a:rPr lang="en-US" dirty="0" err="1"/>
              <a:t>Boulton</a:t>
            </a:r>
            <a:r>
              <a:rPr lang="en-US" dirty="0"/>
              <a:t>, a wealthy English industrialist, provided Watt with adequate capital and exceptional skills in salesmanship </a:t>
            </a:r>
          </a:p>
          <a:p>
            <a:r>
              <a:rPr lang="en-US" dirty="0"/>
              <a:t>By the late 1780s the firm of </a:t>
            </a:r>
            <a:r>
              <a:rPr lang="en-US" dirty="0" err="1"/>
              <a:t>Boulton</a:t>
            </a:r>
            <a:r>
              <a:rPr lang="en-US" dirty="0"/>
              <a:t> and Watt had made the steam engine a practical and commercial success in Britain.</a:t>
            </a:r>
          </a:p>
        </p:txBody>
      </p:sp>
    </p:spTree>
    <p:extLst>
      <p:ext uri="{BB962C8B-B14F-4D97-AF65-F5344CB8AC3E}">
        <p14:creationId xmlns:p14="http://schemas.microsoft.com/office/powerpoint/2010/main" val="1417976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Transportation Revolution</a:t>
            </a:r>
          </a:p>
        </p:txBody>
      </p:sp>
      <p:sp>
        <p:nvSpPr>
          <p:cNvPr id="3" name="Content Placeholder 2"/>
          <p:cNvSpPr>
            <a:spLocks noGrp="1"/>
          </p:cNvSpPr>
          <p:nvPr>
            <p:ph idx="1"/>
          </p:nvPr>
        </p:nvSpPr>
        <p:spPr/>
        <p:txBody>
          <a:bodyPr/>
          <a:lstStyle/>
          <a:p>
            <a:r>
              <a:rPr lang="en-US" dirty="0"/>
              <a:t>Railroads, Canals, and steamships drastically reduced shipping costs by allowing larger loaders to travel farther, faster, and cheaper. </a:t>
            </a:r>
          </a:p>
          <a:p>
            <a:r>
              <a:rPr lang="en-US" dirty="0"/>
              <a:t>Railroads connected previously isolated areas creating a large national market to buy supplies and sell manufactured goods in. </a:t>
            </a:r>
          </a:p>
          <a:p>
            <a:r>
              <a:rPr lang="en-US" dirty="0"/>
              <a:t>The growth of the railroad industry creating massive numbers of jobs in coal and iron mines, the timber industry, foundries, mills, and score of other enterprises. </a:t>
            </a:r>
          </a:p>
          <a:p>
            <a:r>
              <a:rPr lang="en-US" dirty="0"/>
              <a:t>The steamship made it possible to go upstream against the current and turned every river into a two-way highway for commerce. </a:t>
            </a:r>
          </a:p>
        </p:txBody>
      </p:sp>
    </p:spTree>
    <p:extLst>
      <p:ext uri="{BB962C8B-B14F-4D97-AF65-F5344CB8AC3E}">
        <p14:creationId xmlns:p14="http://schemas.microsoft.com/office/powerpoint/2010/main" val="275003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Causes of Continental Industrialization</a:t>
            </a:r>
          </a:p>
        </p:txBody>
      </p:sp>
      <p:sp>
        <p:nvSpPr>
          <p:cNvPr id="3" name="Content Placeholder 2"/>
          <p:cNvSpPr>
            <a:spLocks noGrp="1"/>
          </p:cNvSpPr>
          <p:nvPr>
            <p:ph idx="1"/>
          </p:nvPr>
        </p:nvSpPr>
        <p:spPr/>
        <p:txBody>
          <a:bodyPr/>
          <a:lstStyle/>
          <a:p>
            <a:r>
              <a:rPr lang="en-US" dirty="0"/>
              <a:t>British technicians and skilled workers immigration to the continent in search of better pay and opportunities and brought their knowledge.</a:t>
            </a:r>
          </a:p>
          <a:p>
            <a:r>
              <a:rPr lang="en-US" dirty="0"/>
              <a:t>Talent continental entrepreneurs duplicated the accomplishments and followed the models of their British counterparts.</a:t>
            </a:r>
          </a:p>
          <a:p>
            <a:r>
              <a:rPr lang="en-US" dirty="0"/>
              <a:t>Government policies like protective tariffs protected young continental firms from competition and fostered growth. </a:t>
            </a:r>
          </a:p>
          <a:p>
            <a:r>
              <a:rPr lang="en-US" dirty="0"/>
              <a:t>State established government monopolies that funneled massive investments into the transportation network that was critical to economic growth and industrialization.  </a:t>
            </a:r>
          </a:p>
          <a:p>
            <a:endParaRPr lang="en-US" dirty="0"/>
          </a:p>
        </p:txBody>
      </p:sp>
    </p:spTree>
    <p:extLst>
      <p:ext uri="{BB962C8B-B14F-4D97-AF65-F5344CB8AC3E}">
        <p14:creationId xmlns:p14="http://schemas.microsoft.com/office/powerpoint/2010/main" val="3746321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7CA2-F4B5-4940-B39F-0F750CFBC50D}"/>
              </a:ext>
            </a:extLst>
          </p:cNvPr>
          <p:cNvSpPr>
            <a:spLocks noGrp="1"/>
          </p:cNvSpPr>
          <p:nvPr>
            <p:ph type="title"/>
          </p:nvPr>
        </p:nvSpPr>
        <p:spPr/>
        <p:txBody>
          <a:bodyPr/>
          <a:lstStyle/>
          <a:p>
            <a:pPr algn="ctr"/>
            <a:r>
              <a:rPr lang="en-US" dirty="0"/>
              <a:t>Urbanization</a:t>
            </a:r>
          </a:p>
        </p:txBody>
      </p:sp>
      <p:sp>
        <p:nvSpPr>
          <p:cNvPr id="3" name="Content Placeholder 2">
            <a:extLst>
              <a:ext uri="{FF2B5EF4-FFF2-40B4-BE49-F238E27FC236}">
                <a16:creationId xmlns:a16="http://schemas.microsoft.com/office/drawing/2014/main" id="{DE25FBC4-30C9-4A72-987A-39ABD244D097}"/>
              </a:ext>
            </a:extLst>
          </p:cNvPr>
          <p:cNvSpPr>
            <a:spLocks noGrp="1"/>
          </p:cNvSpPr>
          <p:nvPr>
            <p:ph idx="1"/>
          </p:nvPr>
        </p:nvSpPr>
        <p:spPr/>
        <p:txBody>
          <a:bodyPr>
            <a:normAutofit/>
          </a:bodyPr>
          <a:lstStyle/>
          <a:p>
            <a:r>
              <a:rPr lang="en-US" dirty="0"/>
              <a:t>Factories drew workers from the urban population surge, which had begun in the eighteenth century and now accelerated. </a:t>
            </a:r>
          </a:p>
          <a:p>
            <a:r>
              <a:rPr lang="en-US" dirty="0"/>
              <a:t>The number of agricultural laborers also increased during industrialization in Britain, suggesting that a growing birthrate created a larger population and fed workers into the new factory system. </a:t>
            </a:r>
          </a:p>
          <a:p>
            <a:r>
              <a:rPr lang="en-US" dirty="0"/>
              <a:t>Massive emigration from rural areas, rather than births to women already living in cities, accounted for most urban increase.</a:t>
            </a:r>
          </a:p>
          <a:p>
            <a:r>
              <a:rPr lang="en-US" dirty="0"/>
              <a:t>The rapid influx of  people caused serious overcrowding in the cities because the housing stock expanded much more slowly than the population did.</a:t>
            </a:r>
          </a:p>
        </p:txBody>
      </p:sp>
    </p:spTree>
    <p:extLst>
      <p:ext uri="{BB962C8B-B14F-4D97-AF65-F5344CB8AC3E}">
        <p14:creationId xmlns:p14="http://schemas.microsoft.com/office/powerpoint/2010/main" val="165676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1475</Words>
  <Application>Microsoft Office PowerPoint</Application>
  <PresentationFormat>Widescreen</PresentationFormat>
  <Paragraphs>82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Ideology</vt:lpstr>
      <vt:lpstr>Great Britain’s Industrial Revolution</vt:lpstr>
      <vt:lpstr>The Spinning Jenny</vt:lpstr>
      <vt:lpstr>The Water Frame</vt:lpstr>
      <vt:lpstr>Steam-Powered Rolling Mill</vt:lpstr>
      <vt:lpstr>The Steam Engine</vt:lpstr>
      <vt:lpstr>The Transportation Revolution</vt:lpstr>
      <vt:lpstr>The Causes of Continental Industrialization</vt:lpstr>
      <vt:lpstr>Urbanization</vt:lpstr>
      <vt:lpstr>The Working Class</vt:lpstr>
      <vt:lpstr>The Factory Act of 1833</vt:lpstr>
      <vt:lpstr>Separate Spheres</vt:lpstr>
      <vt:lpstr>Luddites</vt:lpstr>
      <vt:lpstr>Liberalism</vt:lpstr>
      <vt:lpstr>Nationalism</vt:lpstr>
      <vt:lpstr>Socialism</vt:lpstr>
      <vt:lpstr>The Great Famine</vt:lpstr>
      <vt:lpstr>The Revolutions of 1848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Britain’s Industrial Revolution</dc:title>
  <dc:creator>Shawn Burns</dc:creator>
  <cp:lastModifiedBy>Shawn Burns</cp:lastModifiedBy>
  <cp:revision>1</cp:revision>
  <dcterms:created xsi:type="dcterms:W3CDTF">2021-11-03T07:49:03Z</dcterms:created>
  <dcterms:modified xsi:type="dcterms:W3CDTF">2021-11-03T19:27:07Z</dcterms:modified>
</cp:coreProperties>
</file>