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1" autoAdjust="0"/>
    <p:restoredTop sz="94660"/>
  </p:normalViewPr>
  <p:slideViewPr>
    <p:cSldViewPr snapToGrid="0">
      <p:cViewPr varScale="1">
        <p:scale>
          <a:sx n="111" d="100"/>
          <a:sy n="111" d="100"/>
        </p:scale>
        <p:origin x="59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wn Burns" userId="148de5b5402571ee" providerId="LiveId" clId="{5378F471-5C64-4F8A-BADA-B656F22ACF20}"/>
    <pc:docChg chg="undo custSel addSld delSld modSld">
      <pc:chgData name="Shawn Burns" userId="148de5b5402571ee" providerId="LiveId" clId="{5378F471-5C64-4F8A-BADA-B656F22ACF20}" dt="2021-11-10T04:17:44.391" v="2682" actId="20577"/>
      <pc:docMkLst>
        <pc:docMk/>
      </pc:docMkLst>
      <pc:sldChg chg="add">
        <pc:chgData name="Shawn Burns" userId="148de5b5402571ee" providerId="LiveId" clId="{5378F471-5C64-4F8A-BADA-B656F22ACF20}" dt="2021-11-10T03:47:56.381" v="0"/>
        <pc:sldMkLst>
          <pc:docMk/>
          <pc:sldMk cId="512892027" sldId="280"/>
        </pc:sldMkLst>
      </pc:sldChg>
      <pc:sldChg chg="modSp new mod">
        <pc:chgData name="Shawn Burns" userId="148de5b5402571ee" providerId="LiveId" clId="{5378F471-5C64-4F8A-BADA-B656F22ACF20}" dt="2021-11-10T03:55:29.504" v="989" actId="20577"/>
        <pc:sldMkLst>
          <pc:docMk/>
          <pc:sldMk cId="3935819138" sldId="281"/>
        </pc:sldMkLst>
        <pc:spChg chg="mod">
          <ac:chgData name="Shawn Burns" userId="148de5b5402571ee" providerId="LiveId" clId="{5378F471-5C64-4F8A-BADA-B656F22ACF20}" dt="2021-11-10T03:48:13.400" v="9" actId="20577"/>
          <ac:spMkLst>
            <pc:docMk/>
            <pc:sldMk cId="3935819138" sldId="281"/>
            <ac:spMk id="2" creationId="{B3B77666-E9D3-47FF-A9D7-3E203CE01CEC}"/>
          </ac:spMkLst>
        </pc:spChg>
        <pc:spChg chg="mod">
          <ac:chgData name="Shawn Burns" userId="148de5b5402571ee" providerId="LiveId" clId="{5378F471-5C64-4F8A-BADA-B656F22ACF20}" dt="2021-11-10T03:55:29.504" v="989" actId="20577"/>
          <ac:spMkLst>
            <pc:docMk/>
            <pc:sldMk cId="3935819138" sldId="281"/>
            <ac:spMk id="3" creationId="{6F2EF3C2-07A6-4BD5-B073-424D28B0FBB5}"/>
          </ac:spMkLst>
        </pc:spChg>
      </pc:sldChg>
      <pc:sldChg chg="modSp new mod">
        <pc:chgData name="Shawn Burns" userId="148de5b5402571ee" providerId="LiveId" clId="{5378F471-5C64-4F8A-BADA-B656F22ACF20}" dt="2021-11-10T04:00:28.516" v="1409" actId="20577"/>
        <pc:sldMkLst>
          <pc:docMk/>
          <pc:sldMk cId="335066256" sldId="282"/>
        </pc:sldMkLst>
        <pc:spChg chg="mod">
          <ac:chgData name="Shawn Burns" userId="148de5b5402571ee" providerId="LiveId" clId="{5378F471-5C64-4F8A-BADA-B656F22ACF20}" dt="2021-11-10T03:55:59.934" v="1015" actId="122"/>
          <ac:spMkLst>
            <pc:docMk/>
            <pc:sldMk cId="335066256" sldId="282"/>
            <ac:spMk id="2" creationId="{3AF629DE-922F-46AA-8277-675AC438A051}"/>
          </ac:spMkLst>
        </pc:spChg>
        <pc:spChg chg="mod">
          <ac:chgData name="Shawn Burns" userId="148de5b5402571ee" providerId="LiveId" clId="{5378F471-5C64-4F8A-BADA-B656F22ACF20}" dt="2021-11-10T04:00:28.516" v="1409" actId="20577"/>
          <ac:spMkLst>
            <pc:docMk/>
            <pc:sldMk cId="335066256" sldId="282"/>
            <ac:spMk id="3" creationId="{2D954E09-2BDD-4707-9BD5-0D01EC22FBF5}"/>
          </ac:spMkLst>
        </pc:spChg>
      </pc:sldChg>
      <pc:sldChg chg="modSp new del mod">
        <pc:chgData name="Shawn Burns" userId="148de5b5402571ee" providerId="LiveId" clId="{5378F471-5C64-4F8A-BADA-B656F22ACF20}" dt="2021-11-10T03:54:52.791" v="888" actId="2696"/>
        <pc:sldMkLst>
          <pc:docMk/>
          <pc:sldMk cId="1170604407" sldId="282"/>
        </pc:sldMkLst>
        <pc:spChg chg="mod">
          <ac:chgData name="Shawn Burns" userId="148de5b5402571ee" providerId="LiveId" clId="{5378F471-5C64-4F8A-BADA-B656F22ACF20}" dt="2021-11-10T03:54:19.207" v="887" actId="20577"/>
          <ac:spMkLst>
            <pc:docMk/>
            <pc:sldMk cId="1170604407" sldId="282"/>
            <ac:spMk id="2" creationId="{C543C5DB-B134-401B-B593-444AEE2B26D5}"/>
          </ac:spMkLst>
        </pc:spChg>
      </pc:sldChg>
      <pc:sldChg chg="modSp new mod">
        <pc:chgData name="Shawn Burns" userId="148de5b5402571ee" providerId="LiveId" clId="{5378F471-5C64-4F8A-BADA-B656F22ACF20}" dt="2021-11-10T04:01:44.712" v="1455" actId="20577"/>
        <pc:sldMkLst>
          <pc:docMk/>
          <pc:sldMk cId="3273580242" sldId="283"/>
        </pc:sldMkLst>
        <pc:spChg chg="mod">
          <ac:chgData name="Shawn Burns" userId="148de5b5402571ee" providerId="LiveId" clId="{5378F471-5C64-4F8A-BADA-B656F22ACF20}" dt="2021-11-10T04:00:59.898" v="1418" actId="122"/>
          <ac:spMkLst>
            <pc:docMk/>
            <pc:sldMk cId="3273580242" sldId="283"/>
            <ac:spMk id="2" creationId="{A00532B1-CC76-414F-8A48-181248D04CDC}"/>
          </ac:spMkLst>
        </pc:spChg>
        <pc:spChg chg="mod">
          <ac:chgData name="Shawn Burns" userId="148de5b5402571ee" providerId="LiveId" clId="{5378F471-5C64-4F8A-BADA-B656F22ACF20}" dt="2021-11-10T04:01:44.712" v="1455" actId="20577"/>
          <ac:spMkLst>
            <pc:docMk/>
            <pc:sldMk cId="3273580242" sldId="283"/>
            <ac:spMk id="3" creationId="{53296334-E1F4-4E86-8AF1-FC9266978D88}"/>
          </ac:spMkLst>
        </pc:spChg>
      </pc:sldChg>
      <pc:sldChg chg="modSp new mod">
        <pc:chgData name="Shawn Burns" userId="148de5b5402571ee" providerId="LiveId" clId="{5378F471-5C64-4F8A-BADA-B656F22ACF20}" dt="2021-11-10T04:05:11.713" v="1494" actId="20577"/>
        <pc:sldMkLst>
          <pc:docMk/>
          <pc:sldMk cId="180388807" sldId="284"/>
        </pc:sldMkLst>
        <pc:spChg chg="mod">
          <ac:chgData name="Shawn Burns" userId="148de5b5402571ee" providerId="LiveId" clId="{5378F471-5C64-4F8A-BADA-B656F22ACF20}" dt="2021-11-10T04:03:34.548" v="1458" actId="122"/>
          <ac:spMkLst>
            <pc:docMk/>
            <pc:sldMk cId="180388807" sldId="284"/>
            <ac:spMk id="2" creationId="{69F5A4FE-2632-4810-9F9A-3338D7CF7217}"/>
          </ac:spMkLst>
        </pc:spChg>
        <pc:spChg chg="mod">
          <ac:chgData name="Shawn Burns" userId="148de5b5402571ee" providerId="LiveId" clId="{5378F471-5C64-4F8A-BADA-B656F22ACF20}" dt="2021-11-10T04:05:11.713" v="1494" actId="20577"/>
          <ac:spMkLst>
            <pc:docMk/>
            <pc:sldMk cId="180388807" sldId="284"/>
            <ac:spMk id="3" creationId="{F243A64F-347A-4FF7-9DED-369BEA77B9BB}"/>
          </ac:spMkLst>
        </pc:spChg>
      </pc:sldChg>
      <pc:sldChg chg="modSp new mod">
        <pc:chgData name="Shawn Burns" userId="148de5b5402571ee" providerId="LiveId" clId="{5378F471-5C64-4F8A-BADA-B656F22ACF20}" dt="2021-11-10T04:10:42.707" v="2229" actId="20577"/>
        <pc:sldMkLst>
          <pc:docMk/>
          <pc:sldMk cId="3544560209" sldId="285"/>
        </pc:sldMkLst>
        <pc:spChg chg="mod">
          <ac:chgData name="Shawn Burns" userId="148de5b5402571ee" providerId="LiveId" clId="{5378F471-5C64-4F8A-BADA-B656F22ACF20}" dt="2021-11-10T04:05:38.765" v="1516" actId="122"/>
          <ac:spMkLst>
            <pc:docMk/>
            <pc:sldMk cId="3544560209" sldId="285"/>
            <ac:spMk id="2" creationId="{E9FFE0D7-F4B9-4E19-8A68-D4C36F0CE32A}"/>
          </ac:spMkLst>
        </pc:spChg>
        <pc:spChg chg="mod">
          <ac:chgData name="Shawn Burns" userId="148de5b5402571ee" providerId="LiveId" clId="{5378F471-5C64-4F8A-BADA-B656F22ACF20}" dt="2021-11-10T04:10:42.707" v="2229" actId="20577"/>
          <ac:spMkLst>
            <pc:docMk/>
            <pc:sldMk cId="3544560209" sldId="285"/>
            <ac:spMk id="3" creationId="{FE35295E-EC22-4D2C-BAE5-6A09870E7ABC}"/>
          </ac:spMkLst>
        </pc:spChg>
      </pc:sldChg>
      <pc:sldChg chg="modSp new mod">
        <pc:chgData name="Shawn Burns" userId="148de5b5402571ee" providerId="LiveId" clId="{5378F471-5C64-4F8A-BADA-B656F22ACF20}" dt="2021-11-10T04:14:19.934" v="2456" actId="20577"/>
        <pc:sldMkLst>
          <pc:docMk/>
          <pc:sldMk cId="2871693465" sldId="286"/>
        </pc:sldMkLst>
        <pc:spChg chg="mod">
          <ac:chgData name="Shawn Burns" userId="148de5b5402571ee" providerId="LiveId" clId="{5378F471-5C64-4F8A-BADA-B656F22ACF20}" dt="2021-11-10T04:11:19.076" v="2247" actId="122"/>
          <ac:spMkLst>
            <pc:docMk/>
            <pc:sldMk cId="2871693465" sldId="286"/>
            <ac:spMk id="2" creationId="{7E930D0D-6C83-43D2-A1BB-0A4B94ACFCCB}"/>
          </ac:spMkLst>
        </pc:spChg>
        <pc:spChg chg="mod">
          <ac:chgData name="Shawn Burns" userId="148de5b5402571ee" providerId="LiveId" clId="{5378F471-5C64-4F8A-BADA-B656F22ACF20}" dt="2021-11-10T04:14:19.934" v="2456" actId="20577"/>
          <ac:spMkLst>
            <pc:docMk/>
            <pc:sldMk cId="2871693465" sldId="286"/>
            <ac:spMk id="3" creationId="{37ADB03A-416C-4184-A836-277F686D49A4}"/>
          </ac:spMkLst>
        </pc:spChg>
      </pc:sldChg>
      <pc:sldChg chg="modSp new mod">
        <pc:chgData name="Shawn Burns" userId="148de5b5402571ee" providerId="LiveId" clId="{5378F471-5C64-4F8A-BADA-B656F22ACF20}" dt="2021-11-10T04:17:44.391" v="2682" actId="20577"/>
        <pc:sldMkLst>
          <pc:docMk/>
          <pc:sldMk cId="1176585793" sldId="287"/>
        </pc:sldMkLst>
        <pc:spChg chg="mod">
          <ac:chgData name="Shawn Burns" userId="148de5b5402571ee" providerId="LiveId" clId="{5378F471-5C64-4F8A-BADA-B656F22ACF20}" dt="2021-11-10T04:14:46.632" v="2476" actId="122"/>
          <ac:spMkLst>
            <pc:docMk/>
            <pc:sldMk cId="1176585793" sldId="287"/>
            <ac:spMk id="2" creationId="{59CD423E-2910-45E4-B388-D01DCE4C074E}"/>
          </ac:spMkLst>
        </pc:spChg>
        <pc:spChg chg="mod">
          <ac:chgData name="Shawn Burns" userId="148de5b5402571ee" providerId="LiveId" clId="{5378F471-5C64-4F8A-BADA-B656F22ACF20}" dt="2021-11-10T04:17:44.391" v="2682" actId="20577"/>
          <ac:spMkLst>
            <pc:docMk/>
            <pc:sldMk cId="1176585793" sldId="287"/>
            <ac:spMk id="3" creationId="{0A32BBAC-2A00-4F37-AC30-95D3502FFBE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5D665-270E-4F2F-94C4-CCB46E1CA3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4B31CC-9B2A-4246-AF23-6F117D3BF2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B38AC7-0501-467F-803F-3D423CF34491}"/>
              </a:ext>
            </a:extLst>
          </p:cNvPr>
          <p:cNvSpPr>
            <a:spLocks noGrp="1"/>
          </p:cNvSpPr>
          <p:nvPr>
            <p:ph type="dt" sz="half" idx="10"/>
          </p:nvPr>
        </p:nvSpPr>
        <p:spPr/>
        <p:txBody>
          <a:bodyPr/>
          <a:lstStyle/>
          <a:p>
            <a:fld id="{E1E1ECD1-EA8F-4F4E-B686-8D1B007240E5}" type="datetimeFigureOut">
              <a:rPr lang="en-US" smtClean="0"/>
              <a:t>11/9/2021</a:t>
            </a:fld>
            <a:endParaRPr lang="en-US"/>
          </a:p>
        </p:txBody>
      </p:sp>
      <p:sp>
        <p:nvSpPr>
          <p:cNvPr id="5" name="Footer Placeholder 4">
            <a:extLst>
              <a:ext uri="{FF2B5EF4-FFF2-40B4-BE49-F238E27FC236}">
                <a16:creationId xmlns:a16="http://schemas.microsoft.com/office/drawing/2014/main" id="{80B9EB0A-DE00-484A-B725-0B78909AC9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6FD744-2445-4C21-AE19-536FBA237880}"/>
              </a:ext>
            </a:extLst>
          </p:cNvPr>
          <p:cNvSpPr>
            <a:spLocks noGrp="1"/>
          </p:cNvSpPr>
          <p:nvPr>
            <p:ph type="sldNum" sz="quarter" idx="12"/>
          </p:nvPr>
        </p:nvSpPr>
        <p:spPr/>
        <p:txBody>
          <a:bodyPr/>
          <a:lstStyle/>
          <a:p>
            <a:fld id="{A0D47630-74F4-4CEB-852B-5F04486309FB}" type="slidenum">
              <a:rPr lang="en-US" smtClean="0"/>
              <a:t>‹#›</a:t>
            </a:fld>
            <a:endParaRPr lang="en-US"/>
          </a:p>
        </p:txBody>
      </p:sp>
    </p:spTree>
    <p:extLst>
      <p:ext uri="{BB962C8B-B14F-4D97-AF65-F5344CB8AC3E}">
        <p14:creationId xmlns:p14="http://schemas.microsoft.com/office/powerpoint/2010/main" val="1114873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DD0D3-26A3-4474-BA76-2142BD975F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1C1852-CD82-4C89-84CB-C33751C05A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9F1A1E-3262-4A49-81D2-2C9F491CAF2B}"/>
              </a:ext>
            </a:extLst>
          </p:cNvPr>
          <p:cNvSpPr>
            <a:spLocks noGrp="1"/>
          </p:cNvSpPr>
          <p:nvPr>
            <p:ph type="dt" sz="half" idx="10"/>
          </p:nvPr>
        </p:nvSpPr>
        <p:spPr/>
        <p:txBody>
          <a:bodyPr/>
          <a:lstStyle/>
          <a:p>
            <a:fld id="{E1E1ECD1-EA8F-4F4E-B686-8D1B007240E5}" type="datetimeFigureOut">
              <a:rPr lang="en-US" smtClean="0"/>
              <a:t>11/9/2021</a:t>
            </a:fld>
            <a:endParaRPr lang="en-US"/>
          </a:p>
        </p:txBody>
      </p:sp>
      <p:sp>
        <p:nvSpPr>
          <p:cNvPr id="5" name="Footer Placeholder 4">
            <a:extLst>
              <a:ext uri="{FF2B5EF4-FFF2-40B4-BE49-F238E27FC236}">
                <a16:creationId xmlns:a16="http://schemas.microsoft.com/office/drawing/2014/main" id="{9D5D631D-86F0-4C6D-8E68-26A13E8D80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3DE2B1-1CB9-46FB-BB6E-AA19ABD2DBD9}"/>
              </a:ext>
            </a:extLst>
          </p:cNvPr>
          <p:cNvSpPr>
            <a:spLocks noGrp="1"/>
          </p:cNvSpPr>
          <p:nvPr>
            <p:ph type="sldNum" sz="quarter" idx="12"/>
          </p:nvPr>
        </p:nvSpPr>
        <p:spPr/>
        <p:txBody>
          <a:bodyPr/>
          <a:lstStyle/>
          <a:p>
            <a:fld id="{A0D47630-74F4-4CEB-852B-5F04486309FB}" type="slidenum">
              <a:rPr lang="en-US" smtClean="0"/>
              <a:t>‹#›</a:t>
            </a:fld>
            <a:endParaRPr lang="en-US"/>
          </a:p>
        </p:txBody>
      </p:sp>
    </p:spTree>
    <p:extLst>
      <p:ext uri="{BB962C8B-B14F-4D97-AF65-F5344CB8AC3E}">
        <p14:creationId xmlns:p14="http://schemas.microsoft.com/office/powerpoint/2010/main" val="266172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843796-C247-46B6-AB23-90C9C8ABE0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7EF953-8634-47BC-9B5D-37B04BAE44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5FB45E-0F31-46B3-B7FD-2121CB82D126}"/>
              </a:ext>
            </a:extLst>
          </p:cNvPr>
          <p:cNvSpPr>
            <a:spLocks noGrp="1"/>
          </p:cNvSpPr>
          <p:nvPr>
            <p:ph type="dt" sz="half" idx="10"/>
          </p:nvPr>
        </p:nvSpPr>
        <p:spPr/>
        <p:txBody>
          <a:bodyPr/>
          <a:lstStyle/>
          <a:p>
            <a:fld id="{E1E1ECD1-EA8F-4F4E-B686-8D1B007240E5}" type="datetimeFigureOut">
              <a:rPr lang="en-US" smtClean="0"/>
              <a:t>11/9/2021</a:t>
            </a:fld>
            <a:endParaRPr lang="en-US"/>
          </a:p>
        </p:txBody>
      </p:sp>
      <p:sp>
        <p:nvSpPr>
          <p:cNvPr id="5" name="Footer Placeholder 4">
            <a:extLst>
              <a:ext uri="{FF2B5EF4-FFF2-40B4-BE49-F238E27FC236}">
                <a16:creationId xmlns:a16="http://schemas.microsoft.com/office/drawing/2014/main" id="{98AD18EA-C343-4B46-B419-1AB5F0F0B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65CBA2-928A-4BAE-92F0-B80F7A500D2E}"/>
              </a:ext>
            </a:extLst>
          </p:cNvPr>
          <p:cNvSpPr>
            <a:spLocks noGrp="1"/>
          </p:cNvSpPr>
          <p:nvPr>
            <p:ph type="sldNum" sz="quarter" idx="12"/>
          </p:nvPr>
        </p:nvSpPr>
        <p:spPr/>
        <p:txBody>
          <a:bodyPr/>
          <a:lstStyle/>
          <a:p>
            <a:fld id="{A0D47630-74F4-4CEB-852B-5F04486309FB}" type="slidenum">
              <a:rPr lang="en-US" smtClean="0"/>
              <a:t>‹#›</a:t>
            </a:fld>
            <a:endParaRPr lang="en-US"/>
          </a:p>
        </p:txBody>
      </p:sp>
    </p:spTree>
    <p:extLst>
      <p:ext uri="{BB962C8B-B14F-4D97-AF65-F5344CB8AC3E}">
        <p14:creationId xmlns:p14="http://schemas.microsoft.com/office/powerpoint/2010/main" val="568571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259FC-D0ED-40B4-B51D-D9D338E713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5D233F-9013-4E41-B104-DD26BABC67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6FC8E8-A617-40CB-B3BD-C9EE9F8807B5}"/>
              </a:ext>
            </a:extLst>
          </p:cNvPr>
          <p:cNvSpPr>
            <a:spLocks noGrp="1"/>
          </p:cNvSpPr>
          <p:nvPr>
            <p:ph type="dt" sz="half" idx="10"/>
          </p:nvPr>
        </p:nvSpPr>
        <p:spPr/>
        <p:txBody>
          <a:bodyPr/>
          <a:lstStyle/>
          <a:p>
            <a:fld id="{E1E1ECD1-EA8F-4F4E-B686-8D1B007240E5}" type="datetimeFigureOut">
              <a:rPr lang="en-US" smtClean="0"/>
              <a:t>11/9/2021</a:t>
            </a:fld>
            <a:endParaRPr lang="en-US"/>
          </a:p>
        </p:txBody>
      </p:sp>
      <p:sp>
        <p:nvSpPr>
          <p:cNvPr id="5" name="Footer Placeholder 4">
            <a:extLst>
              <a:ext uri="{FF2B5EF4-FFF2-40B4-BE49-F238E27FC236}">
                <a16:creationId xmlns:a16="http://schemas.microsoft.com/office/drawing/2014/main" id="{50C30F6A-BCD5-4604-A5D5-E990D2ACC8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1A91F6-7E72-4CAC-A37E-06405E539C1B}"/>
              </a:ext>
            </a:extLst>
          </p:cNvPr>
          <p:cNvSpPr>
            <a:spLocks noGrp="1"/>
          </p:cNvSpPr>
          <p:nvPr>
            <p:ph type="sldNum" sz="quarter" idx="12"/>
          </p:nvPr>
        </p:nvSpPr>
        <p:spPr/>
        <p:txBody>
          <a:bodyPr/>
          <a:lstStyle/>
          <a:p>
            <a:fld id="{A0D47630-74F4-4CEB-852B-5F04486309FB}" type="slidenum">
              <a:rPr lang="en-US" smtClean="0"/>
              <a:t>‹#›</a:t>
            </a:fld>
            <a:endParaRPr lang="en-US"/>
          </a:p>
        </p:txBody>
      </p:sp>
    </p:spTree>
    <p:extLst>
      <p:ext uri="{BB962C8B-B14F-4D97-AF65-F5344CB8AC3E}">
        <p14:creationId xmlns:p14="http://schemas.microsoft.com/office/powerpoint/2010/main" val="128800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17FAB-85B5-4BFA-B894-DB4C028828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4588E9-EE0E-4910-BD96-5217EA6021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9DB6DF-C1E5-46AE-A3B0-04C7F8325DF1}"/>
              </a:ext>
            </a:extLst>
          </p:cNvPr>
          <p:cNvSpPr>
            <a:spLocks noGrp="1"/>
          </p:cNvSpPr>
          <p:nvPr>
            <p:ph type="dt" sz="half" idx="10"/>
          </p:nvPr>
        </p:nvSpPr>
        <p:spPr/>
        <p:txBody>
          <a:bodyPr/>
          <a:lstStyle/>
          <a:p>
            <a:fld id="{E1E1ECD1-EA8F-4F4E-B686-8D1B007240E5}" type="datetimeFigureOut">
              <a:rPr lang="en-US" smtClean="0"/>
              <a:t>11/9/2021</a:t>
            </a:fld>
            <a:endParaRPr lang="en-US"/>
          </a:p>
        </p:txBody>
      </p:sp>
      <p:sp>
        <p:nvSpPr>
          <p:cNvPr id="5" name="Footer Placeholder 4">
            <a:extLst>
              <a:ext uri="{FF2B5EF4-FFF2-40B4-BE49-F238E27FC236}">
                <a16:creationId xmlns:a16="http://schemas.microsoft.com/office/drawing/2014/main" id="{47F627DB-B0ED-4959-9A96-788EAF0767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9CF05E-76C9-422B-AD16-3C3E8AB0D35D}"/>
              </a:ext>
            </a:extLst>
          </p:cNvPr>
          <p:cNvSpPr>
            <a:spLocks noGrp="1"/>
          </p:cNvSpPr>
          <p:nvPr>
            <p:ph type="sldNum" sz="quarter" idx="12"/>
          </p:nvPr>
        </p:nvSpPr>
        <p:spPr/>
        <p:txBody>
          <a:bodyPr/>
          <a:lstStyle/>
          <a:p>
            <a:fld id="{A0D47630-74F4-4CEB-852B-5F04486309FB}" type="slidenum">
              <a:rPr lang="en-US" smtClean="0"/>
              <a:t>‹#›</a:t>
            </a:fld>
            <a:endParaRPr lang="en-US"/>
          </a:p>
        </p:txBody>
      </p:sp>
    </p:spTree>
    <p:extLst>
      <p:ext uri="{BB962C8B-B14F-4D97-AF65-F5344CB8AC3E}">
        <p14:creationId xmlns:p14="http://schemas.microsoft.com/office/powerpoint/2010/main" val="3044428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60C7-FE81-40E0-8C99-480BE6109C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539561-BB02-4D3E-8689-0DF58F1CC1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9489A6-0F0D-4C4D-9442-CF1CB97DB7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4C93A7-3964-4940-8D90-5F9E5795C6D5}"/>
              </a:ext>
            </a:extLst>
          </p:cNvPr>
          <p:cNvSpPr>
            <a:spLocks noGrp="1"/>
          </p:cNvSpPr>
          <p:nvPr>
            <p:ph type="dt" sz="half" idx="10"/>
          </p:nvPr>
        </p:nvSpPr>
        <p:spPr/>
        <p:txBody>
          <a:bodyPr/>
          <a:lstStyle/>
          <a:p>
            <a:fld id="{E1E1ECD1-EA8F-4F4E-B686-8D1B007240E5}" type="datetimeFigureOut">
              <a:rPr lang="en-US" smtClean="0"/>
              <a:t>11/9/2021</a:t>
            </a:fld>
            <a:endParaRPr lang="en-US"/>
          </a:p>
        </p:txBody>
      </p:sp>
      <p:sp>
        <p:nvSpPr>
          <p:cNvPr id="6" name="Footer Placeholder 5">
            <a:extLst>
              <a:ext uri="{FF2B5EF4-FFF2-40B4-BE49-F238E27FC236}">
                <a16:creationId xmlns:a16="http://schemas.microsoft.com/office/drawing/2014/main" id="{269232E8-6444-44C2-814D-1FA7C84CE2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6C30EA-6BA5-41DA-98BF-33F4EAF85030}"/>
              </a:ext>
            </a:extLst>
          </p:cNvPr>
          <p:cNvSpPr>
            <a:spLocks noGrp="1"/>
          </p:cNvSpPr>
          <p:nvPr>
            <p:ph type="sldNum" sz="quarter" idx="12"/>
          </p:nvPr>
        </p:nvSpPr>
        <p:spPr/>
        <p:txBody>
          <a:bodyPr/>
          <a:lstStyle/>
          <a:p>
            <a:fld id="{A0D47630-74F4-4CEB-852B-5F04486309FB}" type="slidenum">
              <a:rPr lang="en-US" smtClean="0"/>
              <a:t>‹#›</a:t>
            </a:fld>
            <a:endParaRPr lang="en-US"/>
          </a:p>
        </p:txBody>
      </p:sp>
    </p:spTree>
    <p:extLst>
      <p:ext uri="{BB962C8B-B14F-4D97-AF65-F5344CB8AC3E}">
        <p14:creationId xmlns:p14="http://schemas.microsoft.com/office/powerpoint/2010/main" val="2054601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86E85-CD97-4372-AF3F-CD67853963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970164-747E-4696-9811-0C001F167F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3E71E9-F33A-4574-9108-9BF1CD75C4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9D481F-A6E1-4154-B80F-0986EE5598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F04D0-ABA0-4643-8709-D3ED2EA730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00327A-78F8-4A1E-B890-D98B920CA216}"/>
              </a:ext>
            </a:extLst>
          </p:cNvPr>
          <p:cNvSpPr>
            <a:spLocks noGrp="1"/>
          </p:cNvSpPr>
          <p:nvPr>
            <p:ph type="dt" sz="half" idx="10"/>
          </p:nvPr>
        </p:nvSpPr>
        <p:spPr/>
        <p:txBody>
          <a:bodyPr/>
          <a:lstStyle/>
          <a:p>
            <a:fld id="{E1E1ECD1-EA8F-4F4E-B686-8D1B007240E5}" type="datetimeFigureOut">
              <a:rPr lang="en-US" smtClean="0"/>
              <a:t>11/9/2021</a:t>
            </a:fld>
            <a:endParaRPr lang="en-US"/>
          </a:p>
        </p:txBody>
      </p:sp>
      <p:sp>
        <p:nvSpPr>
          <p:cNvPr id="8" name="Footer Placeholder 7">
            <a:extLst>
              <a:ext uri="{FF2B5EF4-FFF2-40B4-BE49-F238E27FC236}">
                <a16:creationId xmlns:a16="http://schemas.microsoft.com/office/drawing/2014/main" id="{023DB507-E3A0-42C9-AEDF-1C40B52497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7283D1-8BD6-433D-8D64-CF03A0DCE46E}"/>
              </a:ext>
            </a:extLst>
          </p:cNvPr>
          <p:cNvSpPr>
            <a:spLocks noGrp="1"/>
          </p:cNvSpPr>
          <p:nvPr>
            <p:ph type="sldNum" sz="quarter" idx="12"/>
          </p:nvPr>
        </p:nvSpPr>
        <p:spPr/>
        <p:txBody>
          <a:bodyPr/>
          <a:lstStyle/>
          <a:p>
            <a:fld id="{A0D47630-74F4-4CEB-852B-5F04486309FB}" type="slidenum">
              <a:rPr lang="en-US" smtClean="0"/>
              <a:t>‹#›</a:t>
            </a:fld>
            <a:endParaRPr lang="en-US"/>
          </a:p>
        </p:txBody>
      </p:sp>
    </p:spTree>
    <p:extLst>
      <p:ext uri="{BB962C8B-B14F-4D97-AF65-F5344CB8AC3E}">
        <p14:creationId xmlns:p14="http://schemas.microsoft.com/office/powerpoint/2010/main" val="110299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EDBA2-676E-4060-AC36-8930AC4EB0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036C00-15BD-4218-B64F-1E7BEF5294FE}"/>
              </a:ext>
            </a:extLst>
          </p:cNvPr>
          <p:cNvSpPr>
            <a:spLocks noGrp="1"/>
          </p:cNvSpPr>
          <p:nvPr>
            <p:ph type="dt" sz="half" idx="10"/>
          </p:nvPr>
        </p:nvSpPr>
        <p:spPr/>
        <p:txBody>
          <a:bodyPr/>
          <a:lstStyle/>
          <a:p>
            <a:fld id="{E1E1ECD1-EA8F-4F4E-B686-8D1B007240E5}" type="datetimeFigureOut">
              <a:rPr lang="en-US" smtClean="0"/>
              <a:t>11/9/2021</a:t>
            </a:fld>
            <a:endParaRPr lang="en-US"/>
          </a:p>
        </p:txBody>
      </p:sp>
      <p:sp>
        <p:nvSpPr>
          <p:cNvPr id="4" name="Footer Placeholder 3">
            <a:extLst>
              <a:ext uri="{FF2B5EF4-FFF2-40B4-BE49-F238E27FC236}">
                <a16:creationId xmlns:a16="http://schemas.microsoft.com/office/drawing/2014/main" id="{E228ABCD-071F-4681-A107-F589CD8BF6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5F914A-3332-4059-9A95-1E3E6789AA94}"/>
              </a:ext>
            </a:extLst>
          </p:cNvPr>
          <p:cNvSpPr>
            <a:spLocks noGrp="1"/>
          </p:cNvSpPr>
          <p:nvPr>
            <p:ph type="sldNum" sz="quarter" idx="12"/>
          </p:nvPr>
        </p:nvSpPr>
        <p:spPr/>
        <p:txBody>
          <a:bodyPr/>
          <a:lstStyle/>
          <a:p>
            <a:fld id="{A0D47630-74F4-4CEB-852B-5F04486309FB}" type="slidenum">
              <a:rPr lang="en-US" smtClean="0"/>
              <a:t>‹#›</a:t>
            </a:fld>
            <a:endParaRPr lang="en-US"/>
          </a:p>
        </p:txBody>
      </p:sp>
    </p:spTree>
    <p:extLst>
      <p:ext uri="{BB962C8B-B14F-4D97-AF65-F5344CB8AC3E}">
        <p14:creationId xmlns:p14="http://schemas.microsoft.com/office/powerpoint/2010/main" val="112425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9DB635-C43D-45CA-9E77-2C1D695858BA}"/>
              </a:ext>
            </a:extLst>
          </p:cNvPr>
          <p:cNvSpPr>
            <a:spLocks noGrp="1"/>
          </p:cNvSpPr>
          <p:nvPr>
            <p:ph type="dt" sz="half" idx="10"/>
          </p:nvPr>
        </p:nvSpPr>
        <p:spPr/>
        <p:txBody>
          <a:bodyPr/>
          <a:lstStyle/>
          <a:p>
            <a:fld id="{E1E1ECD1-EA8F-4F4E-B686-8D1B007240E5}" type="datetimeFigureOut">
              <a:rPr lang="en-US" smtClean="0"/>
              <a:t>11/9/2021</a:t>
            </a:fld>
            <a:endParaRPr lang="en-US"/>
          </a:p>
        </p:txBody>
      </p:sp>
      <p:sp>
        <p:nvSpPr>
          <p:cNvPr id="3" name="Footer Placeholder 2">
            <a:extLst>
              <a:ext uri="{FF2B5EF4-FFF2-40B4-BE49-F238E27FC236}">
                <a16:creationId xmlns:a16="http://schemas.microsoft.com/office/drawing/2014/main" id="{FC928050-2C6C-4C6B-9978-7EFB8DF7EA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C685AB-85CC-4DA8-BAAC-3A668B4EAF39}"/>
              </a:ext>
            </a:extLst>
          </p:cNvPr>
          <p:cNvSpPr>
            <a:spLocks noGrp="1"/>
          </p:cNvSpPr>
          <p:nvPr>
            <p:ph type="sldNum" sz="quarter" idx="12"/>
          </p:nvPr>
        </p:nvSpPr>
        <p:spPr/>
        <p:txBody>
          <a:bodyPr/>
          <a:lstStyle/>
          <a:p>
            <a:fld id="{A0D47630-74F4-4CEB-852B-5F04486309FB}" type="slidenum">
              <a:rPr lang="en-US" smtClean="0"/>
              <a:t>‹#›</a:t>
            </a:fld>
            <a:endParaRPr lang="en-US"/>
          </a:p>
        </p:txBody>
      </p:sp>
    </p:spTree>
    <p:extLst>
      <p:ext uri="{BB962C8B-B14F-4D97-AF65-F5344CB8AC3E}">
        <p14:creationId xmlns:p14="http://schemas.microsoft.com/office/powerpoint/2010/main" val="181680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2762A-7D78-4DC3-B705-07381FE19B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16F910-3DBC-4E06-B8B7-390CECD332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54BC95-6DAB-421E-8474-102D60503C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BF4468-644D-40F5-A495-7F704B013E95}"/>
              </a:ext>
            </a:extLst>
          </p:cNvPr>
          <p:cNvSpPr>
            <a:spLocks noGrp="1"/>
          </p:cNvSpPr>
          <p:nvPr>
            <p:ph type="dt" sz="half" idx="10"/>
          </p:nvPr>
        </p:nvSpPr>
        <p:spPr/>
        <p:txBody>
          <a:bodyPr/>
          <a:lstStyle/>
          <a:p>
            <a:fld id="{E1E1ECD1-EA8F-4F4E-B686-8D1B007240E5}" type="datetimeFigureOut">
              <a:rPr lang="en-US" smtClean="0"/>
              <a:t>11/9/2021</a:t>
            </a:fld>
            <a:endParaRPr lang="en-US"/>
          </a:p>
        </p:txBody>
      </p:sp>
      <p:sp>
        <p:nvSpPr>
          <p:cNvPr id="6" name="Footer Placeholder 5">
            <a:extLst>
              <a:ext uri="{FF2B5EF4-FFF2-40B4-BE49-F238E27FC236}">
                <a16:creationId xmlns:a16="http://schemas.microsoft.com/office/drawing/2014/main" id="{211A6ADB-E0F4-4B76-A3EB-B67FD60A54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762901-3075-43DA-97C9-6B75F50A7C86}"/>
              </a:ext>
            </a:extLst>
          </p:cNvPr>
          <p:cNvSpPr>
            <a:spLocks noGrp="1"/>
          </p:cNvSpPr>
          <p:nvPr>
            <p:ph type="sldNum" sz="quarter" idx="12"/>
          </p:nvPr>
        </p:nvSpPr>
        <p:spPr/>
        <p:txBody>
          <a:bodyPr/>
          <a:lstStyle/>
          <a:p>
            <a:fld id="{A0D47630-74F4-4CEB-852B-5F04486309FB}" type="slidenum">
              <a:rPr lang="en-US" smtClean="0"/>
              <a:t>‹#›</a:t>
            </a:fld>
            <a:endParaRPr lang="en-US"/>
          </a:p>
        </p:txBody>
      </p:sp>
    </p:spTree>
    <p:extLst>
      <p:ext uri="{BB962C8B-B14F-4D97-AF65-F5344CB8AC3E}">
        <p14:creationId xmlns:p14="http://schemas.microsoft.com/office/powerpoint/2010/main" val="671925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AA551-2019-4E42-BA0B-2C344C1A11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6447D9-8CD6-46AB-9809-536FE6CF91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04481B-7863-4C47-851A-AA95BFE80C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4EAABB-432C-4DC8-992A-78078543732A}"/>
              </a:ext>
            </a:extLst>
          </p:cNvPr>
          <p:cNvSpPr>
            <a:spLocks noGrp="1"/>
          </p:cNvSpPr>
          <p:nvPr>
            <p:ph type="dt" sz="half" idx="10"/>
          </p:nvPr>
        </p:nvSpPr>
        <p:spPr/>
        <p:txBody>
          <a:bodyPr/>
          <a:lstStyle/>
          <a:p>
            <a:fld id="{E1E1ECD1-EA8F-4F4E-B686-8D1B007240E5}" type="datetimeFigureOut">
              <a:rPr lang="en-US" smtClean="0"/>
              <a:t>11/9/2021</a:t>
            </a:fld>
            <a:endParaRPr lang="en-US"/>
          </a:p>
        </p:txBody>
      </p:sp>
      <p:sp>
        <p:nvSpPr>
          <p:cNvPr id="6" name="Footer Placeholder 5">
            <a:extLst>
              <a:ext uri="{FF2B5EF4-FFF2-40B4-BE49-F238E27FC236}">
                <a16:creationId xmlns:a16="http://schemas.microsoft.com/office/drawing/2014/main" id="{F4D3BEC8-9624-4703-9B8A-ADD95A695A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3BB2D3-589B-4DDA-9CA3-13B28BE6A7A0}"/>
              </a:ext>
            </a:extLst>
          </p:cNvPr>
          <p:cNvSpPr>
            <a:spLocks noGrp="1"/>
          </p:cNvSpPr>
          <p:nvPr>
            <p:ph type="sldNum" sz="quarter" idx="12"/>
          </p:nvPr>
        </p:nvSpPr>
        <p:spPr/>
        <p:txBody>
          <a:bodyPr/>
          <a:lstStyle/>
          <a:p>
            <a:fld id="{A0D47630-74F4-4CEB-852B-5F04486309FB}" type="slidenum">
              <a:rPr lang="en-US" smtClean="0"/>
              <a:t>‹#›</a:t>
            </a:fld>
            <a:endParaRPr lang="en-US"/>
          </a:p>
        </p:txBody>
      </p:sp>
    </p:spTree>
    <p:extLst>
      <p:ext uri="{BB962C8B-B14F-4D97-AF65-F5344CB8AC3E}">
        <p14:creationId xmlns:p14="http://schemas.microsoft.com/office/powerpoint/2010/main" val="3673217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E4EC93-68AE-4C8B-9B87-F5DC9646D7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6ED2EC-7D0C-4E8B-87BC-FB895AFCF1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228B3-86BA-46A1-ACF8-EAA1EB1460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1ECD1-EA8F-4F4E-B686-8D1B007240E5}" type="datetimeFigureOut">
              <a:rPr lang="en-US" smtClean="0"/>
              <a:t>11/9/2021</a:t>
            </a:fld>
            <a:endParaRPr lang="en-US"/>
          </a:p>
        </p:txBody>
      </p:sp>
      <p:sp>
        <p:nvSpPr>
          <p:cNvPr id="5" name="Footer Placeholder 4">
            <a:extLst>
              <a:ext uri="{FF2B5EF4-FFF2-40B4-BE49-F238E27FC236}">
                <a16:creationId xmlns:a16="http://schemas.microsoft.com/office/drawing/2014/main" id="{2DDA68A4-BC01-4780-833F-C71C48A041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10D68E1-FB64-49CE-B3C0-9DBCFE5BA2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D47630-74F4-4CEB-852B-5F04486309FB}" type="slidenum">
              <a:rPr lang="en-US" smtClean="0"/>
              <a:t>‹#›</a:t>
            </a:fld>
            <a:endParaRPr lang="en-US"/>
          </a:p>
        </p:txBody>
      </p:sp>
    </p:spTree>
    <p:extLst>
      <p:ext uri="{BB962C8B-B14F-4D97-AF65-F5344CB8AC3E}">
        <p14:creationId xmlns:p14="http://schemas.microsoft.com/office/powerpoint/2010/main" val="4162809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1D3FF-5F1F-4114-9C49-A9336677AEEA}"/>
              </a:ext>
            </a:extLst>
          </p:cNvPr>
          <p:cNvSpPr>
            <a:spLocks noGrp="1"/>
          </p:cNvSpPr>
          <p:nvPr>
            <p:ph type="title"/>
          </p:nvPr>
        </p:nvSpPr>
        <p:spPr/>
        <p:txBody>
          <a:bodyPr/>
          <a:lstStyle/>
          <a:p>
            <a:pPr algn="ctr"/>
            <a:r>
              <a:rPr lang="en-US" dirty="0"/>
              <a:t>Realpolitik</a:t>
            </a:r>
          </a:p>
        </p:txBody>
      </p:sp>
      <p:sp>
        <p:nvSpPr>
          <p:cNvPr id="3" name="Content Placeholder 2">
            <a:extLst>
              <a:ext uri="{FF2B5EF4-FFF2-40B4-BE49-F238E27FC236}">
                <a16:creationId xmlns:a16="http://schemas.microsoft.com/office/drawing/2014/main" id="{86B98331-780B-4358-8049-17459797FB7F}"/>
              </a:ext>
            </a:extLst>
          </p:cNvPr>
          <p:cNvSpPr>
            <a:spLocks noGrp="1"/>
          </p:cNvSpPr>
          <p:nvPr>
            <p:ph idx="1"/>
          </p:nvPr>
        </p:nvSpPr>
        <p:spPr/>
        <p:txBody>
          <a:bodyPr/>
          <a:lstStyle/>
          <a:p>
            <a:r>
              <a:rPr lang="en-US" dirty="0"/>
              <a:t>An alternative to idealism, Realpolitik refers to  a politics of tough-minded realism aimed at strengthening the state and tightening social order. </a:t>
            </a:r>
          </a:p>
          <a:p>
            <a:r>
              <a:rPr lang="en-US" dirty="0"/>
              <a:t>Realpolitikers disliked the romanticism of the revolutionaries. </a:t>
            </a:r>
          </a:p>
          <a:p>
            <a:r>
              <a:rPr lang="en-US" dirty="0"/>
              <a:t>Instead, they put their faith in power politics and even the use of violence to attain their goals. </a:t>
            </a:r>
          </a:p>
        </p:txBody>
      </p:sp>
    </p:spTree>
    <p:extLst>
      <p:ext uri="{BB962C8B-B14F-4D97-AF65-F5344CB8AC3E}">
        <p14:creationId xmlns:p14="http://schemas.microsoft.com/office/powerpoint/2010/main" val="751278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051F4-AAA1-4153-B3F5-690DDC0DD4C9}"/>
              </a:ext>
            </a:extLst>
          </p:cNvPr>
          <p:cNvSpPr>
            <a:spLocks noGrp="1"/>
          </p:cNvSpPr>
          <p:nvPr>
            <p:ph type="title"/>
          </p:nvPr>
        </p:nvSpPr>
        <p:spPr/>
        <p:txBody>
          <a:bodyPr/>
          <a:lstStyle/>
          <a:p>
            <a:pPr algn="ctr"/>
            <a:r>
              <a:rPr lang="en-US" dirty="0"/>
              <a:t>Otto von Bismarck</a:t>
            </a:r>
          </a:p>
        </p:txBody>
      </p:sp>
      <p:sp>
        <p:nvSpPr>
          <p:cNvPr id="3" name="Content Placeholder 2">
            <a:extLst>
              <a:ext uri="{FF2B5EF4-FFF2-40B4-BE49-F238E27FC236}">
                <a16:creationId xmlns:a16="http://schemas.microsoft.com/office/drawing/2014/main" id="{2928C945-367C-45DD-A025-99C29F53DAE5}"/>
              </a:ext>
            </a:extLst>
          </p:cNvPr>
          <p:cNvSpPr>
            <a:spLocks noGrp="1"/>
          </p:cNvSpPr>
          <p:nvPr>
            <p:ph idx="1"/>
          </p:nvPr>
        </p:nvSpPr>
        <p:spPr/>
        <p:txBody>
          <a:bodyPr>
            <a:normAutofit lnSpcReduction="10000"/>
          </a:bodyPr>
          <a:lstStyle/>
          <a:p>
            <a:r>
              <a:rPr lang="en-US" dirty="0"/>
              <a:t>The architect of German unification was Otto von Bismarck.</a:t>
            </a:r>
          </a:p>
          <a:p>
            <a:r>
              <a:rPr lang="en-US" dirty="0"/>
              <a:t>In 1862, William I appointed Bismarck prime minister of Prussia.</a:t>
            </a:r>
          </a:p>
          <a:p>
            <a:r>
              <a:rPr lang="en-US" dirty="0"/>
              <a:t>Bismarck, rejected the western European model of civilian and parliamentary control of the military.</a:t>
            </a:r>
          </a:p>
          <a:p>
            <a:r>
              <a:rPr lang="en-US" dirty="0"/>
              <a:t>Bismarck implemented programs to build the army and prevent civilian control because he felt the great issues of the German Confederation would get decided by “iron and blood.” </a:t>
            </a:r>
          </a:p>
          <a:p>
            <a:r>
              <a:rPr lang="en-US" dirty="0"/>
              <a:t>Using war as a political tactic, he kept the disunited German states from choosing Austrian leadership and instead united them around Prussia.  </a:t>
            </a:r>
          </a:p>
          <a:p>
            <a:endParaRPr lang="en-US" dirty="0"/>
          </a:p>
          <a:p>
            <a:endParaRPr lang="en-US" dirty="0"/>
          </a:p>
        </p:txBody>
      </p:sp>
    </p:spTree>
    <p:extLst>
      <p:ext uri="{BB962C8B-B14F-4D97-AF65-F5344CB8AC3E}">
        <p14:creationId xmlns:p14="http://schemas.microsoft.com/office/powerpoint/2010/main" val="2488819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BEC06-8EAE-4073-8AC4-71C6D457BDB8}"/>
              </a:ext>
            </a:extLst>
          </p:cNvPr>
          <p:cNvSpPr>
            <a:spLocks noGrp="1"/>
          </p:cNvSpPr>
          <p:nvPr>
            <p:ph type="title"/>
          </p:nvPr>
        </p:nvSpPr>
        <p:spPr/>
        <p:txBody>
          <a:bodyPr/>
          <a:lstStyle/>
          <a:p>
            <a:pPr algn="ctr"/>
            <a:r>
              <a:rPr lang="en-US" dirty="0"/>
              <a:t>The Austro-Prussian War</a:t>
            </a:r>
          </a:p>
        </p:txBody>
      </p:sp>
      <p:sp>
        <p:nvSpPr>
          <p:cNvPr id="3" name="Content Placeholder 2">
            <a:extLst>
              <a:ext uri="{FF2B5EF4-FFF2-40B4-BE49-F238E27FC236}">
                <a16:creationId xmlns:a16="http://schemas.microsoft.com/office/drawing/2014/main" id="{98FCC61D-BB77-46E7-B4B8-AA1E7BC58FC6}"/>
              </a:ext>
            </a:extLst>
          </p:cNvPr>
          <p:cNvSpPr>
            <a:spLocks noGrp="1"/>
          </p:cNvSpPr>
          <p:nvPr>
            <p:ph idx="1"/>
          </p:nvPr>
        </p:nvSpPr>
        <p:spPr/>
        <p:txBody>
          <a:bodyPr/>
          <a:lstStyle/>
          <a:p>
            <a:r>
              <a:rPr lang="en-US" dirty="0"/>
              <a:t>Bismarck provoked Austria to declare war on Prussia in 1866. </a:t>
            </a:r>
          </a:p>
          <a:p>
            <a:r>
              <a:rPr lang="en-US" dirty="0"/>
              <a:t>Within seven weeks, the modernized Prussian army won a decisive victory that allowed Bismarck to drive Austria from the German Confederation and create the North German Confederation, led by Prussia.</a:t>
            </a:r>
          </a:p>
          <a:p>
            <a:endParaRPr lang="en-US" dirty="0"/>
          </a:p>
        </p:txBody>
      </p:sp>
    </p:spTree>
    <p:extLst>
      <p:ext uri="{BB962C8B-B14F-4D97-AF65-F5344CB8AC3E}">
        <p14:creationId xmlns:p14="http://schemas.microsoft.com/office/powerpoint/2010/main" val="4173329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406FB-EE8C-44FE-BF19-6FF33183AA7E}"/>
              </a:ext>
            </a:extLst>
          </p:cNvPr>
          <p:cNvSpPr>
            <a:spLocks noGrp="1"/>
          </p:cNvSpPr>
          <p:nvPr>
            <p:ph type="title"/>
          </p:nvPr>
        </p:nvSpPr>
        <p:spPr/>
        <p:txBody>
          <a:bodyPr/>
          <a:lstStyle/>
          <a:p>
            <a:pPr algn="ctr"/>
            <a:r>
              <a:rPr lang="en-US" dirty="0"/>
              <a:t>The Franco-Prussian War</a:t>
            </a:r>
          </a:p>
        </p:txBody>
      </p:sp>
      <p:sp>
        <p:nvSpPr>
          <p:cNvPr id="3" name="Content Placeholder 2">
            <a:extLst>
              <a:ext uri="{FF2B5EF4-FFF2-40B4-BE49-F238E27FC236}">
                <a16:creationId xmlns:a16="http://schemas.microsoft.com/office/drawing/2014/main" id="{8059780F-4CE1-4511-9711-BBDC4DFB1937}"/>
              </a:ext>
            </a:extLst>
          </p:cNvPr>
          <p:cNvSpPr>
            <a:spLocks noGrp="1"/>
          </p:cNvSpPr>
          <p:nvPr>
            <p:ph idx="1"/>
          </p:nvPr>
        </p:nvSpPr>
        <p:spPr/>
        <p:txBody>
          <a:bodyPr>
            <a:normAutofit fontScale="92500"/>
          </a:bodyPr>
          <a:lstStyle/>
          <a:p>
            <a:r>
              <a:rPr lang="en-US" dirty="0"/>
              <a:t>To bring the remaining German states into Prussia’s expanding orbit, Bismarck next provoked France into war in July of 1870. </a:t>
            </a:r>
          </a:p>
          <a:p>
            <a:r>
              <a:rPr lang="en-US" dirty="0"/>
              <a:t> The Prussians captured Napoleon III with his army on September 2, 1870, and France’s Second Empire fell two days later.</a:t>
            </a:r>
          </a:p>
          <a:p>
            <a:r>
              <a:rPr lang="en-US" dirty="0"/>
              <a:t>A new French government  struggled to carry on, and as Prussian forces besieged Paris and forced the French to sue for peace. </a:t>
            </a:r>
          </a:p>
          <a:p>
            <a:r>
              <a:rPr lang="en-US" dirty="0"/>
              <a:t>In January 1871 in the Hall of Mirrors at Versailles, King William of Prussia was proclaimed Kaiser of the new German Reich. </a:t>
            </a:r>
          </a:p>
          <a:p>
            <a:r>
              <a:rPr lang="en-US" dirty="0"/>
              <a:t>The peace required France to cede the rich industrial provinces of Alsace and Lorraine to Germany and to pay a multibillion-franc indemnity. </a:t>
            </a:r>
          </a:p>
          <a:p>
            <a:endParaRPr lang="en-US" dirty="0"/>
          </a:p>
          <a:p>
            <a:endParaRPr lang="en-US" dirty="0"/>
          </a:p>
        </p:txBody>
      </p:sp>
    </p:spTree>
    <p:extLst>
      <p:ext uri="{BB962C8B-B14F-4D97-AF65-F5344CB8AC3E}">
        <p14:creationId xmlns:p14="http://schemas.microsoft.com/office/powerpoint/2010/main" val="1041468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960FC-8888-457B-8D60-A3D12A3E8441}"/>
              </a:ext>
            </a:extLst>
          </p:cNvPr>
          <p:cNvSpPr>
            <a:spLocks noGrp="1"/>
          </p:cNvSpPr>
          <p:nvPr>
            <p:ph type="title"/>
          </p:nvPr>
        </p:nvSpPr>
        <p:spPr/>
        <p:txBody>
          <a:bodyPr/>
          <a:lstStyle/>
          <a:p>
            <a:pPr algn="ctr"/>
            <a:r>
              <a:rPr lang="en-US" dirty="0"/>
              <a:t>The Creation of Austro-Hungary</a:t>
            </a:r>
          </a:p>
        </p:txBody>
      </p:sp>
      <p:sp>
        <p:nvSpPr>
          <p:cNvPr id="3" name="Content Placeholder 2">
            <a:extLst>
              <a:ext uri="{FF2B5EF4-FFF2-40B4-BE49-F238E27FC236}">
                <a16:creationId xmlns:a16="http://schemas.microsoft.com/office/drawing/2014/main" id="{1A6F6BE9-C8E0-4C3D-9650-2727B52301AF}"/>
              </a:ext>
            </a:extLst>
          </p:cNvPr>
          <p:cNvSpPr>
            <a:spLocks noGrp="1"/>
          </p:cNvSpPr>
          <p:nvPr>
            <p:ph idx="1"/>
          </p:nvPr>
        </p:nvSpPr>
        <p:spPr/>
        <p:txBody>
          <a:bodyPr>
            <a:normAutofit/>
          </a:bodyPr>
          <a:lstStyle/>
          <a:p>
            <a:r>
              <a:rPr lang="en-US" dirty="0"/>
              <a:t>After Prussia’s 1866 victory over Austria, the vast, wealthy kingdom of Hungary became the key to the Habsburg Empire’s existence. </a:t>
            </a:r>
          </a:p>
          <a:p>
            <a:r>
              <a:rPr lang="en-US" dirty="0"/>
              <a:t>The leaders of the Hungarian agrarian elites forced the Austrian emperor to accept a dual monarchy that allowed the Magyars had home rule over the Hungarian kingdom within the Habsburg lands. </a:t>
            </a:r>
          </a:p>
          <a:p>
            <a:r>
              <a:rPr lang="en-US" dirty="0"/>
              <a:t>Although the Habsburg emperor Francis Joseph was king of Hungary and Austro-Hungarian foreign policy was coordinated from Vienna, the Hungarians mostly ruled themselves after 1867, weakening the process of nation building in the empire.</a:t>
            </a:r>
          </a:p>
        </p:txBody>
      </p:sp>
    </p:spTree>
    <p:extLst>
      <p:ext uri="{BB962C8B-B14F-4D97-AF65-F5344CB8AC3E}">
        <p14:creationId xmlns:p14="http://schemas.microsoft.com/office/powerpoint/2010/main" val="743385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C7710-3EE0-41AC-B0E6-CCB28ACA632F}"/>
              </a:ext>
            </a:extLst>
          </p:cNvPr>
          <p:cNvSpPr>
            <a:spLocks noGrp="1"/>
          </p:cNvSpPr>
          <p:nvPr>
            <p:ph type="title"/>
          </p:nvPr>
        </p:nvSpPr>
        <p:spPr/>
        <p:txBody>
          <a:bodyPr/>
          <a:lstStyle/>
          <a:p>
            <a:pPr algn="ctr"/>
            <a:r>
              <a:rPr lang="en-US" dirty="0"/>
              <a:t>Pan-Slavism</a:t>
            </a:r>
          </a:p>
        </p:txBody>
      </p:sp>
      <p:sp>
        <p:nvSpPr>
          <p:cNvPr id="3" name="Content Placeholder 2">
            <a:extLst>
              <a:ext uri="{FF2B5EF4-FFF2-40B4-BE49-F238E27FC236}">
                <a16:creationId xmlns:a16="http://schemas.microsoft.com/office/drawing/2014/main" id="{44447641-2A10-4694-8915-59A78F0C8B36}"/>
              </a:ext>
            </a:extLst>
          </p:cNvPr>
          <p:cNvSpPr>
            <a:spLocks noGrp="1"/>
          </p:cNvSpPr>
          <p:nvPr>
            <p:ph idx="1"/>
          </p:nvPr>
        </p:nvSpPr>
        <p:spPr/>
        <p:txBody>
          <a:bodyPr>
            <a:normAutofit fontScale="77500" lnSpcReduction="20000"/>
          </a:bodyPr>
          <a:lstStyle/>
          <a:p>
            <a:r>
              <a:rPr lang="en-US" dirty="0"/>
              <a:t>The dual monarchy led to claims by Czechs, Slovaks, and other national groups in the Habsburg </a:t>
            </a:r>
          </a:p>
          <a:p>
            <a:r>
              <a:rPr lang="en-US" dirty="0"/>
              <a:t>Empire for a similar kind of self-rule. </a:t>
            </a:r>
          </a:p>
          <a:p>
            <a:r>
              <a:rPr lang="en-US" dirty="0"/>
              <a:t>Czechs who had helped the empire advance industrially wanted Hungarian-style liberties. </a:t>
            </a:r>
          </a:p>
          <a:p>
            <a:r>
              <a:rPr lang="en-US" dirty="0"/>
              <a:t>Other leaders of dissatisfied ethnic groups turned to Pan-Slavism — the loyalty of all ethnic Slavs </a:t>
            </a:r>
          </a:p>
          <a:p>
            <a:r>
              <a:rPr lang="en-US" dirty="0"/>
              <a:t>across national boundaries. </a:t>
            </a:r>
          </a:p>
          <a:p>
            <a:r>
              <a:rPr lang="en-US" dirty="0"/>
              <a:t>Instead of looking toward Vienna, they turned to the largest Slavic country —  Russia —  as key to achieving the unity of all Slavs. </a:t>
            </a:r>
          </a:p>
          <a:p>
            <a:r>
              <a:rPr lang="en-US" dirty="0"/>
              <a:t>With so many competing ethnicities, the Austro-Hungarian monarchy remained a dynastic </a:t>
            </a:r>
          </a:p>
          <a:p>
            <a:r>
              <a:rPr lang="en-US" dirty="0"/>
              <a:t>state in which people  could show loyalty to the Habsburg dynasty but had difficulty relating to one another as members of a  single nation.</a:t>
            </a:r>
          </a:p>
        </p:txBody>
      </p:sp>
    </p:spTree>
    <p:extLst>
      <p:ext uri="{BB962C8B-B14F-4D97-AF65-F5344CB8AC3E}">
        <p14:creationId xmlns:p14="http://schemas.microsoft.com/office/powerpoint/2010/main" val="1146351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06EC6-352E-4F42-9310-D1516A191252}"/>
              </a:ext>
            </a:extLst>
          </p:cNvPr>
          <p:cNvSpPr>
            <a:spLocks noGrp="1"/>
          </p:cNvSpPr>
          <p:nvPr>
            <p:ph type="title"/>
          </p:nvPr>
        </p:nvSpPr>
        <p:spPr/>
        <p:txBody>
          <a:bodyPr/>
          <a:lstStyle/>
          <a:p>
            <a:pPr algn="ctr"/>
            <a:r>
              <a:rPr lang="en-US" dirty="0"/>
              <a:t>British Political Parties</a:t>
            </a:r>
          </a:p>
        </p:txBody>
      </p:sp>
      <p:sp>
        <p:nvSpPr>
          <p:cNvPr id="3" name="Content Placeholder 2">
            <a:extLst>
              <a:ext uri="{FF2B5EF4-FFF2-40B4-BE49-F238E27FC236}">
                <a16:creationId xmlns:a16="http://schemas.microsoft.com/office/drawing/2014/main" id="{AC908D85-2FE8-4C08-9AF7-FDA2A92E735D}"/>
              </a:ext>
            </a:extLst>
          </p:cNvPr>
          <p:cNvSpPr>
            <a:spLocks noGrp="1"/>
          </p:cNvSpPr>
          <p:nvPr>
            <p:ph idx="1"/>
          </p:nvPr>
        </p:nvSpPr>
        <p:spPr/>
        <p:txBody>
          <a:bodyPr>
            <a:normAutofit fontScale="92500"/>
          </a:bodyPr>
          <a:lstStyle/>
          <a:p>
            <a:r>
              <a:rPr lang="en-US" dirty="0"/>
              <a:t>The Tories evolved into the Conservatives, who favored a more status-oriented politics but still went along with the emerging liberal consensus around economic development and representative government. </a:t>
            </a:r>
          </a:p>
          <a:p>
            <a:r>
              <a:rPr lang="en-US" dirty="0"/>
              <a:t>The Whigs became the Liberals, so named for their commitment to progress, free trade, and an active role for industrialists and aristocracy. </a:t>
            </a:r>
          </a:p>
          <a:p>
            <a:r>
              <a:rPr lang="en-US" dirty="0"/>
              <a:t>In 1867, the Conservatives, led by Benjamin Disraeli passed the Second Reform Bill, which extended voting rights to a million more men. </a:t>
            </a:r>
          </a:p>
          <a:p>
            <a:r>
              <a:rPr lang="en-US" dirty="0"/>
              <a:t>Disraeli thought that the working classes would choose “the most conservative interests in the  country” —  not the business ones.</a:t>
            </a:r>
          </a:p>
        </p:txBody>
      </p:sp>
    </p:spTree>
    <p:extLst>
      <p:ext uri="{BB962C8B-B14F-4D97-AF65-F5344CB8AC3E}">
        <p14:creationId xmlns:p14="http://schemas.microsoft.com/office/powerpoint/2010/main" val="3379746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74C68-A230-46AC-BCC7-C410F84C303A}"/>
              </a:ext>
            </a:extLst>
          </p:cNvPr>
          <p:cNvSpPr>
            <a:spLocks noGrp="1"/>
          </p:cNvSpPr>
          <p:nvPr>
            <p:ph type="title"/>
          </p:nvPr>
        </p:nvSpPr>
        <p:spPr/>
        <p:txBody>
          <a:bodyPr/>
          <a:lstStyle/>
          <a:p>
            <a:pPr algn="ctr"/>
            <a:r>
              <a:rPr lang="en-US" dirty="0"/>
              <a:t>Groups Influencing British Politics</a:t>
            </a:r>
          </a:p>
        </p:txBody>
      </p:sp>
      <p:sp>
        <p:nvSpPr>
          <p:cNvPr id="3" name="Content Placeholder 2">
            <a:extLst>
              <a:ext uri="{FF2B5EF4-FFF2-40B4-BE49-F238E27FC236}">
                <a16:creationId xmlns:a16="http://schemas.microsoft.com/office/drawing/2014/main" id="{A04AB58B-816C-4888-AA82-5D0B03D48EB5}"/>
              </a:ext>
            </a:extLst>
          </p:cNvPr>
          <p:cNvSpPr>
            <a:spLocks noGrp="1"/>
          </p:cNvSpPr>
          <p:nvPr>
            <p:ph idx="1"/>
          </p:nvPr>
        </p:nvSpPr>
        <p:spPr/>
        <p:txBody>
          <a:bodyPr>
            <a:normAutofit fontScale="85000" lnSpcReduction="10000"/>
          </a:bodyPr>
          <a:lstStyle/>
          <a:p>
            <a:r>
              <a:rPr lang="en-US" dirty="0"/>
              <a:t>Women’s groups advocated the Matrimonial Causes Act of 1857, which facilitated divorce, and the Married Women’s Property Act of 1870, which allowed married women to own property and keep the wages they earned. </a:t>
            </a:r>
          </a:p>
          <a:p>
            <a:r>
              <a:rPr lang="en-US" dirty="0"/>
              <a:t>The Reform League, another pressure organization, had held mass demonstrations in London to bring about passage of the Second Reform Bill. </a:t>
            </a:r>
          </a:p>
          <a:p>
            <a:r>
              <a:rPr lang="en-US" dirty="0"/>
              <a:t>Queen Victoria and Prince Albert promoted the monarchy so successfully that the term Victorian came to symbolize almost the entire nineteenth century. </a:t>
            </a:r>
          </a:p>
          <a:p>
            <a:r>
              <a:rPr lang="en-US" dirty="0"/>
              <a:t>Britain’s politicians were as devoted to Realpolitik and their policies included the use of violence to expand their overseas empire and, increasingly, to control Ireland, where reform stopped short. </a:t>
            </a:r>
          </a:p>
          <a:p>
            <a:r>
              <a:rPr lang="en-US" dirty="0"/>
              <a:t>This violence occurred beyond the view of most British  people, however, allowing them to imagine their nation as peaceful, advanced, and united.</a:t>
            </a:r>
          </a:p>
        </p:txBody>
      </p:sp>
    </p:spTree>
    <p:extLst>
      <p:ext uri="{BB962C8B-B14F-4D97-AF65-F5344CB8AC3E}">
        <p14:creationId xmlns:p14="http://schemas.microsoft.com/office/powerpoint/2010/main" val="502916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ACDCC-79F5-4FF2-984E-C257A0B881EC}"/>
              </a:ext>
            </a:extLst>
          </p:cNvPr>
          <p:cNvSpPr>
            <a:spLocks noGrp="1"/>
          </p:cNvSpPr>
          <p:nvPr>
            <p:ph type="title"/>
          </p:nvPr>
        </p:nvSpPr>
        <p:spPr/>
        <p:txBody>
          <a:bodyPr/>
          <a:lstStyle/>
          <a:p>
            <a:pPr algn="ctr"/>
            <a:r>
              <a:rPr lang="en-US" dirty="0"/>
              <a:t>Mexican-American War</a:t>
            </a:r>
          </a:p>
        </p:txBody>
      </p:sp>
      <p:sp>
        <p:nvSpPr>
          <p:cNvPr id="3" name="Content Placeholder 2">
            <a:extLst>
              <a:ext uri="{FF2B5EF4-FFF2-40B4-BE49-F238E27FC236}">
                <a16:creationId xmlns:a16="http://schemas.microsoft.com/office/drawing/2014/main" id="{7150E3F3-8416-49DC-8281-B2D4842DEE61}"/>
              </a:ext>
            </a:extLst>
          </p:cNvPr>
          <p:cNvSpPr>
            <a:spLocks noGrp="1"/>
          </p:cNvSpPr>
          <p:nvPr>
            <p:ph idx="1"/>
          </p:nvPr>
        </p:nvSpPr>
        <p:spPr/>
        <p:txBody>
          <a:bodyPr>
            <a:normAutofit/>
          </a:bodyPr>
          <a:lstStyle/>
          <a:p>
            <a:r>
              <a:rPr lang="en-US" dirty="0"/>
              <a:t>The United States continued to expand westward, and in 1848, victory in the Mexican-American War almost doubled the size of the country.</a:t>
            </a:r>
          </a:p>
          <a:p>
            <a:r>
              <a:rPr lang="en-US" dirty="0"/>
              <a:t>The Treaty of Guadalupe Hidalgo gave the United States California, New Mexico, Arizona, California, Nevada, Utah, and part of Colorado while recognizing the annexation of Texas.</a:t>
            </a:r>
          </a:p>
          <a:p>
            <a:r>
              <a:rPr lang="en-US" dirty="0"/>
              <a:t>The expansion of slavery into the new western territories polarized the country. </a:t>
            </a:r>
          </a:p>
          <a:p>
            <a:r>
              <a:rPr lang="en-US" dirty="0"/>
              <a:t>In the North, politicians in the new Republican Party ran on a platform of “free soil, free labor, free men.”</a:t>
            </a:r>
          </a:p>
        </p:txBody>
      </p:sp>
    </p:spTree>
    <p:extLst>
      <p:ext uri="{BB962C8B-B14F-4D97-AF65-F5344CB8AC3E}">
        <p14:creationId xmlns:p14="http://schemas.microsoft.com/office/powerpoint/2010/main" val="2705153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01156-90B0-46FA-846E-2CE61844AC62}"/>
              </a:ext>
            </a:extLst>
          </p:cNvPr>
          <p:cNvSpPr>
            <a:spLocks noGrp="1"/>
          </p:cNvSpPr>
          <p:nvPr>
            <p:ph type="title"/>
          </p:nvPr>
        </p:nvSpPr>
        <p:spPr/>
        <p:txBody>
          <a:bodyPr/>
          <a:lstStyle/>
          <a:p>
            <a:pPr algn="ctr"/>
            <a:r>
              <a:rPr lang="en-US" dirty="0"/>
              <a:t>The American Civil War</a:t>
            </a:r>
          </a:p>
        </p:txBody>
      </p:sp>
      <p:sp>
        <p:nvSpPr>
          <p:cNvPr id="3" name="Content Placeholder 2">
            <a:extLst>
              <a:ext uri="{FF2B5EF4-FFF2-40B4-BE49-F238E27FC236}">
                <a16:creationId xmlns:a16="http://schemas.microsoft.com/office/drawing/2014/main" id="{4D2ABB17-7475-4033-9A33-16653B348CA7}"/>
              </a:ext>
            </a:extLst>
          </p:cNvPr>
          <p:cNvSpPr>
            <a:spLocks noGrp="1"/>
          </p:cNvSpPr>
          <p:nvPr>
            <p:ph idx="1"/>
          </p:nvPr>
        </p:nvSpPr>
        <p:spPr/>
        <p:txBody>
          <a:bodyPr>
            <a:normAutofit fontScale="85000" lnSpcReduction="20000"/>
          </a:bodyPr>
          <a:lstStyle/>
          <a:p>
            <a:r>
              <a:rPr lang="en-US" dirty="0"/>
              <a:t>After Republican Abraham Lincoln was elected president in 1860, most of the slaveholding states seceded to form the Confederate States of America. </a:t>
            </a:r>
          </a:p>
          <a:p>
            <a:r>
              <a:rPr lang="en-US" dirty="0"/>
              <a:t>Civil war broke out in 1861 when, under Lincoln’s leadership, the North fought to preserve the Union.</a:t>
            </a:r>
          </a:p>
          <a:p>
            <a:r>
              <a:rPr lang="en-US" dirty="0"/>
              <a:t>Lincoln did not initially aim to abolish slavery, but his Emancipation Proclamation of January 1863 officially freed all slaves in the Confederacy and turned the war into a fight not only for union but also for an end to human bondage. </a:t>
            </a:r>
          </a:p>
          <a:p>
            <a:r>
              <a:rPr lang="en-US" dirty="0"/>
              <a:t>After the summer of 1863, the North’s superior industrial strength and military might overpowered and physically destroyed much of the South. </a:t>
            </a:r>
          </a:p>
          <a:p>
            <a:r>
              <a:rPr lang="en-US" dirty="0"/>
              <a:t>By April 1865, the North had prevailed, though a Confederate sympathizer assassinated Lincoln. </a:t>
            </a:r>
          </a:p>
          <a:p>
            <a:r>
              <a:rPr lang="en-US" dirty="0"/>
              <a:t>Constitutional amendments ended slavery and promised full political rights to African American men.</a:t>
            </a:r>
          </a:p>
        </p:txBody>
      </p:sp>
    </p:spTree>
    <p:extLst>
      <p:ext uri="{BB962C8B-B14F-4D97-AF65-F5344CB8AC3E}">
        <p14:creationId xmlns:p14="http://schemas.microsoft.com/office/powerpoint/2010/main" val="180714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3D3B-9E77-4849-ABB3-F2736736A6C6}"/>
              </a:ext>
            </a:extLst>
          </p:cNvPr>
          <p:cNvSpPr>
            <a:spLocks noGrp="1"/>
          </p:cNvSpPr>
          <p:nvPr>
            <p:ph type="title"/>
          </p:nvPr>
        </p:nvSpPr>
        <p:spPr/>
        <p:txBody>
          <a:bodyPr/>
          <a:lstStyle/>
          <a:p>
            <a:pPr algn="ctr"/>
            <a:r>
              <a:rPr lang="en-US" dirty="0"/>
              <a:t>Reconstruction</a:t>
            </a:r>
          </a:p>
        </p:txBody>
      </p:sp>
      <p:sp>
        <p:nvSpPr>
          <p:cNvPr id="3" name="Content Placeholder 2">
            <a:extLst>
              <a:ext uri="{FF2B5EF4-FFF2-40B4-BE49-F238E27FC236}">
                <a16:creationId xmlns:a16="http://schemas.microsoft.com/office/drawing/2014/main" id="{DED2055C-5775-4CF7-8FE5-CA415CE2892E}"/>
              </a:ext>
            </a:extLst>
          </p:cNvPr>
          <p:cNvSpPr>
            <a:spLocks noGrp="1"/>
          </p:cNvSpPr>
          <p:nvPr>
            <p:ph idx="1"/>
          </p:nvPr>
        </p:nvSpPr>
        <p:spPr/>
        <p:txBody>
          <a:bodyPr>
            <a:normAutofit fontScale="92500" lnSpcReduction="20000"/>
          </a:bodyPr>
          <a:lstStyle/>
          <a:p>
            <a:r>
              <a:rPr lang="en-US" dirty="0"/>
              <a:t>By 1871, northern interest in promoting African American political rights was declining, and whites began regaining control of state politics in the South, often by organized violence and intimidation. </a:t>
            </a:r>
          </a:p>
          <a:p>
            <a:r>
              <a:rPr lang="en-US" dirty="0"/>
              <a:t>The end of northern occupation of the South in 1877 was a setback in obtaining rights for blacks. </a:t>
            </a:r>
          </a:p>
          <a:p>
            <a:r>
              <a:rPr lang="en-US" dirty="0"/>
              <a:t>Nonetheless, in ending slavery, the Union victory opened the way to stronger national government and to economic advancement no longer tied to the old Atlantic plantation system.</a:t>
            </a:r>
          </a:p>
          <a:p>
            <a:r>
              <a:rPr lang="en-US" dirty="0"/>
              <a:t>The United States threatened the annexation of Canada to punish Great Britain for supporting the Confederacy. </a:t>
            </a:r>
          </a:p>
          <a:p>
            <a:r>
              <a:rPr lang="en-US" dirty="0"/>
              <a:t>To prevent the loss of Britain’s largest territory, the British government allowed Canada self-government in 1867. </a:t>
            </a:r>
          </a:p>
        </p:txBody>
      </p:sp>
    </p:spTree>
    <p:extLst>
      <p:ext uri="{BB962C8B-B14F-4D97-AF65-F5344CB8AC3E}">
        <p14:creationId xmlns:p14="http://schemas.microsoft.com/office/powerpoint/2010/main" val="2858318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39E96-0E9B-46CE-9373-FC04763EBAC2}"/>
              </a:ext>
            </a:extLst>
          </p:cNvPr>
          <p:cNvSpPr>
            <a:spLocks noGrp="1"/>
          </p:cNvSpPr>
          <p:nvPr>
            <p:ph type="title"/>
          </p:nvPr>
        </p:nvSpPr>
        <p:spPr/>
        <p:txBody>
          <a:bodyPr/>
          <a:lstStyle/>
          <a:p>
            <a:pPr algn="ctr"/>
            <a:r>
              <a:rPr lang="en-US" dirty="0"/>
              <a:t>The End of the Concert of Europe</a:t>
            </a:r>
          </a:p>
        </p:txBody>
      </p:sp>
      <p:sp>
        <p:nvSpPr>
          <p:cNvPr id="3" name="Content Placeholder 2">
            <a:extLst>
              <a:ext uri="{FF2B5EF4-FFF2-40B4-BE49-F238E27FC236}">
                <a16:creationId xmlns:a16="http://schemas.microsoft.com/office/drawing/2014/main" id="{BA05AA4B-3B1E-4E55-B31C-DBAC88DB9825}"/>
              </a:ext>
            </a:extLst>
          </p:cNvPr>
          <p:cNvSpPr>
            <a:spLocks noGrp="1"/>
          </p:cNvSpPr>
          <p:nvPr>
            <p:ph idx="1"/>
          </p:nvPr>
        </p:nvSpPr>
        <p:spPr/>
        <p:txBody>
          <a:bodyPr/>
          <a:lstStyle/>
          <a:p>
            <a:r>
              <a:rPr lang="en-US" dirty="0"/>
              <a:t>The revolutions of 1848 had weakened the concert of Europe.</a:t>
            </a:r>
          </a:p>
          <a:p>
            <a:r>
              <a:rPr lang="en-US" dirty="0"/>
              <a:t>Nationalism made it  more difficult for countries to control their competing ambitions and act together. </a:t>
            </a:r>
          </a:p>
          <a:p>
            <a:r>
              <a:rPr lang="en-US" dirty="0"/>
              <a:t>The reemergence of France add to European instability. </a:t>
            </a:r>
          </a:p>
          <a:p>
            <a:r>
              <a:rPr lang="en-US" dirty="0"/>
              <a:t>France helped engineer the Crimean War, which not only changed the distribution of European power but also resulted in the end of serfdom in Russia and the birth of new European nations.</a:t>
            </a:r>
          </a:p>
          <a:p>
            <a:endParaRPr lang="en-US" dirty="0"/>
          </a:p>
        </p:txBody>
      </p:sp>
    </p:spTree>
    <p:extLst>
      <p:ext uri="{BB962C8B-B14F-4D97-AF65-F5344CB8AC3E}">
        <p14:creationId xmlns:p14="http://schemas.microsoft.com/office/powerpoint/2010/main" val="3775167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CA1D9-C196-4A11-BAC7-C6EAA86D4877}"/>
              </a:ext>
            </a:extLst>
          </p:cNvPr>
          <p:cNvSpPr>
            <a:spLocks noGrp="1"/>
          </p:cNvSpPr>
          <p:nvPr>
            <p:ph type="title"/>
          </p:nvPr>
        </p:nvSpPr>
        <p:spPr/>
        <p:txBody>
          <a:bodyPr/>
          <a:lstStyle/>
          <a:p>
            <a:pPr algn="ctr"/>
            <a:r>
              <a:rPr lang="en-US" dirty="0"/>
              <a:t>Changes in European Society</a:t>
            </a:r>
          </a:p>
        </p:txBody>
      </p:sp>
      <p:sp>
        <p:nvSpPr>
          <p:cNvPr id="3" name="Content Placeholder 2">
            <a:extLst>
              <a:ext uri="{FF2B5EF4-FFF2-40B4-BE49-F238E27FC236}">
                <a16:creationId xmlns:a16="http://schemas.microsoft.com/office/drawing/2014/main" id="{56841EDA-77D7-493C-8E7B-020BC0EA8AF7}"/>
              </a:ext>
            </a:extLst>
          </p:cNvPr>
          <p:cNvSpPr>
            <a:spLocks noGrp="1"/>
          </p:cNvSpPr>
          <p:nvPr>
            <p:ph idx="1"/>
          </p:nvPr>
        </p:nvSpPr>
        <p:spPr/>
        <p:txBody>
          <a:bodyPr/>
          <a:lstStyle/>
          <a:p>
            <a:r>
              <a:rPr lang="en-US" dirty="0"/>
              <a:t>European cities became the backdrop for displays of state power and accomplishment. Governments focused on improving capital cities.</a:t>
            </a:r>
          </a:p>
          <a:p>
            <a:r>
              <a:rPr lang="en-US" dirty="0"/>
              <a:t>To build an orderly national community required a more active role for the state, and bureaucracies expanded in these years as government authority reached further into lives collecting data. </a:t>
            </a:r>
          </a:p>
          <a:p>
            <a:r>
              <a:rPr lang="en-US" dirty="0"/>
              <a:t>An emphasis on education raised the status of professions, led to compulsory education, and opened government jobs to the middle-class through the introduction of civil service systems.  </a:t>
            </a:r>
          </a:p>
          <a:p>
            <a:endParaRPr lang="en-US" dirty="0"/>
          </a:p>
        </p:txBody>
      </p:sp>
    </p:spTree>
    <p:extLst>
      <p:ext uri="{BB962C8B-B14F-4D97-AF65-F5344CB8AC3E}">
        <p14:creationId xmlns:p14="http://schemas.microsoft.com/office/powerpoint/2010/main" val="1109628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9F0A9-9E34-4BD0-AB33-3F7EFBDBD4C4}"/>
              </a:ext>
            </a:extLst>
          </p:cNvPr>
          <p:cNvSpPr>
            <a:spLocks noGrp="1"/>
          </p:cNvSpPr>
          <p:nvPr>
            <p:ph type="title"/>
          </p:nvPr>
        </p:nvSpPr>
        <p:spPr/>
        <p:txBody>
          <a:bodyPr/>
          <a:lstStyle/>
          <a:p>
            <a:pPr algn="ctr"/>
            <a:r>
              <a:rPr lang="en-US" dirty="0"/>
              <a:t>The Germ Theory</a:t>
            </a:r>
          </a:p>
        </p:txBody>
      </p:sp>
      <p:sp>
        <p:nvSpPr>
          <p:cNvPr id="3" name="Content Placeholder 2">
            <a:extLst>
              <a:ext uri="{FF2B5EF4-FFF2-40B4-BE49-F238E27FC236}">
                <a16:creationId xmlns:a16="http://schemas.microsoft.com/office/drawing/2014/main" id="{292C5143-3A36-477D-B5C3-5F874A7D38D6}"/>
              </a:ext>
            </a:extLst>
          </p:cNvPr>
          <p:cNvSpPr>
            <a:spLocks noGrp="1"/>
          </p:cNvSpPr>
          <p:nvPr>
            <p:ph idx="1"/>
          </p:nvPr>
        </p:nvSpPr>
        <p:spPr/>
        <p:txBody>
          <a:bodyPr>
            <a:normAutofit fontScale="92500" lnSpcReduction="10000"/>
          </a:bodyPr>
          <a:lstStyle/>
          <a:p>
            <a:r>
              <a:rPr lang="en-US" dirty="0"/>
              <a:t>France’s Louis Pasteur, three of whose young daughters died of typhoid, advanced the germ theory of disease. </a:t>
            </a:r>
          </a:p>
          <a:p>
            <a:r>
              <a:rPr lang="en-US" dirty="0"/>
              <a:t>He suggested that bacteria and parasites might be responsible for human and animal diseases. </a:t>
            </a:r>
          </a:p>
          <a:p>
            <a:r>
              <a:rPr lang="en-US" dirty="0"/>
              <a:t>Pasteur demonstrated that heating foods such as wine and milk to a certain temperature, a process that soon became known as pasteurization, killed these organisms and made food safe. </a:t>
            </a:r>
          </a:p>
          <a:p>
            <a:r>
              <a:rPr lang="en-US" dirty="0"/>
              <a:t>English surgeon Joseph Lister applied Pasteur’s germ theory of disease to infection and developed antiseptics for treating wounds and preventing puerperal fever, a condition caused by the dirty hands of physicians and midwives that killed innumerable women after childbirth.</a:t>
            </a:r>
          </a:p>
        </p:txBody>
      </p:sp>
    </p:spTree>
    <p:extLst>
      <p:ext uri="{BB962C8B-B14F-4D97-AF65-F5344CB8AC3E}">
        <p14:creationId xmlns:p14="http://schemas.microsoft.com/office/powerpoint/2010/main" val="1911550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4B5D6-CF77-45F9-A8BE-9C4053AF5A9C}"/>
              </a:ext>
            </a:extLst>
          </p:cNvPr>
          <p:cNvSpPr>
            <a:spLocks noGrp="1"/>
          </p:cNvSpPr>
          <p:nvPr>
            <p:ph type="title"/>
          </p:nvPr>
        </p:nvSpPr>
        <p:spPr/>
        <p:txBody>
          <a:bodyPr/>
          <a:lstStyle/>
          <a:p>
            <a:pPr algn="ctr"/>
            <a:r>
              <a:rPr lang="en-US" dirty="0"/>
              <a:t>The Indian Rebellion of 1857</a:t>
            </a:r>
          </a:p>
        </p:txBody>
      </p:sp>
      <p:sp>
        <p:nvSpPr>
          <p:cNvPr id="3" name="Content Placeholder 2">
            <a:extLst>
              <a:ext uri="{FF2B5EF4-FFF2-40B4-BE49-F238E27FC236}">
                <a16:creationId xmlns:a16="http://schemas.microsoft.com/office/drawing/2014/main" id="{1743A61E-D29E-48BD-9FF6-B90DA7867A29}"/>
              </a:ext>
            </a:extLst>
          </p:cNvPr>
          <p:cNvSpPr>
            <a:spLocks noGrp="1"/>
          </p:cNvSpPr>
          <p:nvPr>
            <p:ph idx="1"/>
          </p:nvPr>
        </p:nvSpPr>
        <p:spPr/>
        <p:txBody>
          <a:bodyPr>
            <a:normAutofit/>
          </a:bodyPr>
          <a:lstStyle/>
          <a:p>
            <a:r>
              <a:rPr lang="en-US" dirty="0"/>
              <a:t>In 1857, a contingent of Indian troops, both Muslim and Hindu, violently rebelled when a rumor spread that Britain would force them to use cartridges of ammunition greased with cow and pig fat, which violated the Hindu ban on beef and the Muslim prohibition of pork. </a:t>
            </a:r>
          </a:p>
          <a:p>
            <a:r>
              <a:rPr lang="en-US" dirty="0"/>
              <a:t>The rebels overran the old Moghul capital at Delhi and declared the independence of the Indian nation. </a:t>
            </a:r>
          </a:p>
          <a:p>
            <a:r>
              <a:rPr lang="en-US" dirty="0"/>
              <a:t>The English brutally crushed the rebellion the British crown took direct control of India from the East India Company in 1858.</a:t>
            </a:r>
          </a:p>
          <a:p>
            <a:r>
              <a:rPr lang="en-US" dirty="0"/>
              <a:t>The British Parliament declared Queen Victoria the empress of India in 1876.</a:t>
            </a:r>
          </a:p>
        </p:txBody>
      </p:sp>
    </p:spTree>
    <p:extLst>
      <p:ext uri="{BB962C8B-B14F-4D97-AF65-F5344CB8AC3E}">
        <p14:creationId xmlns:p14="http://schemas.microsoft.com/office/powerpoint/2010/main" val="2825669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6633-E956-4D64-8FB9-1F5743C7F44A}"/>
              </a:ext>
            </a:extLst>
          </p:cNvPr>
          <p:cNvSpPr>
            <a:spLocks noGrp="1"/>
          </p:cNvSpPr>
          <p:nvPr>
            <p:ph type="title"/>
          </p:nvPr>
        </p:nvSpPr>
        <p:spPr/>
        <p:txBody>
          <a:bodyPr/>
          <a:lstStyle/>
          <a:p>
            <a:pPr algn="ctr"/>
            <a:r>
              <a:rPr lang="en-US" dirty="0"/>
              <a:t>Taiping in China</a:t>
            </a:r>
          </a:p>
        </p:txBody>
      </p:sp>
      <p:sp>
        <p:nvSpPr>
          <p:cNvPr id="3" name="Content Placeholder 2">
            <a:extLst>
              <a:ext uri="{FF2B5EF4-FFF2-40B4-BE49-F238E27FC236}">
                <a16:creationId xmlns:a16="http://schemas.microsoft.com/office/drawing/2014/main" id="{17547688-1800-4181-8C36-B414297DD3F9}"/>
              </a:ext>
            </a:extLst>
          </p:cNvPr>
          <p:cNvSpPr>
            <a:spLocks noGrp="1"/>
          </p:cNvSpPr>
          <p:nvPr>
            <p:ph idx="1"/>
          </p:nvPr>
        </p:nvSpPr>
        <p:spPr/>
        <p:txBody>
          <a:bodyPr>
            <a:normAutofit fontScale="85000" lnSpcReduction="20000"/>
          </a:bodyPr>
          <a:lstStyle/>
          <a:p>
            <a:r>
              <a:rPr lang="en-US" dirty="0"/>
              <a:t>Its vastness allowed China to escape complete takeover, but traders and Christian missionaries from Europe made inroads for the Western powers. </a:t>
            </a:r>
          </a:p>
          <a:p>
            <a:r>
              <a:rPr lang="en-US" dirty="0"/>
              <a:t>Defeat in the Opium War caused an economic slump and helped generate the mass movement known as the Taiping (“Heavenly Kingdom”).</a:t>
            </a:r>
          </a:p>
          <a:p>
            <a:r>
              <a:rPr lang="en-US" dirty="0"/>
              <a:t>Headed by a leader who claimed to be the brother of Jesus, the Taiping’s millions of adherents wanted an end to the ruling Qing dynasty, the expulsion of foreigners, more equal treatment of women, and land reform. </a:t>
            </a:r>
          </a:p>
          <a:p>
            <a:r>
              <a:rPr lang="en-US" dirty="0"/>
              <a:t>By the mid-1850s, the Taiping controlled half of China. </a:t>
            </a:r>
          </a:p>
          <a:p>
            <a:r>
              <a:rPr lang="en-US" dirty="0"/>
              <a:t>The threatened Qing regime promised the British and French greater influence in exchange for aid in defeating the Taiping. </a:t>
            </a:r>
          </a:p>
          <a:p>
            <a:r>
              <a:rPr lang="en-US" dirty="0"/>
              <a:t>More than 20 million Chinese died in the resulting civil war. </a:t>
            </a:r>
          </a:p>
          <a:p>
            <a:r>
              <a:rPr lang="en-US" dirty="0"/>
              <a:t>When peace finally came in 1864, Western governments controlled much of the Chinese customs  service and had virtually unlimited access to the country.</a:t>
            </a:r>
          </a:p>
        </p:txBody>
      </p:sp>
    </p:spTree>
    <p:extLst>
      <p:ext uri="{BB962C8B-B14F-4D97-AF65-F5344CB8AC3E}">
        <p14:creationId xmlns:p14="http://schemas.microsoft.com/office/powerpoint/2010/main" val="3066378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CB73E-FFC6-483A-9912-D744CECAD005}"/>
              </a:ext>
            </a:extLst>
          </p:cNvPr>
          <p:cNvSpPr>
            <a:spLocks noGrp="1"/>
          </p:cNvSpPr>
          <p:nvPr>
            <p:ph type="title"/>
          </p:nvPr>
        </p:nvSpPr>
        <p:spPr/>
        <p:txBody>
          <a:bodyPr/>
          <a:lstStyle/>
          <a:p>
            <a:pPr algn="ctr"/>
            <a:r>
              <a:rPr lang="en-US" dirty="0"/>
              <a:t>The Meiji Restoration</a:t>
            </a:r>
          </a:p>
        </p:txBody>
      </p:sp>
      <p:sp>
        <p:nvSpPr>
          <p:cNvPr id="3" name="Content Placeholder 2">
            <a:extLst>
              <a:ext uri="{FF2B5EF4-FFF2-40B4-BE49-F238E27FC236}">
                <a16:creationId xmlns:a16="http://schemas.microsoft.com/office/drawing/2014/main" id="{1F38A8C9-D9E0-4889-8602-C0B0DC98A6A0}"/>
              </a:ext>
            </a:extLst>
          </p:cNvPr>
          <p:cNvSpPr>
            <a:spLocks noGrp="1"/>
          </p:cNvSpPr>
          <p:nvPr>
            <p:ph idx="1"/>
          </p:nvPr>
        </p:nvSpPr>
        <p:spPr/>
        <p:txBody>
          <a:bodyPr>
            <a:normAutofit fontScale="92500"/>
          </a:bodyPr>
          <a:lstStyle/>
          <a:p>
            <a:r>
              <a:rPr lang="en-US" dirty="0"/>
              <a:t>Japan alone in East Asia was able to escape Western domination, because it was keenly aware of the innovations taking place in the West. </a:t>
            </a:r>
          </a:p>
          <a:p>
            <a:r>
              <a:rPr lang="en-US" dirty="0"/>
              <a:t>In 1854, the Japanese agreed to open the country to foreign trade in part to gain Western goods, including the West’s superior weaponry. </a:t>
            </a:r>
          </a:p>
          <a:p>
            <a:r>
              <a:rPr lang="en-US" dirty="0"/>
              <a:t>Japanese reformers in 1867 overthrew a government that resisted such change and in 1868 enacted the Meiji Restoration. </a:t>
            </a:r>
          </a:p>
          <a:p>
            <a:r>
              <a:rPr lang="en-US" dirty="0"/>
              <a:t>The word Meiji pointed to the “enlightened rule” of the new emperor, whose power reformers had restored. </a:t>
            </a:r>
          </a:p>
          <a:p>
            <a:r>
              <a:rPr lang="en-US"/>
              <a:t>The </a:t>
            </a:r>
            <a:r>
              <a:rPr lang="en-US" dirty="0"/>
              <a:t>new regime pushed Japan to become a modern, technologically powerful state free from Western control.</a:t>
            </a:r>
          </a:p>
        </p:txBody>
      </p:sp>
    </p:spTree>
    <p:extLst>
      <p:ext uri="{BB962C8B-B14F-4D97-AF65-F5344CB8AC3E}">
        <p14:creationId xmlns:p14="http://schemas.microsoft.com/office/powerpoint/2010/main" val="879829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3343E-129F-4E1E-95E7-0E7392C8B7DA}"/>
              </a:ext>
            </a:extLst>
          </p:cNvPr>
          <p:cNvSpPr>
            <a:spLocks noGrp="1"/>
          </p:cNvSpPr>
          <p:nvPr>
            <p:ph type="title"/>
          </p:nvPr>
        </p:nvSpPr>
        <p:spPr/>
        <p:txBody>
          <a:bodyPr/>
          <a:lstStyle/>
          <a:p>
            <a:pPr algn="ctr"/>
            <a:r>
              <a:rPr lang="en-US" dirty="0"/>
              <a:t>Anarchism</a:t>
            </a:r>
          </a:p>
        </p:txBody>
      </p:sp>
      <p:sp>
        <p:nvSpPr>
          <p:cNvPr id="3" name="Content Placeholder 2">
            <a:extLst>
              <a:ext uri="{FF2B5EF4-FFF2-40B4-BE49-F238E27FC236}">
                <a16:creationId xmlns:a16="http://schemas.microsoft.com/office/drawing/2014/main" id="{A6E474B2-8512-4F31-84EB-BD76DA587AFE}"/>
              </a:ext>
            </a:extLst>
          </p:cNvPr>
          <p:cNvSpPr>
            <a:spLocks noGrp="1"/>
          </p:cNvSpPr>
          <p:nvPr>
            <p:ph idx="1"/>
          </p:nvPr>
        </p:nvSpPr>
        <p:spPr/>
        <p:txBody>
          <a:bodyPr/>
          <a:lstStyle/>
          <a:p>
            <a:r>
              <a:rPr lang="en-US" dirty="0"/>
              <a:t>Anarchism maintained that the existence of the state was the root of social injustice. </a:t>
            </a:r>
          </a:p>
          <a:p>
            <a:r>
              <a:rPr lang="en-US" dirty="0"/>
              <a:t>The slightest infringement on freedom, especially by the central state and its laws was unacceptable. </a:t>
            </a:r>
          </a:p>
          <a:p>
            <a:r>
              <a:rPr lang="en-US" dirty="0"/>
              <a:t>Anarchism thus advocated the destruction of all state power.</a:t>
            </a:r>
          </a:p>
          <a:p>
            <a:r>
              <a:rPr lang="en-US" dirty="0"/>
              <a:t>Anarchists embraced violence as means to achieve this destruction. </a:t>
            </a:r>
          </a:p>
        </p:txBody>
      </p:sp>
    </p:spTree>
    <p:extLst>
      <p:ext uri="{BB962C8B-B14F-4D97-AF65-F5344CB8AC3E}">
        <p14:creationId xmlns:p14="http://schemas.microsoft.com/office/powerpoint/2010/main" val="512892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77666-E9D3-47FF-A9D7-3E203CE01CEC}"/>
              </a:ext>
            </a:extLst>
          </p:cNvPr>
          <p:cNvSpPr>
            <a:spLocks noGrp="1"/>
          </p:cNvSpPr>
          <p:nvPr>
            <p:ph type="title"/>
          </p:nvPr>
        </p:nvSpPr>
        <p:spPr/>
        <p:txBody>
          <a:bodyPr/>
          <a:lstStyle/>
          <a:p>
            <a:pPr algn="ctr"/>
            <a:r>
              <a:rPr lang="en-US" dirty="0"/>
              <a:t>Marxism</a:t>
            </a:r>
          </a:p>
        </p:txBody>
      </p:sp>
      <p:sp>
        <p:nvSpPr>
          <p:cNvPr id="3" name="Content Placeholder 2">
            <a:extLst>
              <a:ext uri="{FF2B5EF4-FFF2-40B4-BE49-F238E27FC236}">
                <a16:creationId xmlns:a16="http://schemas.microsoft.com/office/drawing/2014/main" id="{6F2EF3C2-07A6-4BD5-B073-424D28B0FBB5}"/>
              </a:ext>
            </a:extLst>
          </p:cNvPr>
          <p:cNvSpPr>
            <a:spLocks noGrp="1"/>
          </p:cNvSpPr>
          <p:nvPr>
            <p:ph idx="1"/>
          </p:nvPr>
        </p:nvSpPr>
        <p:spPr/>
        <p:txBody>
          <a:bodyPr>
            <a:normAutofit fontScale="92500"/>
          </a:bodyPr>
          <a:lstStyle/>
          <a:p>
            <a:r>
              <a:rPr lang="en-US" dirty="0"/>
              <a:t>Karl Marx originated a new ideology with the publication of Das Kapital</a:t>
            </a:r>
          </a:p>
          <a:p>
            <a:r>
              <a:rPr lang="en-US" dirty="0"/>
              <a:t>Marxism argued that society had inescapable class relationships defined by modes of production be it feudalism, slavery, or capitalism.</a:t>
            </a:r>
          </a:p>
          <a:p>
            <a:r>
              <a:rPr lang="en-US" dirty="0"/>
              <a:t>Marxism rejected  the liberal focus on individual rights.</a:t>
            </a:r>
          </a:p>
          <a:p>
            <a:r>
              <a:rPr lang="en-US" dirty="0"/>
              <a:t>Marxism claimed that the unequal class relationships existed between the working class and the owners of the means of production in capitalism.</a:t>
            </a:r>
          </a:p>
          <a:p>
            <a:r>
              <a:rPr lang="en-US" dirty="0"/>
              <a:t>Marxism claimed that workers would become aware of their oppression by capitalists, develop a class consciousness, overthrow their exploiters, and seize control of the means of production and the government. </a:t>
            </a:r>
          </a:p>
          <a:p>
            <a:endParaRPr lang="en-US" dirty="0"/>
          </a:p>
        </p:txBody>
      </p:sp>
    </p:spTree>
    <p:extLst>
      <p:ext uri="{BB962C8B-B14F-4D97-AF65-F5344CB8AC3E}">
        <p14:creationId xmlns:p14="http://schemas.microsoft.com/office/powerpoint/2010/main" val="3935819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29DE-922F-46AA-8277-675AC438A051}"/>
              </a:ext>
            </a:extLst>
          </p:cNvPr>
          <p:cNvSpPr>
            <a:spLocks noGrp="1"/>
          </p:cNvSpPr>
          <p:nvPr>
            <p:ph type="title"/>
          </p:nvPr>
        </p:nvSpPr>
        <p:spPr/>
        <p:txBody>
          <a:bodyPr/>
          <a:lstStyle/>
          <a:p>
            <a:pPr algn="ctr"/>
            <a:r>
              <a:rPr lang="en-US" dirty="0"/>
              <a:t>The Paris Commune</a:t>
            </a:r>
          </a:p>
        </p:txBody>
      </p:sp>
      <p:sp>
        <p:nvSpPr>
          <p:cNvPr id="3" name="Content Placeholder 2">
            <a:extLst>
              <a:ext uri="{FF2B5EF4-FFF2-40B4-BE49-F238E27FC236}">
                <a16:creationId xmlns:a16="http://schemas.microsoft.com/office/drawing/2014/main" id="{2D954E09-2BDD-4707-9BD5-0D01EC22FBF5}"/>
              </a:ext>
            </a:extLst>
          </p:cNvPr>
          <p:cNvSpPr>
            <a:spLocks noGrp="1"/>
          </p:cNvSpPr>
          <p:nvPr>
            <p:ph idx="1"/>
          </p:nvPr>
        </p:nvSpPr>
        <p:spPr/>
        <p:txBody>
          <a:bodyPr/>
          <a:lstStyle/>
          <a:p>
            <a:r>
              <a:rPr lang="en-US" dirty="0"/>
              <a:t>When the </a:t>
            </a:r>
            <a:r>
              <a:rPr lang="en-US" dirty="0" err="1"/>
              <a:t>the</a:t>
            </a:r>
            <a:r>
              <a:rPr lang="en-US" dirty="0"/>
              <a:t> Prussians laid siege to Paris in the winter of 1870–1871, Parisians rose up and demanded new liberties, new systems of work, and a more balanced distribution of government power. </a:t>
            </a:r>
          </a:p>
          <a:p>
            <a:r>
              <a:rPr lang="en-US" dirty="0"/>
              <a:t>Parisians ultimately declared themselves a self-governing commune.</a:t>
            </a:r>
          </a:p>
          <a:p>
            <a:r>
              <a:rPr lang="en-US" dirty="0"/>
              <a:t>The Paris commune instead of the French Republic was going to bring about social revolution.</a:t>
            </a:r>
          </a:p>
          <a:p>
            <a:r>
              <a:rPr lang="en-US" dirty="0"/>
              <a:t>Finally, the national army crushed the Commune and shot tens of thousands of Parisian rebels on the streets.</a:t>
            </a:r>
          </a:p>
          <a:p>
            <a:r>
              <a:rPr lang="en-US" dirty="0"/>
              <a:t> </a:t>
            </a:r>
          </a:p>
          <a:p>
            <a:endParaRPr lang="en-US" dirty="0"/>
          </a:p>
        </p:txBody>
      </p:sp>
    </p:spTree>
    <p:extLst>
      <p:ext uri="{BB962C8B-B14F-4D97-AF65-F5344CB8AC3E}">
        <p14:creationId xmlns:p14="http://schemas.microsoft.com/office/powerpoint/2010/main" val="335066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32B1-CC76-414F-8A48-181248D04CDC}"/>
              </a:ext>
            </a:extLst>
          </p:cNvPr>
          <p:cNvSpPr>
            <a:spLocks noGrp="1"/>
          </p:cNvSpPr>
          <p:nvPr>
            <p:ph type="title"/>
          </p:nvPr>
        </p:nvSpPr>
        <p:spPr/>
        <p:txBody>
          <a:bodyPr/>
          <a:lstStyle/>
          <a:p>
            <a:pPr algn="ctr"/>
            <a:r>
              <a:rPr lang="en-US" dirty="0"/>
              <a:t>Realism</a:t>
            </a:r>
          </a:p>
        </p:txBody>
      </p:sp>
      <p:sp>
        <p:nvSpPr>
          <p:cNvPr id="3" name="Content Placeholder 2">
            <a:extLst>
              <a:ext uri="{FF2B5EF4-FFF2-40B4-BE49-F238E27FC236}">
                <a16:creationId xmlns:a16="http://schemas.microsoft.com/office/drawing/2014/main" id="{53296334-E1F4-4E86-8AF1-FC9266978D88}"/>
              </a:ext>
            </a:extLst>
          </p:cNvPr>
          <p:cNvSpPr>
            <a:spLocks noGrp="1"/>
          </p:cNvSpPr>
          <p:nvPr>
            <p:ph idx="1"/>
          </p:nvPr>
        </p:nvSpPr>
        <p:spPr/>
        <p:txBody>
          <a:bodyPr/>
          <a:lstStyle/>
          <a:p>
            <a:r>
              <a:rPr lang="en-US" dirty="0"/>
              <a:t>Realists proposed scientific theories that also took a cold, hard look at human life in society and challenged both idealism and fervent religious belief. </a:t>
            </a:r>
          </a:p>
          <a:p>
            <a:r>
              <a:rPr lang="en-US" dirty="0"/>
              <a:t>Realism was a detached point of view similar to that applied by statesmen to politics.</a:t>
            </a:r>
          </a:p>
        </p:txBody>
      </p:sp>
    </p:spTree>
    <p:extLst>
      <p:ext uri="{BB962C8B-B14F-4D97-AF65-F5344CB8AC3E}">
        <p14:creationId xmlns:p14="http://schemas.microsoft.com/office/powerpoint/2010/main" val="3273580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A4FE-2632-4810-9F9A-3338D7CF7217}"/>
              </a:ext>
            </a:extLst>
          </p:cNvPr>
          <p:cNvSpPr>
            <a:spLocks noGrp="1"/>
          </p:cNvSpPr>
          <p:nvPr>
            <p:ph type="title"/>
          </p:nvPr>
        </p:nvSpPr>
        <p:spPr/>
        <p:txBody>
          <a:bodyPr/>
          <a:lstStyle/>
          <a:p>
            <a:pPr algn="ctr"/>
            <a:r>
              <a:rPr lang="en-US" dirty="0"/>
              <a:t>Kulturkampf</a:t>
            </a:r>
          </a:p>
        </p:txBody>
      </p:sp>
      <p:sp>
        <p:nvSpPr>
          <p:cNvPr id="3" name="Content Placeholder 2">
            <a:extLst>
              <a:ext uri="{FF2B5EF4-FFF2-40B4-BE49-F238E27FC236}">
                <a16:creationId xmlns:a16="http://schemas.microsoft.com/office/drawing/2014/main" id="{F243A64F-347A-4FF7-9DED-369BEA77B9BB}"/>
              </a:ext>
            </a:extLst>
          </p:cNvPr>
          <p:cNvSpPr>
            <a:spLocks noGrp="1"/>
          </p:cNvSpPr>
          <p:nvPr>
            <p:ph idx="1"/>
          </p:nvPr>
        </p:nvSpPr>
        <p:spPr/>
        <p:txBody>
          <a:bodyPr>
            <a:normAutofit/>
          </a:bodyPr>
          <a:lstStyle/>
          <a:p>
            <a:r>
              <a:rPr lang="en-US" dirty="0"/>
              <a:t>Bismarck mounted a full-blown Kulturkampf against religion. </a:t>
            </a:r>
          </a:p>
          <a:p>
            <a:r>
              <a:rPr lang="en-US" dirty="0"/>
              <a:t>The German government expelled the Jesuits from Germany in 1872, increased state power over the clergy in Prussia in 1873, and introduced a civil ceremony as an obligatory part of marriage in 1875.</a:t>
            </a:r>
          </a:p>
          <a:p>
            <a:r>
              <a:rPr lang="en-US" dirty="0"/>
              <a:t>Leo XIII began reconciling the church to modern politics and the Kulturkampf between church and state ended, making it easier for the faithful to be both Catholic and patriotic.</a:t>
            </a:r>
          </a:p>
        </p:txBody>
      </p:sp>
    </p:spTree>
    <p:extLst>
      <p:ext uri="{BB962C8B-B14F-4D97-AF65-F5344CB8AC3E}">
        <p14:creationId xmlns:p14="http://schemas.microsoft.com/office/powerpoint/2010/main" val="18038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B78663-0643-40B3-A2F2-BEB143B06C80}"/>
              </a:ext>
            </a:extLst>
          </p:cNvPr>
          <p:cNvSpPr>
            <a:spLocks noGrp="1"/>
          </p:cNvSpPr>
          <p:nvPr>
            <p:ph type="title"/>
          </p:nvPr>
        </p:nvSpPr>
        <p:spPr/>
        <p:txBody>
          <a:bodyPr/>
          <a:lstStyle/>
          <a:p>
            <a:pPr algn="ctr"/>
            <a:r>
              <a:rPr lang="en-US" dirty="0"/>
              <a:t>Napoleon III</a:t>
            </a:r>
          </a:p>
        </p:txBody>
      </p:sp>
      <p:sp>
        <p:nvSpPr>
          <p:cNvPr id="5" name="Content Placeholder 4">
            <a:extLst>
              <a:ext uri="{FF2B5EF4-FFF2-40B4-BE49-F238E27FC236}">
                <a16:creationId xmlns:a16="http://schemas.microsoft.com/office/drawing/2014/main" id="{67AE9884-D993-4102-AE00-49E7F72A9977}"/>
              </a:ext>
            </a:extLst>
          </p:cNvPr>
          <p:cNvSpPr>
            <a:spLocks noGrp="1"/>
          </p:cNvSpPr>
          <p:nvPr>
            <p:ph idx="1"/>
          </p:nvPr>
        </p:nvSpPr>
        <p:spPr/>
        <p:txBody>
          <a:bodyPr>
            <a:normAutofit/>
          </a:bodyPr>
          <a:lstStyle/>
          <a:p>
            <a:r>
              <a:rPr lang="en-US" dirty="0"/>
              <a:t>Louis-Napoleon Bonaparte declared himself Napoleon III in 1852. </a:t>
            </a:r>
          </a:p>
          <a:p>
            <a:r>
              <a:rPr lang="en-US" dirty="0"/>
              <a:t>He showed European leaders how to combine economic liberalism and nationalism with authoritarian rule. </a:t>
            </a:r>
          </a:p>
          <a:p>
            <a:r>
              <a:rPr lang="en-US" dirty="0"/>
              <a:t>He established a rubber-stamp legislature, the Corps </a:t>
            </a:r>
            <a:r>
              <a:rPr lang="en-US" dirty="0" err="1"/>
              <a:t>législatif</a:t>
            </a:r>
            <a:r>
              <a:rPr lang="en-US" dirty="0"/>
              <a:t>, that made representative government a charade. </a:t>
            </a:r>
          </a:p>
          <a:p>
            <a:r>
              <a:rPr lang="en-US" dirty="0"/>
              <a:t>He promoted a strong economy and public works programs that provided jobs.</a:t>
            </a:r>
          </a:p>
          <a:p>
            <a:r>
              <a:rPr lang="en-US" dirty="0"/>
              <a:t>He  also reached a free-trade agreement with Britain.</a:t>
            </a:r>
          </a:p>
          <a:p>
            <a:r>
              <a:rPr lang="en-US" dirty="0"/>
              <a:t>Railway mileage increased fivefold during Napoleon III’s reign.</a:t>
            </a:r>
          </a:p>
        </p:txBody>
      </p:sp>
    </p:spTree>
    <p:extLst>
      <p:ext uri="{BB962C8B-B14F-4D97-AF65-F5344CB8AC3E}">
        <p14:creationId xmlns:p14="http://schemas.microsoft.com/office/powerpoint/2010/main" val="279400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FE0D7-F4B9-4E19-8A68-D4C36F0CE32A}"/>
              </a:ext>
            </a:extLst>
          </p:cNvPr>
          <p:cNvSpPr>
            <a:spLocks noGrp="1"/>
          </p:cNvSpPr>
          <p:nvPr>
            <p:ph type="title"/>
          </p:nvPr>
        </p:nvSpPr>
        <p:spPr/>
        <p:txBody>
          <a:bodyPr/>
          <a:lstStyle/>
          <a:p>
            <a:pPr algn="ctr"/>
            <a:r>
              <a:rPr lang="en-US" dirty="0"/>
              <a:t>Charles Darwin</a:t>
            </a:r>
          </a:p>
        </p:txBody>
      </p:sp>
      <p:sp>
        <p:nvSpPr>
          <p:cNvPr id="3" name="Content Placeholder 2">
            <a:extLst>
              <a:ext uri="{FF2B5EF4-FFF2-40B4-BE49-F238E27FC236}">
                <a16:creationId xmlns:a16="http://schemas.microsoft.com/office/drawing/2014/main" id="{FE35295E-EC22-4D2C-BAE5-6A09870E7ABC}"/>
              </a:ext>
            </a:extLst>
          </p:cNvPr>
          <p:cNvSpPr>
            <a:spLocks noGrp="1"/>
          </p:cNvSpPr>
          <p:nvPr>
            <p:ph idx="1"/>
          </p:nvPr>
        </p:nvSpPr>
        <p:spPr/>
        <p:txBody>
          <a:bodyPr>
            <a:normAutofit/>
          </a:bodyPr>
          <a:lstStyle/>
          <a:p>
            <a:r>
              <a:rPr lang="en-US" dirty="0"/>
              <a:t> English naturalist Charles Darwin published On the Origin of Species in 1859.</a:t>
            </a:r>
          </a:p>
          <a:p>
            <a:r>
              <a:rPr lang="en-US" dirty="0"/>
              <a:t>His writings described how natural selection over millions of years shaped life on the Earth. </a:t>
            </a:r>
          </a:p>
          <a:p>
            <a:r>
              <a:rPr lang="en-US" dirty="0"/>
              <a:t>This led to the theory of evolution that directly contradicted the Judeo-Christian dogma of creation in the Bible. </a:t>
            </a:r>
          </a:p>
          <a:p>
            <a:r>
              <a:rPr lang="en-US" dirty="0"/>
              <a:t>The theory of natural selection, in which the fittest survive, when applied to human society led to discrimination known as Social Darwinism. </a:t>
            </a:r>
          </a:p>
        </p:txBody>
      </p:sp>
    </p:spTree>
    <p:extLst>
      <p:ext uri="{BB962C8B-B14F-4D97-AF65-F5344CB8AC3E}">
        <p14:creationId xmlns:p14="http://schemas.microsoft.com/office/powerpoint/2010/main" val="35445602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30D0D-6C83-43D2-A1BB-0A4B94ACFCCB}"/>
              </a:ext>
            </a:extLst>
          </p:cNvPr>
          <p:cNvSpPr>
            <a:spLocks noGrp="1"/>
          </p:cNvSpPr>
          <p:nvPr>
            <p:ph type="title"/>
          </p:nvPr>
        </p:nvSpPr>
        <p:spPr/>
        <p:txBody>
          <a:bodyPr/>
          <a:lstStyle/>
          <a:p>
            <a:pPr algn="ctr"/>
            <a:r>
              <a:rPr lang="en-US" dirty="0"/>
              <a:t>Positivism</a:t>
            </a:r>
          </a:p>
        </p:txBody>
      </p:sp>
      <p:sp>
        <p:nvSpPr>
          <p:cNvPr id="3" name="Content Placeholder 2">
            <a:extLst>
              <a:ext uri="{FF2B5EF4-FFF2-40B4-BE49-F238E27FC236}">
                <a16:creationId xmlns:a16="http://schemas.microsoft.com/office/drawing/2014/main" id="{37ADB03A-416C-4184-A836-277F686D49A4}"/>
              </a:ext>
            </a:extLst>
          </p:cNvPr>
          <p:cNvSpPr>
            <a:spLocks noGrp="1"/>
          </p:cNvSpPr>
          <p:nvPr>
            <p:ph idx="1"/>
          </p:nvPr>
        </p:nvSpPr>
        <p:spPr/>
        <p:txBody>
          <a:bodyPr>
            <a:normAutofit/>
          </a:bodyPr>
          <a:lstStyle/>
          <a:p>
            <a:r>
              <a:rPr lang="en-US" dirty="0"/>
              <a:t>Positivism, developed by Auguste Comte, claimed that careful study of facts would generate accurate and useful, or “positive,” laws of society. </a:t>
            </a:r>
          </a:p>
          <a:p>
            <a:r>
              <a:rPr lang="en-US" dirty="0"/>
              <a:t>Positivism  inspired people to believe they could solve the problems resulting from economic and social changes.</a:t>
            </a:r>
          </a:p>
          <a:p>
            <a:r>
              <a:rPr lang="en-US" dirty="0"/>
              <a:t>Positivism encouraged women’s participation in reform because it deemed “womanly” compassion and love as fundamental to social harmony as scientific public policy was.</a:t>
            </a:r>
          </a:p>
          <a:p>
            <a:r>
              <a:rPr lang="en-US" dirty="0"/>
              <a:t>Positivism led to the establishment of sociology as a science. </a:t>
            </a:r>
          </a:p>
        </p:txBody>
      </p:sp>
    </p:spTree>
    <p:extLst>
      <p:ext uri="{BB962C8B-B14F-4D97-AF65-F5344CB8AC3E}">
        <p14:creationId xmlns:p14="http://schemas.microsoft.com/office/powerpoint/2010/main" val="28716934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D423E-2910-45E4-B388-D01DCE4C074E}"/>
              </a:ext>
            </a:extLst>
          </p:cNvPr>
          <p:cNvSpPr>
            <a:spLocks noGrp="1"/>
          </p:cNvSpPr>
          <p:nvPr>
            <p:ph type="title"/>
          </p:nvPr>
        </p:nvSpPr>
        <p:spPr/>
        <p:txBody>
          <a:bodyPr/>
          <a:lstStyle/>
          <a:p>
            <a:pPr algn="ctr"/>
            <a:r>
              <a:rPr lang="en-US" dirty="0"/>
              <a:t>John Stuart Mill</a:t>
            </a:r>
          </a:p>
        </p:txBody>
      </p:sp>
      <p:sp>
        <p:nvSpPr>
          <p:cNvPr id="3" name="Content Placeholder 2">
            <a:extLst>
              <a:ext uri="{FF2B5EF4-FFF2-40B4-BE49-F238E27FC236}">
                <a16:creationId xmlns:a16="http://schemas.microsoft.com/office/drawing/2014/main" id="{0A32BBAC-2A00-4F37-AC30-95D3502FFBE0}"/>
              </a:ext>
            </a:extLst>
          </p:cNvPr>
          <p:cNvSpPr>
            <a:spLocks noGrp="1"/>
          </p:cNvSpPr>
          <p:nvPr>
            <p:ph idx="1"/>
          </p:nvPr>
        </p:nvSpPr>
        <p:spPr/>
        <p:txBody>
          <a:bodyPr/>
          <a:lstStyle/>
          <a:p>
            <a:r>
              <a:rPr lang="en-US" dirty="0"/>
              <a:t>John Stuart Mill used Comte’s theories to advocate widespread reform and mass education. </a:t>
            </a:r>
          </a:p>
          <a:p>
            <a:r>
              <a:rPr lang="en-US" dirty="0"/>
              <a:t>In his political treatise On Liberty, Mill advocated the improvement of society generally. </a:t>
            </a:r>
          </a:p>
          <a:p>
            <a:r>
              <a:rPr lang="en-US" dirty="0"/>
              <a:t>He argued for women’s rights and introduced a woman suffrage bill into the House of Commons.</a:t>
            </a:r>
          </a:p>
          <a:p>
            <a:r>
              <a:rPr lang="en-US" dirty="0"/>
              <a:t>When Parliament defeated the bills Mill wrote that society trained women from childhood not to value their own talent and independence and </a:t>
            </a:r>
            <a:r>
              <a:rPr lang="en-US"/>
              <a:t>to submit to men. </a:t>
            </a:r>
          </a:p>
          <a:p>
            <a:endParaRPr lang="en-US" dirty="0"/>
          </a:p>
        </p:txBody>
      </p:sp>
    </p:spTree>
    <p:extLst>
      <p:ext uri="{BB962C8B-B14F-4D97-AF65-F5344CB8AC3E}">
        <p14:creationId xmlns:p14="http://schemas.microsoft.com/office/powerpoint/2010/main" val="1176585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B92C5-4362-442A-BC79-C3B445F05364}"/>
              </a:ext>
            </a:extLst>
          </p:cNvPr>
          <p:cNvSpPr>
            <a:spLocks noGrp="1"/>
          </p:cNvSpPr>
          <p:nvPr>
            <p:ph type="title"/>
          </p:nvPr>
        </p:nvSpPr>
        <p:spPr/>
        <p:txBody>
          <a:bodyPr/>
          <a:lstStyle/>
          <a:p>
            <a:pPr algn="ctr"/>
            <a:r>
              <a:rPr lang="en-US" dirty="0"/>
              <a:t>The Crimean War</a:t>
            </a:r>
          </a:p>
        </p:txBody>
      </p:sp>
      <p:sp>
        <p:nvSpPr>
          <p:cNvPr id="3" name="Content Placeholder 2">
            <a:extLst>
              <a:ext uri="{FF2B5EF4-FFF2-40B4-BE49-F238E27FC236}">
                <a16:creationId xmlns:a16="http://schemas.microsoft.com/office/drawing/2014/main" id="{2CF6AAC8-CDFB-43D4-A2B3-CC0324B3F094}"/>
              </a:ext>
            </a:extLst>
          </p:cNvPr>
          <p:cNvSpPr>
            <a:spLocks noGrp="1"/>
          </p:cNvSpPr>
          <p:nvPr>
            <p:ph idx="1"/>
          </p:nvPr>
        </p:nvSpPr>
        <p:spPr/>
        <p:txBody>
          <a:bodyPr>
            <a:normAutofit/>
          </a:bodyPr>
          <a:lstStyle/>
          <a:p>
            <a:r>
              <a:rPr lang="en-US" dirty="0"/>
              <a:t>The Crimean War began in 1853, as a conflict between the Russian and Ottoman Empires that upset Europe’s balance of power as set in the Congress of Vienna.</a:t>
            </a:r>
          </a:p>
          <a:p>
            <a:r>
              <a:rPr lang="en-US" dirty="0"/>
              <a:t>After Russia defeated the Ottoman fleet at Sinope, France and Great Britain, allied to declare war on Russia and defend the Ottoman Empire. </a:t>
            </a:r>
          </a:p>
          <a:p>
            <a:r>
              <a:rPr lang="en-US" dirty="0"/>
              <a:t>British and French troops landed in the Crimea and captured the Russian naval base at Sevastopol after a year of savage combat.</a:t>
            </a:r>
          </a:p>
          <a:p>
            <a:r>
              <a:rPr lang="en-US" dirty="0"/>
              <a:t> A million men died, more than two-thirds from disease or starvation.</a:t>
            </a:r>
          </a:p>
        </p:txBody>
      </p:sp>
    </p:spTree>
    <p:extLst>
      <p:ext uri="{BB962C8B-B14F-4D97-AF65-F5344CB8AC3E}">
        <p14:creationId xmlns:p14="http://schemas.microsoft.com/office/powerpoint/2010/main" val="2021222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99F86-96C9-4160-9A4E-BEE2F2546F44}"/>
              </a:ext>
            </a:extLst>
          </p:cNvPr>
          <p:cNvSpPr>
            <a:spLocks noGrp="1"/>
          </p:cNvSpPr>
          <p:nvPr>
            <p:ph type="title"/>
          </p:nvPr>
        </p:nvSpPr>
        <p:spPr/>
        <p:txBody>
          <a:bodyPr/>
          <a:lstStyle/>
          <a:p>
            <a:pPr algn="ctr"/>
            <a:r>
              <a:rPr lang="en-US" dirty="0"/>
              <a:t>Peace of Paris 1856</a:t>
            </a:r>
          </a:p>
        </p:txBody>
      </p:sp>
      <p:sp>
        <p:nvSpPr>
          <p:cNvPr id="3" name="Content Placeholder 2">
            <a:extLst>
              <a:ext uri="{FF2B5EF4-FFF2-40B4-BE49-F238E27FC236}">
                <a16:creationId xmlns:a16="http://schemas.microsoft.com/office/drawing/2014/main" id="{26BF39CD-1FA2-4BB6-B4CC-FE1134CB0788}"/>
              </a:ext>
            </a:extLst>
          </p:cNvPr>
          <p:cNvSpPr>
            <a:spLocks noGrp="1"/>
          </p:cNvSpPr>
          <p:nvPr>
            <p:ph idx="1"/>
          </p:nvPr>
        </p:nvSpPr>
        <p:spPr/>
        <p:txBody>
          <a:bodyPr>
            <a:normAutofit/>
          </a:bodyPr>
          <a:lstStyle/>
          <a:p>
            <a:r>
              <a:rPr lang="en-US" dirty="0"/>
              <a:t>The Peace of Paris, signed in March 1856, ended the war.</a:t>
            </a:r>
          </a:p>
          <a:p>
            <a:r>
              <a:rPr lang="en-US" dirty="0"/>
              <a:t>Russia lost the right to base its navy in the Strait of Dardanelles and the Black Sea, which were declared neutral waters. </a:t>
            </a:r>
          </a:p>
          <a:p>
            <a:r>
              <a:rPr lang="en-US" dirty="0"/>
              <a:t>Moldavia and Wallachia (which soon merged to form Romania) became autonomous Turkish provinces under the victors’ protection, drastically reducing Russian influence in the Balkans.</a:t>
            </a:r>
          </a:p>
          <a:p>
            <a:endParaRPr lang="en-US" dirty="0"/>
          </a:p>
        </p:txBody>
      </p:sp>
    </p:spTree>
    <p:extLst>
      <p:ext uri="{BB962C8B-B14F-4D97-AF65-F5344CB8AC3E}">
        <p14:creationId xmlns:p14="http://schemas.microsoft.com/office/powerpoint/2010/main" val="3306008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64633-454B-474A-A2AA-5AD2974DD492}"/>
              </a:ext>
            </a:extLst>
          </p:cNvPr>
          <p:cNvSpPr>
            <a:spLocks noGrp="1"/>
          </p:cNvSpPr>
          <p:nvPr>
            <p:ph type="title"/>
          </p:nvPr>
        </p:nvSpPr>
        <p:spPr/>
        <p:txBody>
          <a:bodyPr/>
          <a:lstStyle/>
          <a:p>
            <a:pPr algn="ctr"/>
            <a:r>
              <a:rPr lang="en-US" dirty="0"/>
              <a:t>Consequences of the War</a:t>
            </a:r>
          </a:p>
        </p:txBody>
      </p:sp>
      <p:sp>
        <p:nvSpPr>
          <p:cNvPr id="3" name="Content Placeholder 2">
            <a:extLst>
              <a:ext uri="{FF2B5EF4-FFF2-40B4-BE49-F238E27FC236}">
                <a16:creationId xmlns:a16="http://schemas.microsoft.com/office/drawing/2014/main" id="{9B5CD7ED-4305-4A51-82BC-56DF9D6968C8}"/>
              </a:ext>
            </a:extLst>
          </p:cNvPr>
          <p:cNvSpPr>
            <a:spLocks noGrp="1"/>
          </p:cNvSpPr>
          <p:nvPr>
            <p:ph idx="1"/>
          </p:nvPr>
        </p:nvSpPr>
        <p:spPr/>
        <p:txBody>
          <a:bodyPr>
            <a:normAutofit/>
          </a:bodyPr>
          <a:lstStyle/>
          <a:p>
            <a:r>
              <a:rPr lang="en-US" dirty="0"/>
              <a:t>New technologies were introduced into warfare: the railroad, shell-firing cannons, breech-loading rifles, and steam-powered ships. </a:t>
            </a:r>
          </a:p>
          <a:p>
            <a:r>
              <a:rPr lang="en-US" dirty="0"/>
              <a:t>The telegraph and increased press coverage brought news from the Crimean front lines to home audiences more rapidly and in more detail than ever before. </a:t>
            </a:r>
          </a:p>
          <a:p>
            <a:r>
              <a:rPr lang="en-US" dirty="0"/>
              <a:t>Reports of incompetent leadership, poor sanitation, and the huge death toll outraged the </a:t>
            </a:r>
            <a:r>
              <a:rPr lang="en-US" dirty="0" err="1"/>
              <a:t>the</a:t>
            </a:r>
            <a:r>
              <a:rPr lang="en-US" dirty="0"/>
              <a:t> public.</a:t>
            </a:r>
          </a:p>
          <a:p>
            <a:r>
              <a:rPr lang="en-US" dirty="0"/>
              <a:t>British nurse Florence Nightingale seized the moment to escape the confines of middle-class domesticity by organizing a battlefield nursing service to care for the British sick and wounded.</a:t>
            </a:r>
          </a:p>
        </p:txBody>
      </p:sp>
    </p:spTree>
    <p:extLst>
      <p:ext uri="{BB962C8B-B14F-4D97-AF65-F5344CB8AC3E}">
        <p14:creationId xmlns:p14="http://schemas.microsoft.com/office/powerpoint/2010/main" val="928460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10D8F-02F6-4A85-AE39-6AD89C8A9D10}"/>
              </a:ext>
            </a:extLst>
          </p:cNvPr>
          <p:cNvSpPr>
            <a:spLocks noGrp="1"/>
          </p:cNvSpPr>
          <p:nvPr>
            <p:ph type="title"/>
          </p:nvPr>
        </p:nvSpPr>
        <p:spPr/>
        <p:txBody>
          <a:bodyPr/>
          <a:lstStyle/>
          <a:p>
            <a:pPr algn="ctr"/>
            <a:r>
              <a:rPr lang="en-US" dirty="0"/>
              <a:t>Reforms of Alexander II</a:t>
            </a:r>
          </a:p>
        </p:txBody>
      </p:sp>
      <p:sp>
        <p:nvSpPr>
          <p:cNvPr id="3" name="Content Placeholder 2">
            <a:extLst>
              <a:ext uri="{FF2B5EF4-FFF2-40B4-BE49-F238E27FC236}">
                <a16:creationId xmlns:a16="http://schemas.microsoft.com/office/drawing/2014/main" id="{7A37346B-39D8-4E68-80DA-4FB131280F19}"/>
              </a:ext>
            </a:extLst>
          </p:cNvPr>
          <p:cNvSpPr>
            <a:spLocks noGrp="1"/>
          </p:cNvSpPr>
          <p:nvPr>
            <p:ph idx="1"/>
          </p:nvPr>
        </p:nvSpPr>
        <p:spPr/>
        <p:txBody>
          <a:bodyPr>
            <a:normAutofit/>
          </a:bodyPr>
          <a:lstStyle/>
          <a:p>
            <a:r>
              <a:rPr lang="en-US" dirty="0"/>
              <a:t>After the Crimean War, Alexander II ushered in what came to be known as the Great Reforms.</a:t>
            </a:r>
          </a:p>
          <a:p>
            <a:r>
              <a:rPr lang="en-US" dirty="0"/>
              <a:t>The most dramatic reform was the emancipation of almost fifty million serfs beginning in 1861. </a:t>
            </a:r>
          </a:p>
          <a:p>
            <a:r>
              <a:rPr lang="en-US" dirty="0"/>
              <a:t>The peasants were not given land along with their personal freedom.</a:t>
            </a:r>
          </a:p>
          <a:p>
            <a:r>
              <a:rPr lang="en-US" dirty="0"/>
              <a:t>The government set up zemstvos through which aristocrats could control local affairs. </a:t>
            </a:r>
          </a:p>
          <a:p>
            <a:r>
              <a:rPr lang="en-US" dirty="0"/>
              <a:t>The principle of equality of all persons before the law was introduced as judicial reform gave all Russians access to modern civil courts.</a:t>
            </a:r>
          </a:p>
          <a:p>
            <a:endParaRPr lang="en-US" dirty="0"/>
          </a:p>
        </p:txBody>
      </p:sp>
    </p:spTree>
    <p:extLst>
      <p:ext uri="{BB962C8B-B14F-4D97-AF65-F5344CB8AC3E}">
        <p14:creationId xmlns:p14="http://schemas.microsoft.com/office/powerpoint/2010/main" val="830955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4AC1-24FF-4FD1-B614-B6BD732E7727}"/>
              </a:ext>
            </a:extLst>
          </p:cNvPr>
          <p:cNvSpPr>
            <a:spLocks noGrp="1"/>
          </p:cNvSpPr>
          <p:nvPr>
            <p:ph type="title"/>
          </p:nvPr>
        </p:nvSpPr>
        <p:spPr/>
        <p:txBody>
          <a:bodyPr/>
          <a:lstStyle/>
          <a:p>
            <a:pPr algn="ctr"/>
            <a:r>
              <a:rPr lang="en-US" dirty="0"/>
              <a:t>Russification</a:t>
            </a:r>
          </a:p>
        </p:txBody>
      </p:sp>
      <p:sp>
        <p:nvSpPr>
          <p:cNvPr id="3" name="Content Placeholder 2">
            <a:extLst>
              <a:ext uri="{FF2B5EF4-FFF2-40B4-BE49-F238E27FC236}">
                <a16:creationId xmlns:a16="http://schemas.microsoft.com/office/drawing/2014/main" id="{4A1687D8-C7ED-4E7F-9BB2-0197580C2EA1}"/>
              </a:ext>
            </a:extLst>
          </p:cNvPr>
          <p:cNvSpPr>
            <a:spLocks noGrp="1"/>
          </p:cNvSpPr>
          <p:nvPr>
            <p:ph idx="1"/>
          </p:nvPr>
        </p:nvSpPr>
        <p:spPr/>
        <p:txBody>
          <a:bodyPr/>
          <a:lstStyle/>
          <a:p>
            <a:r>
              <a:rPr lang="en-US" dirty="0"/>
              <a:t>Alexander’s reforms sparked an independence movement in Poland. </a:t>
            </a:r>
          </a:p>
          <a:p>
            <a:r>
              <a:rPr lang="en-US" dirty="0"/>
              <a:t>The Russians crushed the revolt and imposed Russification on ethnic minorities that forced them to adopt Russian language and culture.</a:t>
            </a:r>
          </a:p>
          <a:p>
            <a:r>
              <a:rPr lang="en-US" dirty="0"/>
              <a:t>Russification denied many ethic groups a share in power. </a:t>
            </a:r>
          </a:p>
          <a:p>
            <a:r>
              <a:rPr lang="en-US" dirty="0"/>
              <a:t>Government abuses slowed the development of the sense of common citizenship forming elsewhere in the West.</a:t>
            </a:r>
          </a:p>
        </p:txBody>
      </p:sp>
    </p:spTree>
    <p:extLst>
      <p:ext uri="{BB962C8B-B14F-4D97-AF65-F5344CB8AC3E}">
        <p14:creationId xmlns:p14="http://schemas.microsoft.com/office/powerpoint/2010/main" val="1349557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8EDCA-62FE-48D2-BAE2-0D3C81CE8C5E}"/>
              </a:ext>
            </a:extLst>
          </p:cNvPr>
          <p:cNvSpPr>
            <a:spLocks noGrp="1"/>
          </p:cNvSpPr>
          <p:nvPr>
            <p:ph type="title"/>
          </p:nvPr>
        </p:nvSpPr>
        <p:spPr/>
        <p:txBody>
          <a:bodyPr/>
          <a:lstStyle/>
          <a:p>
            <a:pPr algn="ctr"/>
            <a:r>
              <a:rPr lang="en-US" dirty="0"/>
              <a:t>Italian Unification</a:t>
            </a:r>
          </a:p>
        </p:txBody>
      </p:sp>
      <p:sp>
        <p:nvSpPr>
          <p:cNvPr id="3" name="Content Placeholder 2">
            <a:extLst>
              <a:ext uri="{FF2B5EF4-FFF2-40B4-BE49-F238E27FC236}">
                <a16:creationId xmlns:a16="http://schemas.microsoft.com/office/drawing/2014/main" id="{8F3A3853-525A-4AC5-AECE-0F406F1A0284}"/>
              </a:ext>
            </a:extLst>
          </p:cNvPr>
          <p:cNvSpPr>
            <a:spLocks noGrp="1"/>
          </p:cNvSpPr>
          <p:nvPr>
            <p:ph idx="1"/>
          </p:nvPr>
        </p:nvSpPr>
        <p:spPr/>
        <p:txBody>
          <a:bodyPr>
            <a:normAutofit fontScale="92500" lnSpcReduction="10000"/>
          </a:bodyPr>
          <a:lstStyle/>
          <a:p>
            <a:r>
              <a:rPr lang="en-US" dirty="0"/>
              <a:t>Camillo di Cavour helped King Victor Emmanuel II build a strong economy in the Kingdom of Piedmont-Sardinia and a modern army as the foundation for Piedmont’s claim to lead the unification process. </a:t>
            </a:r>
          </a:p>
          <a:p>
            <a:r>
              <a:rPr lang="en-US" dirty="0"/>
              <a:t>Napoleon III helped Cavour against Austria in return for the city of Nice and the province of Savoy. </a:t>
            </a:r>
          </a:p>
          <a:p>
            <a:r>
              <a:rPr lang="en-US" dirty="0"/>
              <a:t> Cavour provoked war wit the Austrians, and the cause of Piedmont-Sardinia’s monarchy now became the cause of nationalist Italians. </a:t>
            </a:r>
          </a:p>
          <a:p>
            <a:r>
              <a:rPr lang="en-US" dirty="0"/>
              <a:t>Giuseppe Garibaldi and his red-shirted volunteers liberated Sicily and marched north to meet King Victor Emmanuel II’s forces in Naples. </a:t>
            </a:r>
          </a:p>
          <a:p>
            <a:r>
              <a:rPr lang="en-US" dirty="0"/>
              <a:t>In 1861, the kingdom of Italy was proclaimed with Victor Emmanuel as its ruler.</a:t>
            </a:r>
          </a:p>
          <a:p>
            <a:endParaRPr lang="en-US" dirty="0"/>
          </a:p>
          <a:p>
            <a:endParaRPr lang="en-US" dirty="0"/>
          </a:p>
          <a:p>
            <a:endParaRPr lang="en-US" dirty="0"/>
          </a:p>
        </p:txBody>
      </p:sp>
    </p:spTree>
    <p:extLst>
      <p:ext uri="{BB962C8B-B14F-4D97-AF65-F5344CB8AC3E}">
        <p14:creationId xmlns:p14="http://schemas.microsoft.com/office/powerpoint/2010/main" val="2363079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2989</Words>
  <Application>Microsoft Office PowerPoint</Application>
  <PresentationFormat>Widescreen</PresentationFormat>
  <Paragraphs>172</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Realpolitik</vt:lpstr>
      <vt:lpstr>The End of the Concert of Europe</vt:lpstr>
      <vt:lpstr>Napoleon III</vt:lpstr>
      <vt:lpstr>The Crimean War</vt:lpstr>
      <vt:lpstr>Peace of Paris 1856</vt:lpstr>
      <vt:lpstr>Consequences of the War</vt:lpstr>
      <vt:lpstr>Reforms of Alexander II</vt:lpstr>
      <vt:lpstr>Russification</vt:lpstr>
      <vt:lpstr>Italian Unification</vt:lpstr>
      <vt:lpstr>Otto von Bismarck</vt:lpstr>
      <vt:lpstr>The Austro-Prussian War</vt:lpstr>
      <vt:lpstr>The Franco-Prussian War</vt:lpstr>
      <vt:lpstr>The Creation of Austro-Hungary</vt:lpstr>
      <vt:lpstr>Pan-Slavism</vt:lpstr>
      <vt:lpstr>British Political Parties</vt:lpstr>
      <vt:lpstr>Groups Influencing British Politics</vt:lpstr>
      <vt:lpstr>Mexican-American War</vt:lpstr>
      <vt:lpstr>The American Civil War</vt:lpstr>
      <vt:lpstr>Reconstruction</vt:lpstr>
      <vt:lpstr>Changes in European Society</vt:lpstr>
      <vt:lpstr>The Germ Theory</vt:lpstr>
      <vt:lpstr>The Indian Rebellion of 1857</vt:lpstr>
      <vt:lpstr>Taiping in China</vt:lpstr>
      <vt:lpstr>The Meiji Restoration</vt:lpstr>
      <vt:lpstr>Anarchism</vt:lpstr>
      <vt:lpstr>Marxism</vt:lpstr>
      <vt:lpstr>The Paris Commune</vt:lpstr>
      <vt:lpstr>Realism</vt:lpstr>
      <vt:lpstr>Kulturkampf</vt:lpstr>
      <vt:lpstr>Charles Darwin</vt:lpstr>
      <vt:lpstr>Positivism</vt:lpstr>
      <vt:lpstr>John Stuart Mill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Realpolitik</dc:title>
  <dc:creator>Shawn Burns</dc:creator>
  <cp:lastModifiedBy>Shawn Burns</cp:lastModifiedBy>
  <cp:revision>4</cp:revision>
  <dcterms:created xsi:type="dcterms:W3CDTF">2021-11-09T22:36:09Z</dcterms:created>
  <dcterms:modified xsi:type="dcterms:W3CDTF">2021-11-10T04:17:53Z</dcterms:modified>
</cp:coreProperties>
</file>