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wn Burns" userId="148de5b5402571ee" providerId="LiveId" clId="{54FF0F86-EFCA-4F06-8608-E06ED6F2D7B1}"/>
    <pc:docChg chg="custSel addSld modSld">
      <pc:chgData name="Shawn Burns" userId="148de5b5402571ee" providerId="LiveId" clId="{54FF0F86-EFCA-4F06-8608-E06ED6F2D7B1}" dt="2021-11-17T09:18:48.008" v="715" actId="680"/>
      <pc:docMkLst>
        <pc:docMk/>
      </pc:docMkLst>
      <pc:sldChg chg="modSp mod">
        <pc:chgData name="Shawn Burns" userId="148de5b5402571ee" providerId="LiveId" clId="{54FF0F86-EFCA-4F06-8608-E06ED6F2D7B1}" dt="2021-11-17T07:58:07.607" v="13" actId="20577"/>
        <pc:sldMkLst>
          <pc:docMk/>
          <pc:sldMk cId="890499717" sldId="272"/>
        </pc:sldMkLst>
        <pc:spChg chg="mod">
          <ac:chgData name="Shawn Burns" userId="148de5b5402571ee" providerId="LiveId" clId="{54FF0F86-EFCA-4F06-8608-E06ED6F2D7B1}" dt="2021-11-17T07:58:07.607" v="13" actId="20577"/>
          <ac:spMkLst>
            <pc:docMk/>
            <pc:sldMk cId="890499717" sldId="272"/>
            <ac:spMk id="2" creationId="{CC394457-E8FD-44B3-BD7C-77CC172159FA}"/>
          </ac:spMkLst>
        </pc:spChg>
      </pc:sldChg>
      <pc:sldChg chg="modSp new mod">
        <pc:chgData name="Shawn Burns" userId="148de5b5402571ee" providerId="LiveId" clId="{54FF0F86-EFCA-4F06-8608-E06ED6F2D7B1}" dt="2021-11-17T08:03:39.920" v="78" actId="20577"/>
        <pc:sldMkLst>
          <pc:docMk/>
          <pc:sldMk cId="34362827" sldId="273"/>
        </pc:sldMkLst>
        <pc:spChg chg="mod">
          <ac:chgData name="Shawn Burns" userId="148de5b5402571ee" providerId="LiveId" clId="{54FF0F86-EFCA-4F06-8608-E06ED6F2D7B1}" dt="2021-11-17T07:58:21.862" v="33" actId="122"/>
          <ac:spMkLst>
            <pc:docMk/>
            <pc:sldMk cId="34362827" sldId="273"/>
            <ac:spMk id="2" creationId="{354F78EE-D627-4ECB-8054-A6ABD93A4472}"/>
          </ac:spMkLst>
        </pc:spChg>
        <pc:spChg chg="mod">
          <ac:chgData name="Shawn Burns" userId="148de5b5402571ee" providerId="LiveId" clId="{54FF0F86-EFCA-4F06-8608-E06ED6F2D7B1}" dt="2021-11-17T08:03:39.920" v="78" actId="20577"/>
          <ac:spMkLst>
            <pc:docMk/>
            <pc:sldMk cId="34362827" sldId="273"/>
            <ac:spMk id="3" creationId="{42B8A203-5A62-4CBA-A024-096A64F9B9E5}"/>
          </ac:spMkLst>
        </pc:spChg>
      </pc:sldChg>
      <pc:sldChg chg="modSp new mod">
        <pc:chgData name="Shawn Burns" userId="148de5b5402571ee" providerId="LiveId" clId="{54FF0F86-EFCA-4F06-8608-E06ED6F2D7B1}" dt="2021-11-17T08:22:46.040" v="117" actId="20577"/>
        <pc:sldMkLst>
          <pc:docMk/>
          <pc:sldMk cId="1595605820" sldId="274"/>
        </pc:sldMkLst>
        <pc:spChg chg="mod">
          <ac:chgData name="Shawn Burns" userId="148de5b5402571ee" providerId="LiveId" clId="{54FF0F86-EFCA-4F06-8608-E06ED6F2D7B1}" dt="2021-11-17T08:10:52.685" v="89" actId="122"/>
          <ac:spMkLst>
            <pc:docMk/>
            <pc:sldMk cId="1595605820" sldId="274"/>
            <ac:spMk id="2" creationId="{2AAA5AFB-270D-47F8-8316-5C52534D57CB}"/>
          </ac:spMkLst>
        </pc:spChg>
        <pc:spChg chg="mod">
          <ac:chgData name="Shawn Burns" userId="148de5b5402571ee" providerId="LiveId" clId="{54FF0F86-EFCA-4F06-8608-E06ED6F2D7B1}" dt="2021-11-17T08:22:46.040" v="117" actId="20577"/>
          <ac:spMkLst>
            <pc:docMk/>
            <pc:sldMk cId="1595605820" sldId="274"/>
            <ac:spMk id="3" creationId="{9AD8A28C-CD45-40C4-9FD4-E7F538DC7B21}"/>
          </ac:spMkLst>
        </pc:spChg>
      </pc:sldChg>
      <pc:sldChg chg="modSp new mod">
        <pc:chgData name="Shawn Burns" userId="148de5b5402571ee" providerId="LiveId" clId="{54FF0F86-EFCA-4F06-8608-E06ED6F2D7B1}" dt="2021-11-17T08:51:22.482" v="175" actId="27636"/>
        <pc:sldMkLst>
          <pc:docMk/>
          <pc:sldMk cId="1617877636" sldId="275"/>
        </pc:sldMkLst>
        <pc:spChg chg="mod">
          <ac:chgData name="Shawn Burns" userId="148de5b5402571ee" providerId="LiveId" clId="{54FF0F86-EFCA-4F06-8608-E06ED6F2D7B1}" dt="2021-11-17T08:24:15.852" v="151" actId="122"/>
          <ac:spMkLst>
            <pc:docMk/>
            <pc:sldMk cId="1617877636" sldId="275"/>
            <ac:spMk id="2" creationId="{DB9F551A-B40A-4CC2-863E-49283A95CBB1}"/>
          </ac:spMkLst>
        </pc:spChg>
        <pc:spChg chg="mod">
          <ac:chgData name="Shawn Burns" userId="148de5b5402571ee" providerId="LiveId" clId="{54FF0F86-EFCA-4F06-8608-E06ED6F2D7B1}" dt="2021-11-17T08:51:22.482" v="175" actId="27636"/>
          <ac:spMkLst>
            <pc:docMk/>
            <pc:sldMk cId="1617877636" sldId="275"/>
            <ac:spMk id="3" creationId="{6F68B81E-384C-43CE-82F8-52DBD260ED05}"/>
          </ac:spMkLst>
        </pc:spChg>
      </pc:sldChg>
      <pc:sldChg chg="modSp new mod">
        <pc:chgData name="Shawn Burns" userId="148de5b5402571ee" providerId="LiveId" clId="{54FF0F86-EFCA-4F06-8608-E06ED6F2D7B1}" dt="2021-11-17T08:57:37.027" v="217" actId="122"/>
        <pc:sldMkLst>
          <pc:docMk/>
          <pc:sldMk cId="1732533761" sldId="276"/>
        </pc:sldMkLst>
        <pc:spChg chg="mod">
          <ac:chgData name="Shawn Burns" userId="148de5b5402571ee" providerId="LiveId" clId="{54FF0F86-EFCA-4F06-8608-E06ED6F2D7B1}" dt="2021-11-17T08:57:37.027" v="217" actId="122"/>
          <ac:spMkLst>
            <pc:docMk/>
            <pc:sldMk cId="1732533761" sldId="276"/>
            <ac:spMk id="2" creationId="{ABB84D89-A1A2-4F3C-AFBD-A2BC4318798B}"/>
          </ac:spMkLst>
        </pc:spChg>
        <pc:spChg chg="mod">
          <ac:chgData name="Shawn Burns" userId="148de5b5402571ee" providerId="LiveId" clId="{54FF0F86-EFCA-4F06-8608-E06ED6F2D7B1}" dt="2021-11-17T08:57:28.053" v="202" actId="20577"/>
          <ac:spMkLst>
            <pc:docMk/>
            <pc:sldMk cId="1732533761" sldId="276"/>
            <ac:spMk id="3" creationId="{35C9C561-EB7A-44BB-B15D-EE111AB9FE25}"/>
          </ac:spMkLst>
        </pc:spChg>
      </pc:sldChg>
      <pc:sldChg chg="modSp new mod">
        <pc:chgData name="Shawn Burns" userId="148de5b5402571ee" providerId="LiveId" clId="{54FF0F86-EFCA-4F06-8608-E06ED6F2D7B1}" dt="2021-11-17T08:59:24.010" v="254"/>
        <pc:sldMkLst>
          <pc:docMk/>
          <pc:sldMk cId="290176054" sldId="277"/>
        </pc:sldMkLst>
        <pc:spChg chg="mod">
          <ac:chgData name="Shawn Burns" userId="148de5b5402571ee" providerId="LiveId" clId="{54FF0F86-EFCA-4F06-8608-E06ED6F2D7B1}" dt="2021-11-17T08:58:12.963" v="231" actId="122"/>
          <ac:spMkLst>
            <pc:docMk/>
            <pc:sldMk cId="290176054" sldId="277"/>
            <ac:spMk id="2" creationId="{62ACEE9E-3560-4DBF-A526-30AEEE11CB1B}"/>
          </ac:spMkLst>
        </pc:spChg>
        <pc:spChg chg="mod">
          <ac:chgData name="Shawn Burns" userId="148de5b5402571ee" providerId="LiveId" clId="{54FF0F86-EFCA-4F06-8608-E06ED6F2D7B1}" dt="2021-11-17T08:59:24.010" v="254"/>
          <ac:spMkLst>
            <pc:docMk/>
            <pc:sldMk cId="290176054" sldId="277"/>
            <ac:spMk id="3" creationId="{B828E549-A831-4548-8B81-4301C91D499C}"/>
          </ac:spMkLst>
        </pc:spChg>
      </pc:sldChg>
      <pc:sldChg chg="modSp new mod">
        <pc:chgData name="Shawn Burns" userId="148de5b5402571ee" providerId="LiveId" clId="{54FF0F86-EFCA-4F06-8608-E06ED6F2D7B1}" dt="2021-11-17T09:03:54.599" v="304" actId="20577"/>
        <pc:sldMkLst>
          <pc:docMk/>
          <pc:sldMk cId="2171858027" sldId="278"/>
        </pc:sldMkLst>
        <pc:spChg chg="mod">
          <ac:chgData name="Shawn Burns" userId="148de5b5402571ee" providerId="LiveId" clId="{54FF0F86-EFCA-4F06-8608-E06ED6F2D7B1}" dt="2021-11-17T09:00:18.538" v="280" actId="122"/>
          <ac:spMkLst>
            <pc:docMk/>
            <pc:sldMk cId="2171858027" sldId="278"/>
            <ac:spMk id="2" creationId="{6C4112D3-FDF4-4958-87DA-2A8FF0F0ACFF}"/>
          </ac:spMkLst>
        </pc:spChg>
        <pc:spChg chg="mod">
          <ac:chgData name="Shawn Burns" userId="148de5b5402571ee" providerId="LiveId" clId="{54FF0F86-EFCA-4F06-8608-E06ED6F2D7B1}" dt="2021-11-17T09:03:54.599" v="304" actId="20577"/>
          <ac:spMkLst>
            <pc:docMk/>
            <pc:sldMk cId="2171858027" sldId="278"/>
            <ac:spMk id="3" creationId="{C7430D27-B698-420C-A1DC-16FFB50F18B4}"/>
          </ac:spMkLst>
        </pc:spChg>
      </pc:sldChg>
      <pc:sldChg chg="modSp new mod">
        <pc:chgData name="Shawn Burns" userId="148de5b5402571ee" providerId="LiveId" clId="{54FF0F86-EFCA-4F06-8608-E06ED6F2D7B1}" dt="2021-11-17T09:14:42.765" v="593" actId="20577"/>
        <pc:sldMkLst>
          <pc:docMk/>
          <pc:sldMk cId="129355748" sldId="279"/>
        </pc:sldMkLst>
        <pc:spChg chg="mod">
          <ac:chgData name="Shawn Burns" userId="148de5b5402571ee" providerId="LiveId" clId="{54FF0F86-EFCA-4F06-8608-E06ED6F2D7B1}" dt="2021-11-17T09:13:39.524" v="577" actId="20577"/>
          <ac:spMkLst>
            <pc:docMk/>
            <pc:sldMk cId="129355748" sldId="279"/>
            <ac:spMk id="2" creationId="{EF3A7015-4982-488F-AF28-B924C4F50BBB}"/>
          </ac:spMkLst>
        </pc:spChg>
        <pc:spChg chg="mod">
          <ac:chgData name="Shawn Burns" userId="148de5b5402571ee" providerId="LiveId" clId="{54FF0F86-EFCA-4F06-8608-E06ED6F2D7B1}" dt="2021-11-17T09:14:42.765" v="593" actId="20577"/>
          <ac:spMkLst>
            <pc:docMk/>
            <pc:sldMk cId="129355748" sldId="279"/>
            <ac:spMk id="3" creationId="{7AC46FAE-D850-4391-8FE6-5BDE3647D6D8}"/>
          </ac:spMkLst>
        </pc:spChg>
      </pc:sldChg>
      <pc:sldChg chg="modSp new mod">
        <pc:chgData name="Shawn Burns" userId="148de5b5402571ee" providerId="LiveId" clId="{54FF0F86-EFCA-4F06-8608-E06ED6F2D7B1}" dt="2021-11-17T09:16:57.524" v="650" actId="20577"/>
        <pc:sldMkLst>
          <pc:docMk/>
          <pc:sldMk cId="3709199549" sldId="280"/>
        </pc:sldMkLst>
        <pc:spChg chg="mod">
          <ac:chgData name="Shawn Burns" userId="148de5b5402571ee" providerId="LiveId" clId="{54FF0F86-EFCA-4F06-8608-E06ED6F2D7B1}" dt="2021-11-17T09:15:13.329" v="609" actId="122"/>
          <ac:spMkLst>
            <pc:docMk/>
            <pc:sldMk cId="3709199549" sldId="280"/>
            <ac:spMk id="2" creationId="{EFFA3FEA-07C5-4E4E-8A9D-2902DF057C3A}"/>
          </ac:spMkLst>
        </pc:spChg>
        <pc:spChg chg="mod">
          <ac:chgData name="Shawn Burns" userId="148de5b5402571ee" providerId="LiveId" clId="{54FF0F86-EFCA-4F06-8608-E06ED6F2D7B1}" dt="2021-11-17T09:16:57.524" v="650" actId="20577"/>
          <ac:spMkLst>
            <pc:docMk/>
            <pc:sldMk cId="3709199549" sldId="280"/>
            <ac:spMk id="3" creationId="{6D64FE37-4ECC-4242-97ED-4BDF1CC01BED}"/>
          </ac:spMkLst>
        </pc:spChg>
      </pc:sldChg>
      <pc:sldChg chg="modSp new mod">
        <pc:chgData name="Shawn Burns" userId="148de5b5402571ee" providerId="LiveId" clId="{54FF0F86-EFCA-4F06-8608-E06ED6F2D7B1}" dt="2021-11-17T09:18:16.612" v="714" actId="27636"/>
        <pc:sldMkLst>
          <pc:docMk/>
          <pc:sldMk cId="1582904474" sldId="281"/>
        </pc:sldMkLst>
        <pc:spChg chg="mod">
          <ac:chgData name="Shawn Burns" userId="148de5b5402571ee" providerId="LiveId" clId="{54FF0F86-EFCA-4F06-8608-E06ED6F2D7B1}" dt="2021-11-17T09:17:15.849" v="684" actId="122"/>
          <ac:spMkLst>
            <pc:docMk/>
            <pc:sldMk cId="1582904474" sldId="281"/>
            <ac:spMk id="2" creationId="{92152B16-BC23-4FFC-92AA-58DBACEA8F7A}"/>
          </ac:spMkLst>
        </pc:spChg>
        <pc:spChg chg="mod">
          <ac:chgData name="Shawn Burns" userId="148de5b5402571ee" providerId="LiveId" clId="{54FF0F86-EFCA-4F06-8608-E06ED6F2D7B1}" dt="2021-11-17T09:18:16.612" v="714" actId="27636"/>
          <ac:spMkLst>
            <pc:docMk/>
            <pc:sldMk cId="1582904474" sldId="281"/>
            <ac:spMk id="3" creationId="{C4C67ECC-A130-43EF-AF19-0EFB00469E2F}"/>
          </ac:spMkLst>
        </pc:spChg>
      </pc:sldChg>
      <pc:sldChg chg="new">
        <pc:chgData name="Shawn Burns" userId="148de5b5402571ee" providerId="LiveId" clId="{54FF0F86-EFCA-4F06-8608-E06ED6F2D7B1}" dt="2021-11-17T09:18:48.008" v="715" actId="680"/>
        <pc:sldMkLst>
          <pc:docMk/>
          <pc:sldMk cId="1942094441" sldId="28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1DEFE-585C-4F0F-8965-309EE6CB0D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7F5B07-071D-4C4E-BCA2-642D959D2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6845FC-04F2-4B61-A0E9-45C5392B61A0}"/>
              </a:ext>
            </a:extLst>
          </p:cNvPr>
          <p:cNvSpPr>
            <a:spLocks noGrp="1"/>
          </p:cNvSpPr>
          <p:nvPr>
            <p:ph type="dt" sz="half" idx="10"/>
          </p:nvPr>
        </p:nvSpPr>
        <p:spPr/>
        <p:txBody>
          <a:bodyPr/>
          <a:lstStyle/>
          <a:p>
            <a:fld id="{A07F1BB6-C518-4FCA-BE2D-D8D819E07634}" type="datetimeFigureOut">
              <a:rPr lang="en-US" smtClean="0"/>
              <a:t>11/16/2021</a:t>
            </a:fld>
            <a:endParaRPr lang="en-US"/>
          </a:p>
        </p:txBody>
      </p:sp>
      <p:sp>
        <p:nvSpPr>
          <p:cNvPr id="5" name="Footer Placeholder 4">
            <a:extLst>
              <a:ext uri="{FF2B5EF4-FFF2-40B4-BE49-F238E27FC236}">
                <a16:creationId xmlns:a16="http://schemas.microsoft.com/office/drawing/2014/main" id="{F64DC52B-D556-4297-85EB-8B41C5ECF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2C58AA-540D-4874-964C-D21E1350186E}"/>
              </a:ext>
            </a:extLst>
          </p:cNvPr>
          <p:cNvSpPr>
            <a:spLocks noGrp="1"/>
          </p:cNvSpPr>
          <p:nvPr>
            <p:ph type="sldNum" sz="quarter" idx="12"/>
          </p:nvPr>
        </p:nvSpPr>
        <p:spPr/>
        <p:txBody>
          <a:bodyPr/>
          <a:lstStyle/>
          <a:p>
            <a:fld id="{0EC7E871-9AD5-4701-A61C-AF91ACD8B361}" type="slidenum">
              <a:rPr lang="en-US" smtClean="0"/>
              <a:t>‹#›</a:t>
            </a:fld>
            <a:endParaRPr lang="en-US"/>
          </a:p>
        </p:txBody>
      </p:sp>
    </p:spTree>
    <p:extLst>
      <p:ext uri="{BB962C8B-B14F-4D97-AF65-F5344CB8AC3E}">
        <p14:creationId xmlns:p14="http://schemas.microsoft.com/office/powerpoint/2010/main" val="379486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21215-8A79-40DB-9AE1-93B36E3630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ECCD1C-A71D-40EA-9337-11751BACE2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B26D48-434F-4488-883B-8434E079252F}"/>
              </a:ext>
            </a:extLst>
          </p:cNvPr>
          <p:cNvSpPr>
            <a:spLocks noGrp="1"/>
          </p:cNvSpPr>
          <p:nvPr>
            <p:ph type="dt" sz="half" idx="10"/>
          </p:nvPr>
        </p:nvSpPr>
        <p:spPr/>
        <p:txBody>
          <a:bodyPr/>
          <a:lstStyle/>
          <a:p>
            <a:fld id="{A07F1BB6-C518-4FCA-BE2D-D8D819E07634}" type="datetimeFigureOut">
              <a:rPr lang="en-US" smtClean="0"/>
              <a:t>11/16/2021</a:t>
            </a:fld>
            <a:endParaRPr lang="en-US"/>
          </a:p>
        </p:txBody>
      </p:sp>
      <p:sp>
        <p:nvSpPr>
          <p:cNvPr id="5" name="Footer Placeholder 4">
            <a:extLst>
              <a:ext uri="{FF2B5EF4-FFF2-40B4-BE49-F238E27FC236}">
                <a16:creationId xmlns:a16="http://schemas.microsoft.com/office/drawing/2014/main" id="{D5C49DFA-37B8-49AA-B2F0-ECAE334FE5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5625F8-54B8-48F5-9540-74DE7DF8AF5B}"/>
              </a:ext>
            </a:extLst>
          </p:cNvPr>
          <p:cNvSpPr>
            <a:spLocks noGrp="1"/>
          </p:cNvSpPr>
          <p:nvPr>
            <p:ph type="sldNum" sz="quarter" idx="12"/>
          </p:nvPr>
        </p:nvSpPr>
        <p:spPr/>
        <p:txBody>
          <a:bodyPr/>
          <a:lstStyle/>
          <a:p>
            <a:fld id="{0EC7E871-9AD5-4701-A61C-AF91ACD8B361}" type="slidenum">
              <a:rPr lang="en-US" smtClean="0"/>
              <a:t>‹#›</a:t>
            </a:fld>
            <a:endParaRPr lang="en-US"/>
          </a:p>
        </p:txBody>
      </p:sp>
    </p:spTree>
    <p:extLst>
      <p:ext uri="{BB962C8B-B14F-4D97-AF65-F5344CB8AC3E}">
        <p14:creationId xmlns:p14="http://schemas.microsoft.com/office/powerpoint/2010/main" val="136912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01A5B3-3001-47D3-8FF3-319AB3F730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F2A749-B452-4172-A3A9-847FFC142A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F5D4D5-4FD6-4D88-AF14-C5C25779F48E}"/>
              </a:ext>
            </a:extLst>
          </p:cNvPr>
          <p:cNvSpPr>
            <a:spLocks noGrp="1"/>
          </p:cNvSpPr>
          <p:nvPr>
            <p:ph type="dt" sz="half" idx="10"/>
          </p:nvPr>
        </p:nvSpPr>
        <p:spPr/>
        <p:txBody>
          <a:bodyPr/>
          <a:lstStyle/>
          <a:p>
            <a:fld id="{A07F1BB6-C518-4FCA-BE2D-D8D819E07634}" type="datetimeFigureOut">
              <a:rPr lang="en-US" smtClean="0"/>
              <a:t>11/16/2021</a:t>
            </a:fld>
            <a:endParaRPr lang="en-US"/>
          </a:p>
        </p:txBody>
      </p:sp>
      <p:sp>
        <p:nvSpPr>
          <p:cNvPr id="5" name="Footer Placeholder 4">
            <a:extLst>
              <a:ext uri="{FF2B5EF4-FFF2-40B4-BE49-F238E27FC236}">
                <a16:creationId xmlns:a16="http://schemas.microsoft.com/office/drawing/2014/main" id="{9857E3D6-1548-4A93-A5CD-D1D595854C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D800F-AB35-49A0-B5B1-0496F813C05F}"/>
              </a:ext>
            </a:extLst>
          </p:cNvPr>
          <p:cNvSpPr>
            <a:spLocks noGrp="1"/>
          </p:cNvSpPr>
          <p:nvPr>
            <p:ph type="sldNum" sz="quarter" idx="12"/>
          </p:nvPr>
        </p:nvSpPr>
        <p:spPr/>
        <p:txBody>
          <a:bodyPr/>
          <a:lstStyle/>
          <a:p>
            <a:fld id="{0EC7E871-9AD5-4701-A61C-AF91ACD8B361}" type="slidenum">
              <a:rPr lang="en-US" smtClean="0"/>
              <a:t>‹#›</a:t>
            </a:fld>
            <a:endParaRPr lang="en-US"/>
          </a:p>
        </p:txBody>
      </p:sp>
    </p:spTree>
    <p:extLst>
      <p:ext uri="{BB962C8B-B14F-4D97-AF65-F5344CB8AC3E}">
        <p14:creationId xmlns:p14="http://schemas.microsoft.com/office/powerpoint/2010/main" val="411225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7BE12-130A-49DB-ADBB-6F85F7D145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45B280-8E30-4BD2-ABC6-614B749B73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AEAF29-89CD-4D77-9614-BB0023963246}"/>
              </a:ext>
            </a:extLst>
          </p:cNvPr>
          <p:cNvSpPr>
            <a:spLocks noGrp="1"/>
          </p:cNvSpPr>
          <p:nvPr>
            <p:ph type="dt" sz="half" idx="10"/>
          </p:nvPr>
        </p:nvSpPr>
        <p:spPr/>
        <p:txBody>
          <a:bodyPr/>
          <a:lstStyle/>
          <a:p>
            <a:fld id="{A07F1BB6-C518-4FCA-BE2D-D8D819E07634}" type="datetimeFigureOut">
              <a:rPr lang="en-US" smtClean="0"/>
              <a:t>11/16/2021</a:t>
            </a:fld>
            <a:endParaRPr lang="en-US"/>
          </a:p>
        </p:txBody>
      </p:sp>
      <p:sp>
        <p:nvSpPr>
          <p:cNvPr id="5" name="Footer Placeholder 4">
            <a:extLst>
              <a:ext uri="{FF2B5EF4-FFF2-40B4-BE49-F238E27FC236}">
                <a16:creationId xmlns:a16="http://schemas.microsoft.com/office/drawing/2014/main" id="{ED7E7459-205F-4485-A983-5CFBCE3AC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CBD819-48E9-4449-84B7-0A1DFAC2D8B8}"/>
              </a:ext>
            </a:extLst>
          </p:cNvPr>
          <p:cNvSpPr>
            <a:spLocks noGrp="1"/>
          </p:cNvSpPr>
          <p:nvPr>
            <p:ph type="sldNum" sz="quarter" idx="12"/>
          </p:nvPr>
        </p:nvSpPr>
        <p:spPr/>
        <p:txBody>
          <a:bodyPr/>
          <a:lstStyle/>
          <a:p>
            <a:fld id="{0EC7E871-9AD5-4701-A61C-AF91ACD8B361}" type="slidenum">
              <a:rPr lang="en-US" smtClean="0"/>
              <a:t>‹#›</a:t>
            </a:fld>
            <a:endParaRPr lang="en-US"/>
          </a:p>
        </p:txBody>
      </p:sp>
    </p:spTree>
    <p:extLst>
      <p:ext uri="{BB962C8B-B14F-4D97-AF65-F5344CB8AC3E}">
        <p14:creationId xmlns:p14="http://schemas.microsoft.com/office/powerpoint/2010/main" val="1188859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A5814-B436-4C0A-9FE1-1407666CB4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2759EC-114E-41D2-9600-A1F54BCD58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FA5CA8-D2F6-471C-8200-D8ECD7ED0DBF}"/>
              </a:ext>
            </a:extLst>
          </p:cNvPr>
          <p:cNvSpPr>
            <a:spLocks noGrp="1"/>
          </p:cNvSpPr>
          <p:nvPr>
            <p:ph type="dt" sz="half" idx="10"/>
          </p:nvPr>
        </p:nvSpPr>
        <p:spPr/>
        <p:txBody>
          <a:bodyPr/>
          <a:lstStyle/>
          <a:p>
            <a:fld id="{A07F1BB6-C518-4FCA-BE2D-D8D819E07634}" type="datetimeFigureOut">
              <a:rPr lang="en-US" smtClean="0"/>
              <a:t>11/16/2021</a:t>
            </a:fld>
            <a:endParaRPr lang="en-US"/>
          </a:p>
        </p:txBody>
      </p:sp>
      <p:sp>
        <p:nvSpPr>
          <p:cNvPr id="5" name="Footer Placeholder 4">
            <a:extLst>
              <a:ext uri="{FF2B5EF4-FFF2-40B4-BE49-F238E27FC236}">
                <a16:creationId xmlns:a16="http://schemas.microsoft.com/office/drawing/2014/main" id="{5FE702E3-DE02-4166-89A2-854BA683D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88D722-24E8-4ECC-9537-61FACA7169DC}"/>
              </a:ext>
            </a:extLst>
          </p:cNvPr>
          <p:cNvSpPr>
            <a:spLocks noGrp="1"/>
          </p:cNvSpPr>
          <p:nvPr>
            <p:ph type="sldNum" sz="quarter" idx="12"/>
          </p:nvPr>
        </p:nvSpPr>
        <p:spPr/>
        <p:txBody>
          <a:bodyPr/>
          <a:lstStyle/>
          <a:p>
            <a:fld id="{0EC7E871-9AD5-4701-A61C-AF91ACD8B361}" type="slidenum">
              <a:rPr lang="en-US" smtClean="0"/>
              <a:t>‹#›</a:t>
            </a:fld>
            <a:endParaRPr lang="en-US"/>
          </a:p>
        </p:txBody>
      </p:sp>
    </p:spTree>
    <p:extLst>
      <p:ext uri="{BB962C8B-B14F-4D97-AF65-F5344CB8AC3E}">
        <p14:creationId xmlns:p14="http://schemas.microsoft.com/office/powerpoint/2010/main" val="3538363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FD01F-EC07-4F8A-8B4C-6455D64C84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3BAE97-0016-4CE2-9B56-5F666314B9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38F635-73DE-411B-8355-B70E5B09C5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CC2AA7-15A6-49DB-95A6-FB22B1E30A12}"/>
              </a:ext>
            </a:extLst>
          </p:cNvPr>
          <p:cNvSpPr>
            <a:spLocks noGrp="1"/>
          </p:cNvSpPr>
          <p:nvPr>
            <p:ph type="dt" sz="half" idx="10"/>
          </p:nvPr>
        </p:nvSpPr>
        <p:spPr/>
        <p:txBody>
          <a:bodyPr/>
          <a:lstStyle/>
          <a:p>
            <a:fld id="{A07F1BB6-C518-4FCA-BE2D-D8D819E07634}" type="datetimeFigureOut">
              <a:rPr lang="en-US" smtClean="0"/>
              <a:t>11/16/2021</a:t>
            </a:fld>
            <a:endParaRPr lang="en-US"/>
          </a:p>
        </p:txBody>
      </p:sp>
      <p:sp>
        <p:nvSpPr>
          <p:cNvPr id="6" name="Footer Placeholder 5">
            <a:extLst>
              <a:ext uri="{FF2B5EF4-FFF2-40B4-BE49-F238E27FC236}">
                <a16:creationId xmlns:a16="http://schemas.microsoft.com/office/drawing/2014/main" id="{33737AC7-12E7-46BD-B4B2-AD71AE19C3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F40747-2E2A-4CDD-BF40-5B4E05958CD6}"/>
              </a:ext>
            </a:extLst>
          </p:cNvPr>
          <p:cNvSpPr>
            <a:spLocks noGrp="1"/>
          </p:cNvSpPr>
          <p:nvPr>
            <p:ph type="sldNum" sz="quarter" idx="12"/>
          </p:nvPr>
        </p:nvSpPr>
        <p:spPr/>
        <p:txBody>
          <a:bodyPr/>
          <a:lstStyle/>
          <a:p>
            <a:fld id="{0EC7E871-9AD5-4701-A61C-AF91ACD8B361}" type="slidenum">
              <a:rPr lang="en-US" smtClean="0"/>
              <a:t>‹#›</a:t>
            </a:fld>
            <a:endParaRPr lang="en-US"/>
          </a:p>
        </p:txBody>
      </p:sp>
    </p:spTree>
    <p:extLst>
      <p:ext uri="{BB962C8B-B14F-4D97-AF65-F5344CB8AC3E}">
        <p14:creationId xmlns:p14="http://schemas.microsoft.com/office/powerpoint/2010/main" val="192002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E5D6D-0297-40DC-862A-6CF92B17D1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1B51C6-FA0B-422A-B98F-4699896D31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CBC8D0-1395-45CA-8346-6EBCD9BE9D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79B4BE-C3B9-4729-89BC-9B31A5BFA2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6E4E3F-F5DA-48DE-B2A2-15A1C6EDFC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9773F4-5EC9-40D7-B41C-379C82BA996D}"/>
              </a:ext>
            </a:extLst>
          </p:cNvPr>
          <p:cNvSpPr>
            <a:spLocks noGrp="1"/>
          </p:cNvSpPr>
          <p:nvPr>
            <p:ph type="dt" sz="half" idx="10"/>
          </p:nvPr>
        </p:nvSpPr>
        <p:spPr/>
        <p:txBody>
          <a:bodyPr/>
          <a:lstStyle/>
          <a:p>
            <a:fld id="{A07F1BB6-C518-4FCA-BE2D-D8D819E07634}" type="datetimeFigureOut">
              <a:rPr lang="en-US" smtClean="0"/>
              <a:t>11/16/2021</a:t>
            </a:fld>
            <a:endParaRPr lang="en-US"/>
          </a:p>
        </p:txBody>
      </p:sp>
      <p:sp>
        <p:nvSpPr>
          <p:cNvPr id="8" name="Footer Placeholder 7">
            <a:extLst>
              <a:ext uri="{FF2B5EF4-FFF2-40B4-BE49-F238E27FC236}">
                <a16:creationId xmlns:a16="http://schemas.microsoft.com/office/drawing/2014/main" id="{13CABF83-B012-4359-A9BC-B05723F65C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11BF5B-8603-40D2-924C-F10F6A4154E7}"/>
              </a:ext>
            </a:extLst>
          </p:cNvPr>
          <p:cNvSpPr>
            <a:spLocks noGrp="1"/>
          </p:cNvSpPr>
          <p:nvPr>
            <p:ph type="sldNum" sz="quarter" idx="12"/>
          </p:nvPr>
        </p:nvSpPr>
        <p:spPr/>
        <p:txBody>
          <a:bodyPr/>
          <a:lstStyle/>
          <a:p>
            <a:fld id="{0EC7E871-9AD5-4701-A61C-AF91ACD8B361}" type="slidenum">
              <a:rPr lang="en-US" smtClean="0"/>
              <a:t>‹#›</a:t>
            </a:fld>
            <a:endParaRPr lang="en-US"/>
          </a:p>
        </p:txBody>
      </p:sp>
    </p:spTree>
    <p:extLst>
      <p:ext uri="{BB962C8B-B14F-4D97-AF65-F5344CB8AC3E}">
        <p14:creationId xmlns:p14="http://schemas.microsoft.com/office/powerpoint/2010/main" val="386812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AB7C3-728D-4B33-8FF5-DDA6335E9B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4A1FD7-5E67-4031-9CD8-98D90CD39B24}"/>
              </a:ext>
            </a:extLst>
          </p:cNvPr>
          <p:cNvSpPr>
            <a:spLocks noGrp="1"/>
          </p:cNvSpPr>
          <p:nvPr>
            <p:ph type="dt" sz="half" idx="10"/>
          </p:nvPr>
        </p:nvSpPr>
        <p:spPr/>
        <p:txBody>
          <a:bodyPr/>
          <a:lstStyle/>
          <a:p>
            <a:fld id="{A07F1BB6-C518-4FCA-BE2D-D8D819E07634}" type="datetimeFigureOut">
              <a:rPr lang="en-US" smtClean="0"/>
              <a:t>11/16/2021</a:t>
            </a:fld>
            <a:endParaRPr lang="en-US"/>
          </a:p>
        </p:txBody>
      </p:sp>
      <p:sp>
        <p:nvSpPr>
          <p:cNvPr id="4" name="Footer Placeholder 3">
            <a:extLst>
              <a:ext uri="{FF2B5EF4-FFF2-40B4-BE49-F238E27FC236}">
                <a16:creationId xmlns:a16="http://schemas.microsoft.com/office/drawing/2014/main" id="{FD5C0FA9-554B-4A23-8072-FF0A7B8701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456820-123E-43FD-9B13-D21C44FC5925}"/>
              </a:ext>
            </a:extLst>
          </p:cNvPr>
          <p:cNvSpPr>
            <a:spLocks noGrp="1"/>
          </p:cNvSpPr>
          <p:nvPr>
            <p:ph type="sldNum" sz="quarter" idx="12"/>
          </p:nvPr>
        </p:nvSpPr>
        <p:spPr/>
        <p:txBody>
          <a:bodyPr/>
          <a:lstStyle/>
          <a:p>
            <a:fld id="{0EC7E871-9AD5-4701-A61C-AF91ACD8B361}" type="slidenum">
              <a:rPr lang="en-US" smtClean="0"/>
              <a:t>‹#›</a:t>
            </a:fld>
            <a:endParaRPr lang="en-US"/>
          </a:p>
        </p:txBody>
      </p:sp>
    </p:spTree>
    <p:extLst>
      <p:ext uri="{BB962C8B-B14F-4D97-AF65-F5344CB8AC3E}">
        <p14:creationId xmlns:p14="http://schemas.microsoft.com/office/powerpoint/2010/main" val="176559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0D396-C0A1-4062-9B34-E1412931565B}"/>
              </a:ext>
            </a:extLst>
          </p:cNvPr>
          <p:cNvSpPr>
            <a:spLocks noGrp="1"/>
          </p:cNvSpPr>
          <p:nvPr>
            <p:ph type="dt" sz="half" idx="10"/>
          </p:nvPr>
        </p:nvSpPr>
        <p:spPr/>
        <p:txBody>
          <a:bodyPr/>
          <a:lstStyle/>
          <a:p>
            <a:fld id="{A07F1BB6-C518-4FCA-BE2D-D8D819E07634}" type="datetimeFigureOut">
              <a:rPr lang="en-US" smtClean="0"/>
              <a:t>11/16/2021</a:t>
            </a:fld>
            <a:endParaRPr lang="en-US"/>
          </a:p>
        </p:txBody>
      </p:sp>
      <p:sp>
        <p:nvSpPr>
          <p:cNvPr id="3" name="Footer Placeholder 2">
            <a:extLst>
              <a:ext uri="{FF2B5EF4-FFF2-40B4-BE49-F238E27FC236}">
                <a16:creationId xmlns:a16="http://schemas.microsoft.com/office/drawing/2014/main" id="{59434924-D188-4DA0-A544-361E7EE0BB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2EEC3E-351B-4062-9A4F-824BBCB9DC7C}"/>
              </a:ext>
            </a:extLst>
          </p:cNvPr>
          <p:cNvSpPr>
            <a:spLocks noGrp="1"/>
          </p:cNvSpPr>
          <p:nvPr>
            <p:ph type="sldNum" sz="quarter" idx="12"/>
          </p:nvPr>
        </p:nvSpPr>
        <p:spPr/>
        <p:txBody>
          <a:bodyPr/>
          <a:lstStyle/>
          <a:p>
            <a:fld id="{0EC7E871-9AD5-4701-A61C-AF91ACD8B361}" type="slidenum">
              <a:rPr lang="en-US" smtClean="0"/>
              <a:t>‹#›</a:t>
            </a:fld>
            <a:endParaRPr lang="en-US"/>
          </a:p>
        </p:txBody>
      </p:sp>
    </p:spTree>
    <p:extLst>
      <p:ext uri="{BB962C8B-B14F-4D97-AF65-F5344CB8AC3E}">
        <p14:creationId xmlns:p14="http://schemas.microsoft.com/office/powerpoint/2010/main" val="736566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75DFF-173B-400F-A028-D0C74C13E9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A14543-7DC1-42EB-9AC0-90F77818A3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CC61DF-34FF-4CF4-9C7F-FD04EB24ED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6BCD50-0EEC-430B-881A-2100282592CD}"/>
              </a:ext>
            </a:extLst>
          </p:cNvPr>
          <p:cNvSpPr>
            <a:spLocks noGrp="1"/>
          </p:cNvSpPr>
          <p:nvPr>
            <p:ph type="dt" sz="half" idx="10"/>
          </p:nvPr>
        </p:nvSpPr>
        <p:spPr/>
        <p:txBody>
          <a:bodyPr/>
          <a:lstStyle/>
          <a:p>
            <a:fld id="{A07F1BB6-C518-4FCA-BE2D-D8D819E07634}" type="datetimeFigureOut">
              <a:rPr lang="en-US" smtClean="0"/>
              <a:t>11/16/2021</a:t>
            </a:fld>
            <a:endParaRPr lang="en-US"/>
          </a:p>
        </p:txBody>
      </p:sp>
      <p:sp>
        <p:nvSpPr>
          <p:cNvPr id="6" name="Footer Placeholder 5">
            <a:extLst>
              <a:ext uri="{FF2B5EF4-FFF2-40B4-BE49-F238E27FC236}">
                <a16:creationId xmlns:a16="http://schemas.microsoft.com/office/drawing/2014/main" id="{89C468FD-D114-4EC0-A404-58FD3B98EA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A6D56A-579B-4A6E-A247-E6A33DE9DF9D}"/>
              </a:ext>
            </a:extLst>
          </p:cNvPr>
          <p:cNvSpPr>
            <a:spLocks noGrp="1"/>
          </p:cNvSpPr>
          <p:nvPr>
            <p:ph type="sldNum" sz="quarter" idx="12"/>
          </p:nvPr>
        </p:nvSpPr>
        <p:spPr/>
        <p:txBody>
          <a:bodyPr/>
          <a:lstStyle/>
          <a:p>
            <a:fld id="{0EC7E871-9AD5-4701-A61C-AF91ACD8B361}" type="slidenum">
              <a:rPr lang="en-US" smtClean="0"/>
              <a:t>‹#›</a:t>
            </a:fld>
            <a:endParaRPr lang="en-US"/>
          </a:p>
        </p:txBody>
      </p:sp>
    </p:spTree>
    <p:extLst>
      <p:ext uri="{BB962C8B-B14F-4D97-AF65-F5344CB8AC3E}">
        <p14:creationId xmlns:p14="http://schemas.microsoft.com/office/powerpoint/2010/main" val="201811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A38BA-BC62-4FB3-8848-9620DE8C9B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022C51-835B-49CE-9D0E-BCF7338EBE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C9F2D5-8123-4A01-86DC-A040E82567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682FCB-8986-4F0E-B9DA-5A85D394566B}"/>
              </a:ext>
            </a:extLst>
          </p:cNvPr>
          <p:cNvSpPr>
            <a:spLocks noGrp="1"/>
          </p:cNvSpPr>
          <p:nvPr>
            <p:ph type="dt" sz="half" idx="10"/>
          </p:nvPr>
        </p:nvSpPr>
        <p:spPr/>
        <p:txBody>
          <a:bodyPr/>
          <a:lstStyle/>
          <a:p>
            <a:fld id="{A07F1BB6-C518-4FCA-BE2D-D8D819E07634}" type="datetimeFigureOut">
              <a:rPr lang="en-US" smtClean="0"/>
              <a:t>11/16/2021</a:t>
            </a:fld>
            <a:endParaRPr lang="en-US"/>
          </a:p>
        </p:txBody>
      </p:sp>
      <p:sp>
        <p:nvSpPr>
          <p:cNvPr id="6" name="Footer Placeholder 5">
            <a:extLst>
              <a:ext uri="{FF2B5EF4-FFF2-40B4-BE49-F238E27FC236}">
                <a16:creationId xmlns:a16="http://schemas.microsoft.com/office/drawing/2014/main" id="{969BA9CE-A0BB-47C9-9F98-BB97E011EF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FEE660-D2F5-421E-96FC-A7BF38EC76B8}"/>
              </a:ext>
            </a:extLst>
          </p:cNvPr>
          <p:cNvSpPr>
            <a:spLocks noGrp="1"/>
          </p:cNvSpPr>
          <p:nvPr>
            <p:ph type="sldNum" sz="quarter" idx="12"/>
          </p:nvPr>
        </p:nvSpPr>
        <p:spPr/>
        <p:txBody>
          <a:bodyPr/>
          <a:lstStyle/>
          <a:p>
            <a:fld id="{0EC7E871-9AD5-4701-A61C-AF91ACD8B361}" type="slidenum">
              <a:rPr lang="en-US" smtClean="0"/>
              <a:t>‹#›</a:t>
            </a:fld>
            <a:endParaRPr lang="en-US"/>
          </a:p>
        </p:txBody>
      </p:sp>
    </p:spTree>
    <p:extLst>
      <p:ext uri="{BB962C8B-B14F-4D97-AF65-F5344CB8AC3E}">
        <p14:creationId xmlns:p14="http://schemas.microsoft.com/office/powerpoint/2010/main" val="66191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892462-269F-4ABC-84E3-218593C84D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207C2E-7447-4D89-A571-68E8FA434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E602D9-6910-4100-A19B-F6AF0EE7BC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F1BB6-C518-4FCA-BE2D-D8D819E07634}" type="datetimeFigureOut">
              <a:rPr lang="en-US" smtClean="0"/>
              <a:t>11/16/2021</a:t>
            </a:fld>
            <a:endParaRPr lang="en-US"/>
          </a:p>
        </p:txBody>
      </p:sp>
      <p:sp>
        <p:nvSpPr>
          <p:cNvPr id="5" name="Footer Placeholder 4">
            <a:extLst>
              <a:ext uri="{FF2B5EF4-FFF2-40B4-BE49-F238E27FC236}">
                <a16:creationId xmlns:a16="http://schemas.microsoft.com/office/drawing/2014/main" id="{55F8C9B5-1EA9-47BB-8D5F-EC4F4BCE47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AC0710-2B6D-4BF0-AA5D-1060A757B4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7E871-9AD5-4701-A61C-AF91ACD8B361}" type="slidenum">
              <a:rPr lang="en-US" smtClean="0"/>
              <a:t>‹#›</a:t>
            </a:fld>
            <a:endParaRPr lang="en-US"/>
          </a:p>
        </p:txBody>
      </p:sp>
    </p:spTree>
    <p:extLst>
      <p:ext uri="{BB962C8B-B14F-4D97-AF65-F5344CB8AC3E}">
        <p14:creationId xmlns:p14="http://schemas.microsoft.com/office/powerpoint/2010/main" val="2740176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FE41BF-5AE2-4F39-8552-A66F3DE3AFA3}"/>
              </a:ext>
            </a:extLst>
          </p:cNvPr>
          <p:cNvSpPr>
            <a:spLocks noGrp="1"/>
          </p:cNvSpPr>
          <p:nvPr>
            <p:ph type="title"/>
          </p:nvPr>
        </p:nvSpPr>
        <p:spPr/>
        <p:txBody>
          <a:bodyPr/>
          <a:lstStyle/>
          <a:p>
            <a:pPr algn="ctr"/>
            <a:r>
              <a:rPr lang="en-US" dirty="0"/>
              <a:t>The New Imperialism</a:t>
            </a:r>
          </a:p>
        </p:txBody>
      </p:sp>
      <p:sp>
        <p:nvSpPr>
          <p:cNvPr id="5" name="Content Placeholder 4">
            <a:extLst>
              <a:ext uri="{FF2B5EF4-FFF2-40B4-BE49-F238E27FC236}">
                <a16:creationId xmlns:a16="http://schemas.microsoft.com/office/drawing/2014/main" id="{0670C6AD-4712-4CDB-9326-424873C582BF}"/>
              </a:ext>
            </a:extLst>
          </p:cNvPr>
          <p:cNvSpPr>
            <a:spLocks noGrp="1"/>
          </p:cNvSpPr>
          <p:nvPr>
            <p:ph idx="1"/>
          </p:nvPr>
        </p:nvSpPr>
        <p:spPr/>
        <p:txBody>
          <a:bodyPr>
            <a:normAutofit/>
          </a:bodyPr>
          <a:lstStyle/>
          <a:p>
            <a:r>
              <a:rPr lang="en-US" dirty="0"/>
              <a:t>Industrial demand for raw materials and business rivalry for new markets fueled competition for territory in Africa and Asia, and European nations, the United States, and Japan now aimed to rule sizable portions of the world directly.</a:t>
            </a:r>
          </a:p>
          <a:p>
            <a:r>
              <a:rPr lang="en-US" dirty="0"/>
              <a:t>Conquering foreign territory and developing wealth through industry appeared to heap glory on the nation-state. </a:t>
            </a:r>
          </a:p>
        </p:txBody>
      </p:sp>
    </p:spTree>
    <p:extLst>
      <p:ext uri="{BB962C8B-B14F-4D97-AF65-F5344CB8AC3E}">
        <p14:creationId xmlns:p14="http://schemas.microsoft.com/office/powerpoint/2010/main" val="324437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DB91A-1EAB-4D12-9832-FF5715AFE657}"/>
              </a:ext>
            </a:extLst>
          </p:cNvPr>
          <p:cNvSpPr>
            <a:spLocks noGrp="1"/>
          </p:cNvSpPr>
          <p:nvPr>
            <p:ph type="title"/>
          </p:nvPr>
        </p:nvSpPr>
        <p:spPr/>
        <p:txBody>
          <a:bodyPr/>
          <a:lstStyle/>
          <a:p>
            <a:pPr algn="ctr"/>
            <a:r>
              <a:rPr lang="en-US" dirty="0"/>
              <a:t>Technological Innovations</a:t>
            </a:r>
          </a:p>
        </p:txBody>
      </p:sp>
      <p:sp>
        <p:nvSpPr>
          <p:cNvPr id="3" name="Content Placeholder 2">
            <a:extLst>
              <a:ext uri="{FF2B5EF4-FFF2-40B4-BE49-F238E27FC236}">
                <a16:creationId xmlns:a16="http://schemas.microsoft.com/office/drawing/2014/main" id="{EEDA815B-0F1B-4158-8608-6DC995076F85}"/>
              </a:ext>
            </a:extLst>
          </p:cNvPr>
          <p:cNvSpPr>
            <a:spLocks noGrp="1"/>
          </p:cNvSpPr>
          <p:nvPr>
            <p:ph idx="1"/>
          </p:nvPr>
        </p:nvSpPr>
        <p:spPr/>
        <p:txBody>
          <a:bodyPr/>
          <a:lstStyle/>
          <a:p>
            <a:r>
              <a:rPr lang="en-US" dirty="0"/>
              <a:t>German engineer Karl Benz devised a workable gasoline engine.</a:t>
            </a:r>
          </a:p>
          <a:p>
            <a:r>
              <a:rPr lang="en-US" dirty="0"/>
              <a:t>France’s Armand Peugeot constructed a functioning automobile.</a:t>
            </a:r>
          </a:p>
          <a:p>
            <a:r>
              <a:rPr lang="en-US" dirty="0"/>
              <a:t>The Eiffel Tower was constructed in Paris.</a:t>
            </a:r>
          </a:p>
          <a:p>
            <a:r>
              <a:rPr lang="en-US" dirty="0"/>
              <a:t>Chemical fertilizers boosted crop yields.</a:t>
            </a:r>
          </a:p>
          <a:p>
            <a:r>
              <a:rPr lang="en-US" dirty="0"/>
              <a:t>Refrigeration allowed fruits, vegetables, and meat to be transported without spoiling, thus diversifying and increasing the urban food supply. </a:t>
            </a:r>
          </a:p>
          <a:p>
            <a:r>
              <a:rPr lang="en-US" dirty="0"/>
              <a:t>Quinine was developed to prevent and treat Malaria. </a:t>
            </a:r>
          </a:p>
          <a:p>
            <a:r>
              <a:rPr lang="en-US" dirty="0"/>
              <a:t>Electric lighting reached European cities in the 1890’s.</a:t>
            </a:r>
          </a:p>
          <a:p>
            <a:endParaRPr lang="en-US" dirty="0"/>
          </a:p>
          <a:p>
            <a:endParaRPr lang="en-US" dirty="0"/>
          </a:p>
        </p:txBody>
      </p:sp>
    </p:spTree>
    <p:extLst>
      <p:ext uri="{BB962C8B-B14F-4D97-AF65-F5344CB8AC3E}">
        <p14:creationId xmlns:p14="http://schemas.microsoft.com/office/powerpoint/2010/main" val="2424565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BC604-2C82-4D70-84FF-CA0340DDEA72}"/>
              </a:ext>
            </a:extLst>
          </p:cNvPr>
          <p:cNvSpPr>
            <a:spLocks noGrp="1"/>
          </p:cNvSpPr>
          <p:nvPr>
            <p:ph type="title"/>
          </p:nvPr>
        </p:nvSpPr>
        <p:spPr/>
        <p:txBody>
          <a:bodyPr/>
          <a:lstStyle/>
          <a:p>
            <a:pPr algn="ctr"/>
            <a:r>
              <a:rPr lang="en-US" dirty="0"/>
              <a:t>Outwork</a:t>
            </a:r>
          </a:p>
        </p:txBody>
      </p:sp>
      <p:sp>
        <p:nvSpPr>
          <p:cNvPr id="3" name="Content Placeholder 2">
            <a:extLst>
              <a:ext uri="{FF2B5EF4-FFF2-40B4-BE49-F238E27FC236}">
                <a16:creationId xmlns:a16="http://schemas.microsoft.com/office/drawing/2014/main" id="{EB1C055A-BB90-4B7B-BE0F-4DEA85D4DA66}"/>
              </a:ext>
            </a:extLst>
          </p:cNvPr>
          <p:cNvSpPr>
            <a:spLocks noGrp="1"/>
          </p:cNvSpPr>
          <p:nvPr>
            <p:ph idx="1"/>
          </p:nvPr>
        </p:nvSpPr>
        <p:spPr/>
        <p:txBody>
          <a:bodyPr/>
          <a:lstStyle/>
          <a:p>
            <a:r>
              <a:rPr lang="en-US" dirty="0"/>
              <a:t>As the second industrial revolution spread from Britain to the European continent factories replaced outwork. </a:t>
            </a:r>
          </a:p>
          <a:p>
            <a:r>
              <a:rPr lang="en-US" dirty="0"/>
              <a:t>Outwork was the process of having some aspects of industrial work done outside factories in individual homes.</a:t>
            </a:r>
          </a:p>
          <a:p>
            <a:r>
              <a:rPr lang="en-US" dirty="0"/>
              <a:t>Outwork persisted in garment making, metalwork, and porcelain painting. </a:t>
            </a:r>
          </a:p>
          <a:p>
            <a:r>
              <a:rPr lang="en-US" dirty="0"/>
              <a:t>Industrial production occurring simultaneously in homes, small workshops, and factories has continued to the present day.</a:t>
            </a:r>
          </a:p>
        </p:txBody>
      </p:sp>
    </p:spTree>
    <p:extLst>
      <p:ext uri="{BB962C8B-B14F-4D97-AF65-F5344CB8AC3E}">
        <p14:creationId xmlns:p14="http://schemas.microsoft.com/office/powerpoint/2010/main" val="1365632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5A6DC-178D-41BD-82B7-31E5B81199DC}"/>
              </a:ext>
            </a:extLst>
          </p:cNvPr>
          <p:cNvSpPr>
            <a:spLocks noGrp="1"/>
          </p:cNvSpPr>
          <p:nvPr>
            <p:ph type="title"/>
          </p:nvPr>
        </p:nvSpPr>
        <p:spPr/>
        <p:txBody>
          <a:bodyPr/>
          <a:lstStyle/>
          <a:p>
            <a:pPr algn="ctr"/>
            <a:r>
              <a:rPr lang="en-US" dirty="0"/>
              <a:t>The Rise of Germany and America</a:t>
            </a:r>
          </a:p>
        </p:txBody>
      </p:sp>
      <p:sp>
        <p:nvSpPr>
          <p:cNvPr id="3" name="Content Placeholder 2">
            <a:extLst>
              <a:ext uri="{FF2B5EF4-FFF2-40B4-BE49-F238E27FC236}">
                <a16:creationId xmlns:a16="http://schemas.microsoft.com/office/drawing/2014/main" id="{0750462F-BF01-4A69-899F-4CACE1F86EE3}"/>
              </a:ext>
            </a:extLst>
          </p:cNvPr>
          <p:cNvSpPr>
            <a:spLocks noGrp="1"/>
          </p:cNvSpPr>
          <p:nvPr>
            <p:ph idx="1"/>
          </p:nvPr>
        </p:nvSpPr>
        <p:spPr/>
        <p:txBody>
          <a:bodyPr>
            <a:normAutofit fontScale="92500" lnSpcReduction="10000"/>
          </a:bodyPr>
          <a:lstStyle/>
          <a:p>
            <a:r>
              <a:rPr lang="en-US" dirty="0"/>
              <a:t>Germany and the United States began surpassing Britain in research, technical education, and innovation —  and ultimately in overall rates of economic growth.</a:t>
            </a:r>
          </a:p>
          <a:p>
            <a:r>
              <a:rPr lang="en-US" dirty="0"/>
              <a:t>German productivity rested more on state promotion of industrial efforts, U.S. growth often involved innovative entrepreneurs.</a:t>
            </a:r>
          </a:p>
          <a:p>
            <a:r>
              <a:rPr lang="en-US" dirty="0"/>
              <a:t>German businesses devised new industrial processes and began to mass-</a:t>
            </a:r>
          </a:p>
          <a:p>
            <a:r>
              <a:rPr lang="en-US" dirty="0"/>
              <a:t>produce goods. </a:t>
            </a:r>
          </a:p>
          <a:p>
            <a:r>
              <a:rPr lang="en-US" dirty="0"/>
              <a:t>Germany also spent as much money on education as on its military in the 1870s and 1880s, sending German industrial productivity soaring. </a:t>
            </a:r>
          </a:p>
          <a:p>
            <a:r>
              <a:rPr lang="en-US" dirty="0"/>
              <a:t>The United States began intensive exploitation of its vast natural resources, including coal, metal ores, gold, and oil.</a:t>
            </a:r>
          </a:p>
        </p:txBody>
      </p:sp>
    </p:spTree>
    <p:extLst>
      <p:ext uri="{BB962C8B-B14F-4D97-AF65-F5344CB8AC3E}">
        <p14:creationId xmlns:p14="http://schemas.microsoft.com/office/powerpoint/2010/main" val="3364726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8FB37-26DB-49C3-BBB3-835A1F689271}"/>
              </a:ext>
            </a:extLst>
          </p:cNvPr>
          <p:cNvSpPr>
            <a:spLocks noGrp="1"/>
          </p:cNvSpPr>
          <p:nvPr>
            <p:ph type="title"/>
          </p:nvPr>
        </p:nvSpPr>
        <p:spPr/>
        <p:txBody>
          <a:bodyPr/>
          <a:lstStyle/>
          <a:p>
            <a:pPr algn="ctr"/>
            <a:r>
              <a:rPr lang="en-US" dirty="0"/>
              <a:t>Economic Recession</a:t>
            </a:r>
          </a:p>
        </p:txBody>
      </p:sp>
      <p:sp>
        <p:nvSpPr>
          <p:cNvPr id="3" name="Content Placeholder 2">
            <a:extLst>
              <a:ext uri="{FF2B5EF4-FFF2-40B4-BE49-F238E27FC236}">
                <a16:creationId xmlns:a16="http://schemas.microsoft.com/office/drawing/2014/main" id="{749D3AAC-A555-4592-A086-F736081AD144}"/>
              </a:ext>
            </a:extLst>
          </p:cNvPr>
          <p:cNvSpPr>
            <a:spLocks noGrp="1"/>
          </p:cNvSpPr>
          <p:nvPr>
            <p:ph idx="1"/>
          </p:nvPr>
        </p:nvSpPr>
        <p:spPr/>
        <p:txBody>
          <a:bodyPr>
            <a:normAutofit/>
          </a:bodyPr>
          <a:lstStyle/>
          <a:p>
            <a:r>
              <a:rPr lang="en-US" dirty="0"/>
              <a:t>In 1873, prosperity abruptly gave way to a severe economic depression, followed by almost three decades of economic downturns. </a:t>
            </a:r>
          </a:p>
          <a:p>
            <a:r>
              <a:rPr lang="en-US" dirty="0"/>
              <a:t>Because economic ties bound industrialized western Europe to international markets, the downturns affected economies around the world: Australia, South Africa, California, Newfoundland, and the West Indies.</a:t>
            </a:r>
          </a:p>
        </p:txBody>
      </p:sp>
    </p:spTree>
    <p:extLst>
      <p:ext uri="{BB962C8B-B14F-4D97-AF65-F5344CB8AC3E}">
        <p14:creationId xmlns:p14="http://schemas.microsoft.com/office/powerpoint/2010/main" val="2787150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8223A-4A4D-4B19-BC23-0E451CFA4725}"/>
              </a:ext>
            </a:extLst>
          </p:cNvPr>
          <p:cNvSpPr>
            <a:spLocks noGrp="1"/>
          </p:cNvSpPr>
          <p:nvPr>
            <p:ph type="title"/>
          </p:nvPr>
        </p:nvSpPr>
        <p:spPr/>
        <p:txBody>
          <a:bodyPr/>
          <a:lstStyle/>
          <a:p>
            <a:pPr algn="ctr"/>
            <a:r>
              <a:rPr lang="en-US" dirty="0"/>
              <a:t>Capital Intensive Industries</a:t>
            </a:r>
          </a:p>
        </p:txBody>
      </p:sp>
      <p:sp>
        <p:nvSpPr>
          <p:cNvPr id="3" name="Content Placeholder 2">
            <a:extLst>
              <a:ext uri="{FF2B5EF4-FFF2-40B4-BE49-F238E27FC236}">
                <a16:creationId xmlns:a16="http://schemas.microsoft.com/office/drawing/2014/main" id="{32F45FDA-C9A1-4FE9-9A0D-454C0F2B085E}"/>
              </a:ext>
            </a:extLst>
          </p:cNvPr>
          <p:cNvSpPr>
            <a:spLocks noGrp="1"/>
          </p:cNvSpPr>
          <p:nvPr>
            <p:ph idx="1"/>
          </p:nvPr>
        </p:nvSpPr>
        <p:spPr/>
        <p:txBody>
          <a:bodyPr>
            <a:normAutofit fontScale="92500" lnSpcReduction="10000"/>
          </a:bodyPr>
          <a:lstStyle/>
          <a:p>
            <a:r>
              <a:rPr lang="en-US" dirty="0"/>
              <a:t>The early textile mills had required relatively small amounts of capital in comparison to the new factories producing steel and iron. </a:t>
            </a:r>
          </a:p>
          <a:p>
            <a:r>
              <a:rPr lang="en-US" dirty="0"/>
              <a:t>Capital-intensive industry, which required huge financial investment for the purchase of expensive machinery, replaced labor-intensive production, which relied on the hiring of more workers. </a:t>
            </a:r>
          </a:p>
          <a:p>
            <a:r>
              <a:rPr lang="en-US" dirty="0"/>
              <a:t>Second, the distribution and consumption of goods failed to keep pace with industrial growth, in part because businessmen kept wages so low that workers could afford little besides food. </a:t>
            </a:r>
          </a:p>
          <a:p>
            <a:r>
              <a:rPr lang="en-US" dirty="0"/>
              <a:t>For them, purchasing the new industrial goods was impossible. </a:t>
            </a:r>
          </a:p>
          <a:p>
            <a:r>
              <a:rPr lang="en-US" dirty="0"/>
              <a:t>The series of slumps turned industrialists’ attention to finding ways to enhance sales and distribution and to control markets and prices.</a:t>
            </a:r>
          </a:p>
        </p:txBody>
      </p:sp>
    </p:spTree>
    <p:extLst>
      <p:ext uri="{BB962C8B-B14F-4D97-AF65-F5344CB8AC3E}">
        <p14:creationId xmlns:p14="http://schemas.microsoft.com/office/powerpoint/2010/main" val="2030204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48F42-880D-4EE8-A4D5-F0FFCED30D6E}"/>
              </a:ext>
            </a:extLst>
          </p:cNvPr>
          <p:cNvSpPr>
            <a:spLocks noGrp="1"/>
          </p:cNvSpPr>
          <p:nvPr>
            <p:ph type="title"/>
          </p:nvPr>
        </p:nvSpPr>
        <p:spPr/>
        <p:txBody>
          <a:bodyPr/>
          <a:lstStyle/>
          <a:p>
            <a:pPr algn="ctr"/>
            <a:r>
              <a:rPr lang="en-US" dirty="0"/>
              <a:t>Limited Liability Corporations</a:t>
            </a:r>
          </a:p>
        </p:txBody>
      </p:sp>
      <p:sp>
        <p:nvSpPr>
          <p:cNvPr id="3" name="Content Placeholder 2">
            <a:extLst>
              <a:ext uri="{FF2B5EF4-FFF2-40B4-BE49-F238E27FC236}">
                <a16:creationId xmlns:a16="http://schemas.microsoft.com/office/drawing/2014/main" id="{F5238A3D-7BDE-4DF9-9934-93DE629A941F}"/>
              </a:ext>
            </a:extLst>
          </p:cNvPr>
          <p:cNvSpPr>
            <a:spLocks noGrp="1"/>
          </p:cNvSpPr>
          <p:nvPr>
            <p:ph idx="1"/>
          </p:nvPr>
        </p:nvSpPr>
        <p:spPr/>
        <p:txBody>
          <a:bodyPr>
            <a:normAutofit/>
          </a:bodyPr>
          <a:lstStyle/>
          <a:p>
            <a:r>
              <a:rPr lang="en-US" dirty="0"/>
              <a:t>Limited liability corporations protected investors from personal responsibility for a firm’s debt and thus encouraged investment. </a:t>
            </a:r>
          </a:p>
          <a:p>
            <a:r>
              <a:rPr lang="en-US" dirty="0"/>
              <a:t>Before limited liability, owners or investors were personally responsible for the debts of a bankrupt business. </a:t>
            </a:r>
          </a:p>
          <a:p>
            <a:r>
              <a:rPr lang="en-US" dirty="0"/>
              <a:t>By reducing personal risk, limited liability made investors more confident about financing business ventures, which led to the growth of stock markets. </a:t>
            </a:r>
          </a:p>
          <a:p>
            <a:r>
              <a:rPr lang="en-US" dirty="0"/>
              <a:t>These stock markets raised money from a larger pool of private capital than before and gave businesses the funds to innovate.</a:t>
            </a:r>
          </a:p>
        </p:txBody>
      </p:sp>
    </p:spTree>
    <p:extLst>
      <p:ext uri="{BB962C8B-B14F-4D97-AF65-F5344CB8AC3E}">
        <p14:creationId xmlns:p14="http://schemas.microsoft.com/office/powerpoint/2010/main" val="2928765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261E1-7943-4087-AD16-C421998B4758}"/>
              </a:ext>
            </a:extLst>
          </p:cNvPr>
          <p:cNvSpPr>
            <a:spLocks noGrp="1"/>
          </p:cNvSpPr>
          <p:nvPr>
            <p:ph type="title"/>
          </p:nvPr>
        </p:nvSpPr>
        <p:spPr/>
        <p:txBody>
          <a:bodyPr/>
          <a:lstStyle/>
          <a:p>
            <a:pPr algn="ctr"/>
            <a:r>
              <a:rPr lang="en-US" dirty="0"/>
              <a:t>New Businesses Practices</a:t>
            </a:r>
          </a:p>
        </p:txBody>
      </p:sp>
      <p:sp>
        <p:nvSpPr>
          <p:cNvPr id="3" name="Content Placeholder 2">
            <a:extLst>
              <a:ext uri="{FF2B5EF4-FFF2-40B4-BE49-F238E27FC236}">
                <a16:creationId xmlns:a16="http://schemas.microsoft.com/office/drawing/2014/main" id="{7F1A85C0-6A0B-4CFD-9E0B-89E3D573E6AB}"/>
              </a:ext>
            </a:extLst>
          </p:cNvPr>
          <p:cNvSpPr>
            <a:spLocks noGrp="1"/>
          </p:cNvSpPr>
          <p:nvPr>
            <p:ph idx="1"/>
          </p:nvPr>
        </p:nvSpPr>
        <p:spPr/>
        <p:txBody>
          <a:bodyPr>
            <a:normAutofit fontScale="92500" lnSpcReduction="10000"/>
          </a:bodyPr>
          <a:lstStyle/>
          <a:p>
            <a:r>
              <a:rPr lang="en-US" dirty="0"/>
              <a:t>Industrialists began to hire managers specializing in a particular aspect of a business —  such as sales and distribution, finance, or the purchase of raw materials.</a:t>
            </a:r>
          </a:p>
          <a:p>
            <a:r>
              <a:rPr lang="en-US" dirty="0"/>
              <a:t>A white-collar service sector, composed of workers with mathematical skills and literacy acquired in the new public primary schools, emerged as part of the development of management. </a:t>
            </a:r>
          </a:p>
          <a:p>
            <a:r>
              <a:rPr lang="en-US" dirty="0"/>
              <a:t>The drive to boost consumption led to the development of the department store. </a:t>
            </a:r>
          </a:p>
          <a:p>
            <a:r>
              <a:rPr lang="en-US" dirty="0"/>
              <a:t>Department stores became the domain of women, who came out of their domestic sphere into a new public role. Stores hired attractive salesgirls, another variety of service workers, to inspire customers to buy.</a:t>
            </a:r>
          </a:p>
        </p:txBody>
      </p:sp>
    </p:spTree>
    <p:extLst>
      <p:ext uri="{BB962C8B-B14F-4D97-AF65-F5344CB8AC3E}">
        <p14:creationId xmlns:p14="http://schemas.microsoft.com/office/powerpoint/2010/main" val="1017561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4457-E8FD-44B3-BD7C-77CC172159FA}"/>
              </a:ext>
            </a:extLst>
          </p:cNvPr>
          <p:cNvSpPr>
            <a:spLocks noGrp="1"/>
          </p:cNvSpPr>
          <p:nvPr>
            <p:ph type="title"/>
          </p:nvPr>
        </p:nvSpPr>
        <p:spPr/>
        <p:txBody>
          <a:bodyPr/>
          <a:lstStyle/>
          <a:p>
            <a:pPr algn="ctr"/>
            <a:r>
              <a:rPr lang="en-US" dirty="0"/>
              <a:t>International Migration</a:t>
            </a:r>
          </a:p>
        </p:txBody>
      </p:sp>
      <p:sp>
        <p:nvSpPr>
          <p:cNvPr id="3" name="Content Placeholder 2">
            <a:extLst>
              <a:ext uri="{FF2B5EF4-FFF2-40B4-BE49-F238E27FC236}">
                <a16:creationId xmlns:a16="http://schemas.microsoft.com/office/drawing/2014/main" id="{E8BDBAB0-CDD2-4452-B5E8-2F35D8D79BF8}"/>
              </a:ext>
            </a:extLst>
          </p:cNvPr>
          <p:cNvSpPr>
            <a:spLocks noGrp="1"/>
          </p:cNvSpPr>
          <p:nvPr>
            <p:ph idx="1"/>
          </p:nvPr>
        </p:nvSpPr>
        <p:spPr/>
        <p:txBody>
          <a:bodyPr/>
          <a:lstStyle/>
          <a:p>
            <a:r>
              <a:rPr lang="en-US" dirty="0"/>
              <a:t>Thousands of Sicilians left, often temporarily, to find work in the industrial cities of North and South America. </a:t>
            </a:r>
          </a:p>
          <a:p>
            <a:r>
              <a:rPr lang="en-US" dirty="0"/>
              <a:t>One-third of all European immigrants came from the British Isles.</a:t>
            </a:r>
          </a:p>
          <a:p>
            <a:r>
              <a:rPr lang="en-US" dirty="0"/>
              <a:t>Between 1886 and 1900, half a million Swedes out of a population of 4.75 million quit their country. </a:t>
            </a:r>
          </a:p>
          <a:p>
            <a:r>
              <a:rPr lang="en-US" dirty="0"/>
              <a:t>Millions of rural Jews from eastern Europe also fled vicious anti-Semitism. </a:t>
            </a:r>
          </a:p>
          <a:p>
            <a:r>
              <a:rPr lang="en-US" dirty="0"/>
              <a:t>Most migrants who left Europe went to North and South America, Australia, and New Zealand.</a:t>
            </a:r>
          </a:p>
        </p:txBody>
      </p:sp>
    </p:spTree>
    <p:extLst>
      <p:ext uri="{BB962C8B-B14F-4D97-AF65-F5344CB8AC3E}">
        <p14:creationId xmlns:p14="http://schemas.microsoft.com/office/powerpoint/2010/main" val="890499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F78EE-D627-4ECB-8054-A6ABD93A4472}"/>
              </a:ext>
            </a:extLst>
          </p:cNvPr>
          <p:cNvSpPr>
            <a:spLocks noGrp="1"/>
          </p:cNvSpPr>
          <p:nvPr>
            <p:ph type="title"/>
          </p:nvPr>
        </p:nvSpPr>
        <p:spPr/>
        <p:txBody>
          <a:bodyPr/>
          <a:lstStyle/>
          <a:p>
            <a:pPr algn="ctr"/>
            <a:r>
              <a:rPr lang="en-US" dirty="0"/>
              <a:t>Internal Migration</a:t>
            </a:r>
          </a:p>
        </p:txBody>
      </p:sp>
      <p:sp>
        <p:nvSpPr>
          <p:cNvPr id="3" name="Content Placeholder 2">
            <a:extLst>
              <a:ext uri="{FF2B5EF4-FFF2-40B4-BE49-F238E27FC236}">
                <a16:creationId xmlns:a16="http://schemas.microsoft.com/office/drawing/2014/main" id="{42B8A203-5A62-4CBA-A024-096A64F9B9E5}"/>
              </a:ext>
            </a:extLst>
          </p:cNvPr>
          <p:cNvSpPr>
            <a:spLocks noGrp="1"/>
          </p:cNvSpPr>
          <p:nvPr>
            <p:ph idx="1"/>
          </p:nvPr>
        </p:nvSpPr>
        <p:spPr/>
        <p:txBody>
          <a:bodyPr/>
          <a:lstStyle/>
          <a:p>
            <a:r>
              <a:rPr lang="en-US" dirty="0"/>
              <a:t>More common than international migration was internal migration from rural areas to cities, accelerating urbanization.</a:t>
            </a:r>
          </a:p>
          <a:p>
            <a:r>
              <a:rPr lang="en-US" dirty="0"/>
              <a:t>Many who moved to the cities were seasonal migrants.</a:t>
            </a:r>
          </a:p>
          <a:p>
            <a:r>
              <a:rPr lang="en-US" dirty="0"/>
              <a:t>The most urbanized countries were Great Britain and Belgium, followed by Germany, France, and the Netherlands</a:t>
            </a:r>
          </a:p>
          <a:p>
            <a:endParaRPr lang="en-US" dirty="0"/>
          </a:p>
        </p:txBody>
      </p:sp>
    </p:spTree>
    <p:extLst>
      <p:ext uri="{BB962C8B-B14F-4D97-AF65-F5344CB8AC3E}">
        <p14:creationId xmlns:p14="http://schemas.microsoft.com/office/powerpoint/2010/main" val="34362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A5AFB-270D-47F8-8316-5C52534D57CB}"/>
              </a:ext>
            </a:extLst>
          </p:cNvPr>
          <p:cNvSpPr>
            <a:spLocks noGrp="1"/>
          </p:cNvSpPr>
          <p:nvPr>
            <p:ph type="title"/>
          </p:nvPr>
        </p:nvSpPr>
        <p:spPr/>
        <p:txBody>
          <a:bodyPr/>
          <a:lstStyle/>
          <a:p>
            <a:pPr algn="ctr"/>
            <a:r>
              <a:rPr lang="en-US" dirty="0"/>
              <a:t>Reformers</a:t>
            </a:r>
          </a:p>
        </p:txBody>
      </p:sp>
      <p:sp>
        <p:nvSpPr>
          <p:cNvPr id="3" name="Content Placeholder 2">
            <a:extLst>
              <a:ext uri="{FF2B5EF4-FFF2-40B4-BE49-F238E27FC236}">
                <a16:creationId xmlns:a16="http://schemas.microsoft.com/office/drawing/2014/main" id="{9AD8A28C-CD45-40C4-9FD4-E7F538DC7B21}"/>
              </a:ext>
            </a:extLst>
          </p:cNvPr>
          <p:cNvSpPr>
            <a:spLocks noGrp="1"/>
          </p:cNvSpPr>
          <p:nvPr>
            <p:ph idx="1"/>
          </p:nvPr>
        </p:nvSpPr>
        <p:spPr/>
        <p:txBody>
          <a:bodyPr>
            <a:normAutofit/>
          </a:bodyPr>
          <a:lstStyle/>
          <a:p>
            <a:r>
              <a:rPr lang="en-US" dirty="0"/>
              <a:t>Reformers founded organizations for social improvement. </a:t>
            </a:r>
          </a:p>
          <a:p>
            <a:r>
              <a:rPr lang="en-US" dirty="0"/>
              <a:t>Settlement houses, clinics, and maternal and child health centers sprang up overnight in cities. </a:t>
            </a:r>
          </a:p>
          <a:p>
            <a:r>
              <a:rPr lang="en-US" dirty="0"/>
              <a:t>The Fabian Society, a small organization established in London in 1884, undertook studies to devise reforms based on planning rather than socialist revolution.</a:t>
            </a:r>
          </a:p>
          <a:p>
            <a:r>
              <a:rPr lang="en-US" dirty="0"/>
              <a:t>Reformers sponsored centers to provide good medical care and food for children and instructed mothers in child-care techniques, including breast-feeding to promote infant health.</a:t>
            </a:r>
          </a:p>
        </p:txBody>
      </p:sp>
    </p:spTree>
    <p:extLst>
      <p:ext uri="{BB962C8B-B14F-4D97-AF65-F5344CB8AC3E}">
        <p14:creationId xmlns:p14="http://schemas.microsoft.com/office/powerpoint/2010/main" val="1595605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80A91-4231-499B-A30D-FD7C273CE687}"/>
              </a:ext>
            </a:extLst>
          </p:cNvPr>
          <p:cNvSpPr>
            <a:spLocks noGrp="1"/>
          </p:cNvSpPr>
          <p:nvPr>
            <p:ph type="title"/>
          </p:nvPr>
        </p:nvSpPr>
        <p:spPr/>
        <p:txBody>
          <a:bodyPr/>
          <a:lstStyle/>
          <a:p>
            <a:pPr algn="ctr"/>
            <a:r>
              <a:rPr lang="en-US" dirty="0"/>
              <a:t>The Scramble for Africa</a:t>
            </a:r>
          </a:p>
        </p:txBody>
      </p:sp>
      <p:sp>
        <p:nvSpPr>
          <p:cNvPr id="3" name="Content Placeholder 2">
            <a:extLst>
              <a:ext uri="{FF2B5EF4-FFF2-40B4-BE49-F238E27FC236}">
                <a16:creationId xmlns:a16="http://schemas.microsoft.com/office/drawing/2014/main" id="{2B01D1EC-A1E2-45EC-9481-4E6781870E5F}"/>
              </a:ext>
            </a:extLst>
          </p:cNvPr>
          <p:cNvSpPr>
            <a:spLocks noGrp="1"/>
          </p:cNvSpPr>
          <p:nvPr>
            <p:ph idx="1"/>
          </p:nvPr>
        </p:nvSpPr>
        <p:spPr/>
        <p:txBody>
          <a:bodyPr>
            <a:normAutofit/>
          </a:bodyPr>
          <a:lstStyle/>
          <a:p>
            <a:r>
              <a:rPr lang="en-US" dirty="0"/>
              <a:t>European countries had long viewed Africa — North and South — as a vast region for profit through trade and investment.</a:t>
            </a:r>
          </a:p>
          <a:p>
            <a:r>
              <a:rPr lang="en-US" dirty="0"/>
              <a:t>Egypt, a convenient and profitable stop on the way to Asia, was an early target.</a:t>
            </a:r>
          </a:p>
          <a:p>
            <a:r>
              <a:rPr lang="en-US" dirty="0"/>
              <a:t>Europeans wanted Africa’s raw materials, such as palm oil, cotton, metals, diamonds, cocoa, and rubber.</a:t>
            </a:r>
          </a:p>
          <a:p>
            <a:r>
              <a:rPr lang="en-US" dirty="0"/>
              <a:t>Britain needed the southern and eastern coasts of Africa for stopover ports on the route to Asia and its empire in India. </a:t>
            </a:r>
          </a:p>
          <a:p>
            <a:endParaRPr lang="en-US" dirty="0"/>
          </a:p>
        </p:txBody>
      </p:sp>
    </p:spTree>
    <p:extLst>
      <p:ext uri="{BB962C8B-B14F-4D97-AF65-F5344CB8AC3E}">
        <p14:creationId xmlns:p14="http://schemas.microsoft.com/office/powerpoint/2010/main" val="2108410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551A-B40A-4CC2-863E-49283A95CBB1}"/>
              </a:ext>
            </a:extLst>
          </p:cNvPr>
          <p:cNvSpPr>
            <a:spLocks noGrp="1"/>
          </p:cNvSpPr>
          <p:nvPr>
            <p:ph type="title"/>
          </p:nvPr>
        </p:nvSpPr>
        <p:spPr/>
        <p:txBody>
          <a:bodyPr/>
          <a:lstStyle/>
          <a:p>
            <a:pPr algn="ctr"/>
            <a:r>
              <a:rPr lang="en-US" dirty="0"/>
              <a:t>Organized Sports</a:t>
            </a:r>
          </a:p>
        </p:txBody>
      </p:sp>
      <p:sp>
        <p:nvSpPr>
          <p:cNvPr id="3" name="Content Placeholder 2">
            <a:extLst>
              <a:ext uri="{FF2B5EF4-FFF2-40B4-BE49-F238E27FC236}">
                <a16:creationId xmlns:a16="http://schemas.microsoft.com/office/drawing/2014/main" id="{6F68B81E-384C-43CE-82F8-52DBD260ED05}"/>
              </a:ext>
            </a:extLst>
          </p:cNvPr>
          <p:cNvSpPr>
            <a:spLocks noGrp="1"/>
          </p:cNvSpPr>
          <p:nvPr>
            <p:ph idx="1"/>
          </p:nvPr>
        </p:nvSpPr>
        <p:spPr/>
        <p:txBody>
          <a:bodyPr>
            <a:normAutofit/>
          </a:bodyPr>
          <a:lstStyle/>
          <a:p>
            <a:r>
              <a:rPr lang="en-US" dirty="0"/>
              <a:t>As nations competed for territory and global trade, male athletes created sports teams. </a:t>
            </a:r>
          </a:p>
          <a:p>
            <a:r>
              <a:rPr lang="en-US" dirty="0"/>
              <a:t>Soccer, rugby, and cricket matches drew mass audiences that welded the lower and higher classes into an imperial culture. </a:t>
            </a:r>
          </a:p>
          <a:p>
            <a:r>
              <a:rPr lang="en-US" dirty="0"/>
              <a:t>Competitive sports began to be seen as signs of national strength and spirit, as newspapers reported all sorts of new contests.</a:t>
            </a:r>
          </a:p>
          <a:p>
            <a:r>
              <a:rPr lang="en-US" dirty="0"/>
              <a:t>Team sports for men —  like civilian military service — helped differentiate male and female spheres and thus promoted a social order based on distinction between the sexes. </a:t>
            </a:r>
          </a:p>
        </p:txBody>
      </p:sp>
    </p:spTree>
    <p:extLst>
      <p:ext uri="{BB962C8B-B14F-4D97-AF65-F5344CB8AC3E}">
        <p14:creationId xmlns:p14="http://schemas.microsoft.com/office/powerpoint/2010/main" val="1617877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84D89-A1A2-4F3C-AFBD-A2BC4318798B}"/>
              </a:ext>
            </a:extLst>
          </p:cNvPr>
          <p:cNvSpPr>
            <a:spLocks noGrp="1"/>
          </p:cNvSpPr>
          <p:nvPr>
            <p:ph type="title"/>
          </p:nvPr>
        </p:nvSpPr>
        <p:spPr/>
        <p:txBody>
          <a:bodyPr/>
          <a:lstStyle/>
          <a:p>
            <a:pPr algn="ctr"/>
            <a:r>
              <a:rPr lang="en-US" dirty="0"/>
              <a:t>Union Activism</a:t>
            </a:r>
          </a:p>
        </p:txBody>
      </p:sp>
      <p:sp>
        <p:nvSpPr>
          <p:cNvPr id="3" name="Content Placeholder 2">
            <a:extLst>
              <a:ext uri="{FF2B5EF4-FFF2-40B4-BE49-F238E27FC236}">
                <a16:creationId xmlns:a16="http://schemas.microsoft.com/office/drawing/2014/main" id="{35C9C561-EB7A-44BB-B15D-EE111AB9FE25}"/>
              </a:ext>
            </a:extLst>
          </p:cNvPr>
          <p:cNvSpPr>
            <a:spLocks noGrp="1"/>
          </p:cNvSpPr>
          <p:nvPr>
            <p:ph idx="1"/>
          </p:nvPr>
        </p:nvSpPr>
        <p:spPr/>
        <p:txBody>
          <a:bodyPr/>
          <a:lstStyle/>
          <a:p>
            <a:r>
              <a:rPr lang="en-US" dirty="0"/>
              <a:t>As the nineteenth century entered its final decades, workers organized formal unions, which attracted the allegiance of millions. </a:t>
            </a:r>
          </a:p>
          <a:p>
            <a:r>
              <a:rPr lang="en-US" dirty="0"/>
              <a:t>Businessmen and governments viewed striking workers as insubordinate, threatening political unrest and destructive violence.</a:t>
            </a:r>
          </a:p>
          <a:p>
            <a:r>
              <a:rPr lang="en-US" dirty="0"/>
              <a:t>Across Europe between 1888 and 1890, the number of major strikes and demonstrations rose by more than 50 percent, from 188 to 289. </a:t>
            </a:r>
          </a:p>
          <a:p>
            <a:r>
              <a:rPr lang="en-US" dirty="0"/>
              <a:t>Governments increasingly responded to strikes by calling out troops or armed police.</a:t>
            </a:r>
          </a:p>
          <a:p>
            <a:endParaRPr lang="en-US" dirty="0"/>
          </a:p>
        </p:txBody>
      </p:sp>
    </p:spTree>
    <p:extLst>
      <p:ext uri="{BB962C8B-B14F-4D97-AF65-F5344CB8AC3E}">
        <p14:creationId xmlns:p14="http://schemas.microsoft.com/office/powerpoint/2010/main" val="1732533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EE9E-3560-4DBF-A526-30AEEE11CB1B}"/>
              </a:ext>
            </a:extLst>
          </p:cNvPr>
          <p:cNvSpPr>
            <a:spLocks noGrp="1"/>
          </p:cNvSpPr>
          <p:nvPr>
            <p:ph type="title"/>
          </p:nvPr>
        </p:nvSpPr>
        <p:spPr/>
        <p:txBody>
          <a:bodyPr/>
          <a:lstStyle/>
          <a:p>
            <a:pPr algn="ctr"/>
            <a:r>
              <a:rPr lang="en-US" dirty="0"/>
              <a:t>New Unionism</a:t>
            </a:r>
          </a:p>
        </p:txBody>
      </p:sp>
      <p:sp>
        <p:nvSpPr>
          <p:cNvPr id="3" name="Content Placeholder 2">
            <a:extLst>
              <a:ext uri="{FF2B5EF4-FFF2-40B4-BE49-F238E27FC236}">
                <a16:creationId xmlns:a16="http://schemas.microsoft.com/office/drawing/2014/main" id="{B828E549-A831-4548-8B81-4301C91D499C}"/>
              </a:ext>
            </a:extLst>
          </p:cNvPr>
          <p:cNvSpPr>
            <a:spLocks noGrp="1"/>
          </p:cNvSpPr>
          <p:nvPr>
            <p:ph idx="1"/>
          </p:nvPr>
        </p:nvSpPr>
        <p:spPr/>
        <p:txBody>
          <a:bodyPr/>
          <a:lstStyle/>
          <a:p>
            <a:r>
              <a:rPr lang="en-US" dirty="0"/>
              <a:t>New unions were nationwide groups with salaried managers who could plan a widespread general strike across the trades, focusing on such common goals as achieving the eight-hour workday but also paralyzing an entire nation through work stoppages. \</a:t>
            </a:r>
          </a:p>
          <a:p>
            <a:r>
              <a:rPr lang="en-US" dirty="0"/>
              <a:t>Large unions had the potential for challenging large industries, cartels, and trusts.</a:t>
            </a:r>
          </a:p>
          <a:p>
            <a:r>
              <a:rPr lang="en-US" dirty="0"/>
              <a:t>Working-class political parties developed from unions. </a:t>
            </a:r>
          </a:p>
        </p:txBody>
      </p:sp>
    </p:spTree>
    <p:extLst>
      <p:ext uri="{BB962C8B-B14F-4D97-AF65-F5344CB8AC3E}">
        <p14:creationId xmlns:p14="http://schemas.microsoft.com/office/powerpoint/2010/main" val="290176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112D3-FDF4-4958-87DA-2A8FF0F0ACFF}"/>
              </a:ext>
            </a:extLst>
          </p:cNvPr>
          <p:cNvSpPr>
            <a:spLocks noGrp="1"/>
          </p:cNvSpPr>
          <p:nvPr>
            <p:ph type="title"/>
          </p:nvPr>
        </p:nvSpPr>
        <p:spPr/>
        <p:txBody>
          <a:bodyPr/>
          <a:lstStyle/>
          <a:p>
            <a:pPr algn="ctr"/>
            <a:r>
              <a:rPr lang="en-US" dirty="0"/>
              <a:t>The Second International</a:t>
            </a:r>
          </a:p>
        </p:txBody>
      </p:sp>
      <p:sp>
        <p:nvSpPr>
          <p:cNvPr id="3" name="Content Placeholder 2">
            <a:extLst>
              <a:ext uri="{FF2B5EF4-FFF2-40B4-BE49-F238E27FC236}">
                <a16:creationId xmlns:a16="http://schemas.microsoft.com/office/drawing/2014/main" id="{C7430D27-B698-420C-A1DC-16FFB50F18B4}"/>
              </a:ext>
            </a:extLst>
          </p:cNvPr>
          <p:cNvSpPr>
            <a:spLocks noGrp="1"/>
          </p:cNvSpPr>
          <p:nvPr>
            <p:ph idx="1"/>
          </p:nvPr>
        </p:nvSpPr>
        <p:spPr/>
        <p:txBody>
          <a:bodyPr>
            <a:normAutofit/>
          </a:bodyPr>
          <a:lstStyle/>
          <a:p>
            <a:r>
              <a:rPr lang="en-US" dirty="0"/>
              <a:t> In 1889, some four hundred socialists from across Europe met to form the Second International, a federation of working-class organizations and political parties.</a:t>
            </a:r>
          </a:p>
          <a:p>
            <a:r>
              <a:rPr lang="en-US" dirty="0"/>
              <a:t>The Second International adopted a Marxist revolutionary program, but it also advocated suffrage and better working conditions.</a:t>
            </a:r>
          </a:p>
          <a:p>
            <a:r>
              <a:rPr lang="en-US" dirty="0"/>
              <a:t>Members of the Second International determined to rid the organization of anarchists.</a:t>
            </a:r>
          </a:p>
          <a:p>
            <a:endParaRPr lang="en-US" dirty="0"/>
          </a:p>
          <a:p>
            <a:endParaRPr lang="en-US" dirty="0"/>
          </a:p>
        </p:txBody>
      </p:sp>
    </p:spTree>
    <p:extLst>
      <p:ext uri="{BB962C8B-B14F-4D97-AF65-F5344CB8AC3E}">
        <p14:creationId xmlns:p14="http://schemas.microsoft.com/office/powerpoint/2010/main" val="2171858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A7015-4982-488F-AF28-B924C4F50BBB}"/>
              </a:ext>
            </a:extLst>
          </p:cNvPr>
          <p:cNvSpPr>
            <a:spLocks noGrp="1"/>
          </p:cNvSpPr>
          <p:nvPr>
            <p:ph type="title"/>
          </p:nvPr>
        </p:nvSpPr>
        <p:spPr/>
        <p:txBody>
          <a:bodyPr/>
          <a:lstStyle/>
          <a:p>
            <a:pPr algn="ctr"/>
            <a:r>
              <a:rPr lang="en-US" dirty="0"/>
              <a:t>Mass Politics in Britain</a:t>
            </a:r>
          </a:p>
        </p:txBody>
      </p:sp>
      <p:sp>
        <p:nvSpPr>
          <p:cNvPr id="3" name="Content Placeholder 2">
            <a:extLst>
              <a:ext uri="{FF2B5EF4-FFF2-40B4-BE49-F238E27FC236}">
                <a16:creationId xmlns:a16="http://schemas.microsoft.com/office/drawing/2014/main" id="{7AC46FAE-D850-4391-8FE6-5BDE3647D6D8}"/>
              </a:ext>
            </a:extLst>
          </p:cNvPr>
          <p:cNvSpPr>
            <a:spLocks noGrp="1"/>
          </p:cNvSpPr>
          <p:nvPr>
            <p:ph idx="1"/>
          </p:nvPr>
        </p:nvSpPr>
        <p:spPr/>
        <p:txBody>
          <a:bodyPr>
            <a:normAutofit fontScale="92500" lnSpcReduction="20000"/>
          </a:bodyPr>
          <a:lstStyle/>
          <a:p>
            <a:r>
              <a:rPr lang="en-US" dirty="0"/>
              <a:t>Western European countries moved  toward mass politics more rapidly than did countries to the east aided by mass journalism.</a:t>
            </a:r>
          </a:p>
          <a:p>
            <a:r>
              <a:rPr lang="en-US" dirty="0"/>
              <a:t>Journalism created a national community of up-to-date citizens.</a:t>
            </a:r>
          </a:p>
          <a:p>
            <a:r>
              <a:rPr lang="en-US" dirty="0"/>
              <a:t>William Gladstone conducted a new type of mass politics campaign in England, addressing thousands of workers along with mass meetings that fueled public interest in politics.</a:t>
            </a:r>
          </a:p>
          <a:p>
            <a:r>
              <a:rPr lang="en-US" dirty="0"/>
              <a:t>The Ballot Act of 1872 made voting secret, a reform that reduced the ability of landlords </a:t>
            </a:r>
          </a:p>
          <a:p>
            <a:r>
              <a:rPr lang="en-US" dirty="0"/>
              <a:t>and employers to control how their workers voted. </a:t>
            </a:r>
          </a:p>
          <a:p>
            <a:r>
              <a:rPr lang="en-US" dirty="0"/>
              <a:t>The Reform Act of 1884 doubled the electorate to around 4.5 million men, enfranchising many urban workers and artisans and thus further diminishing traditional aristocratic influence in the countryside.</a:t>
            </a:r>
          </a:p>
          <a:p>
            <a:endParaRPr lang="en-US" dirty="0"/>
          </a:p>
          <a:p>
            <a:endParaRPr lang="en-US" dirty="0"/>
          </a:p>
        </p:txBody>
      </p:sp>
    </p:spTree>
    <p:extLst>
      <p:ext uri="{BB962C8B-B14F-4D97-AF65-F5344CB8AC3E}">
        <p14:creationId xmlns:p14="http://schemas.microsoft.com/office/powerpoint/2010/main" val="129355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A3FEA-07C5-4E4E-8A9D-2902DF057C3A}"/>
              </a:ext>
            </a:extLst>
          </p:cNvPr>
          <p:cNvSpPr>
            <a:spLocks noGrp="1"/>
          </p:cNvSpPr>
          <p:nvPr>
            <p:ph type="title"/>
          </p:nvPr>
        </p:nvSpPr>
        <p:spPr/>
        <p:txBody>
          <a:bodyPr/>
          <a:lstStyle/>
          <a:p>
            <a:pPr algn="ctr"/>
            <a:r>
              <a:rPr lang="en-US" dirty="0"/>
              <a:t>Irish Politics</a:t>
            </a:r>
          </a:p>
        </p:txBody>
      </p:sp>
      <p:sp>
        <p:nvSpPr>
          <p:cNvPr id="3" name="Content Placeholder 2">
            <a:extLst>
              <a:ext uri="{FF2B5EF4-FFF2-40B4-BE49-F238E27FC236}">
                <a16:creationId xmlns:a16="http://schemas.microsoft.com/office/drawing/2014/main" id="{6D64FE37-4ECC-4242-97ED-4BDF1CC01BED}"/>
              </a:ext>
            </a:extLst>
          </p:cNvPr>
          <p:cNvSpPr>
            <a:spLocks noGrp="1"/>
          </p:cNvSpPr>
          <p:nvPr>
            <p:ph idx="1"/>
          </p:nvPr>
        </p:nvSpPr>
        <p:spPr/>
        <p:txBody>
          <a:bodyPr>
            <a:normAutofit/>
          </a:bodyPr>
          <a:lstStyle/>
          <a:p>
            <a:r>
              <a:rPr lang="en-US" dirty="0"/>
              <a:t>Irish leader Charles Stewart Parnell demanded British support for home rule — a system giving Ireland its own parliament in return for Irish votes. </a:t>
            </a:r>
          </a:p>
          <a:p>
            <a:r>
              <a:rPr lang="en-US" dirty="0"/>
              <a:t>Conservatives called cracked down on Irish activism. </a:t>
            </a:r>
          </a:p>
          <a:p>
            <a:r>
              <a:rPr lang="en-US" dirty="0"/>
              <a:t>Irish home rule remained a heated political issue, as did the determination to end Ireland’s colonial status. </a:t>
            </a:r>
          </a:p>
        </p:txBody>
      </p:sp>
    </p:spTree>
    <p:extLst>
      <p:ext uri="{BB962C8B-B14F-4D97-AF65-F5344CB8AC3E}">
        <p14:creationId xmlns:p14="http://schemas.microsoft.com/office/powerpoint/2010/main" val="3709199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52B16-BC23-4FFC-92AA-58DBACEA8F7A}"/>
              </a:ext>
            </a:extLst>
          </p:cNvPr>
          <p:cNvSpPr>
            <a:spLocks noGrp="1"/>
          </p:cNvSpPr>
          <p:nvPr>
            <p:ph type="title"/>
          </p:nvPr>
        </p:nvSpPr>
        <p:spPr/>
        <p:txBody>
          <a:bodyPr/>
          <a:lstStyle/>
          <a:p>
            <a:pPr algn="ctr"/>
            <a:r>
              <a:rPr lang="en-US" dirty="0"/>
              <a:t>The Third Republic</a:t>
            </a:r>
          </a:p>
        </p:txBody>
      </p:sp>
      <p:sp>
        <p:nvSpPr>
          <p:cNvPr id="3" name="Content Placeholder 2">
            <a:extLst>
              <a:ext uri="{FF2B5EF4-FFF2-40B4-BE49-F238E27FC236}">
                <a16:creationId xmlns:a16="http://schemas.microsoft.com/office/drawing/2014/main" id="{C4C67ECC-A130-43EF-AF19-0EFB00469E2F}"/>
              </a:ext>
            </a:extLst>
          </p:cNvPr>
          <p:cNvSpPr>
            <a:spLocks noGrp="1"/>
          </p:cNvSpPr>
          <p:nvPr>
            <p:ph idx="1"/>
          </p:nvPr>
        </p:nvSpPr>
        <p:spPr/>
        <p:txBody>
          <a:bodyPr>
            <a:normAutofit/>
          </a:bodyPr>
          <a:lstStyle/>
          <a:p>
            <a:r>
              <a:rPr lang="en-US" dirty="0"/>
              <a:t>France’s Third Republic replaced the Second Empire. </a:t>
            </a:r>
          </a:p>
          <a:p>
            <a:r>
              <a:rPr lang="en-US" dirty="0"/>
              <a:t>The republic was shaky at the start because the monarchist political factions all  struggled to destroy it. </a:t>
            </a:r>
          </a:p>
          <a:p>
            <a:r>
              <a:rPr lang="en-US" dirty="0"/>
              <a:t>Their failure to do so led in 1875 to the adoption of a new constitution, which created a ceremonial presidency and a premier dependent on support from the elected Chamber of Deputies. </a:t>
            </a:r>
          </a:p>
          <a:p>
            <a:r>
              <a:rPr lang="en-US" dirty="0"/>
              <a:t>An alliance of businessmen, shopkeepers, professionals, and rural property owners hoped the new system would prevent the kind of strongman politics that had seen previous republics give way to the rule of emperors and the return of monarchs.</a:t>
            </a:r>
          </a:p>
        </p:txBody>
      </p:sp>
    </p:spTree>
    <p:extLst>
      <p:ext uri="{BB962C8B-B14F-4D97-AF65-F5344CB8AC3E}">
        <p14:creationId xmlns:p14="http://schemas.microsoft.com/office/powerpoint/2010/main" val="1582904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AF991-C1BA-46FE-9F04-0B9456BCF9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0F26E5-32D5-41B8-813A-7D752BB7FF7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42094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F01AB-E9CE-49A9-BF06-872CF1BCF6B4}"/>
              </a:ext>
            </a:extLst>
          </p:cNvPr>
          <p:cNvSpPr>
            <a:spLocks noGrp="1"/>
          </p:cNvSpPr>
          <p:nvPr>
            <p:ph type="title"/>
          </p:nvPr>
        </p:nvSpPr>
        <p:spPr/>
        <p:txBody>
          <a:bodyPr/>
          <a:lstStyle/>
          <a:p>
            <a:pPr algn="ctr"/>
            <a:r>
              <a:rPr lang="en-US" dirty="0"/>
              <a:t>Leopold II and the Congo</a:t>
            </a:r>
          </a:p>
        </p:txBody>
      </p:sp>
      <p:sp>
        <p:nvSpPr>
          <p:cNvPr id="3" name="Content Placeholder 2">
            <a:extLst>
              <a:ext uri="{FF2B5EF4-FFF2-40B4-BE49-F238E27FC236}">
                <a16:creationId xmlns:a16="http://schemas.microsoft.com/office/drawing/2014/main" id="{04E0EBA7-6DAE-49D2-8FEC-C2AA8F1CA420}"/>
              </a:ext>
            </a:extLst>
          </p:cNvPr>
          <p:cNvSpPr>
            <a:spLocks noGrp="1"/>
          </p:cNvSpPr>
          <p:nvPr>
            <p:ph idx="1"/>
          </p:nvPr>
        </p:nvSpPr>
        <p:spPr/>
        <p:txBody>
          <a:bodyPr>
            <a:normAutofit fontScale="92500"/>
          </a:bodyPr>
          <a:lstStyle/>
          <a:p>
            <a:r>
              <a:rPr lang="en-US" dirty="0"/>
              <a:t>Insatiable greed drove Leopold II of Belgium to claim the Congo region of central Africa, inflicting on its peoples unparalleled acts of cruelty.</a:t>
            </a:r>
          </a:p>
          <a:p>
            <a:r>
              <a:rPr lang="en-US" dirty="0"/>
              <a:t>Belgium squeezed the last drop of rubber and other resources from the Congo.</a:t>
            </a:r>
          </a:p>
          <a:p>
            <a:r>
              <a:rPr lang="en-US" dirty="0"/>
              <a:t>The government ordered the killing of workers whose quotas were even slightly short or the amputation of hands for the same offense. </a:t>
            </a:r>
          </a:p>
          <a:p>
            <a:r>
              <a:rPr lang="en-US" dirty="0"/>
              <a:t>Belgian agents collected amputated hands and sent them to government officials to show Leopold that they were enforcing his kind of discipline.</a:t>
            </a:r>
          </a:p>
          <a:p>
            <a:r>
              <a:rPr lang="en-US" dirty="0"/>
              <a:t> </a:t>
            </a:r>
          </a:p>
          <a:p>
            <a:endParaRPr lang="en-US" dirty="0"/>
          </a:p>
        </p:txBody>
      </p:sp>
    </p:spTree>
    <p:extLst>
      <p:ext uri="{BB962C8B-B14F-4D97-AF65-F5344CB8AC3E}">
        <p14:creationId xmlns:p14="http://schemas.microsoft.com/office/powerpoint/2010/main" val="3947593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504D0-94BC-43C4-BBAD-E0314E128D34}"/>
              </a:ext>
            </a:extLst>
          </p:cNvPr>
          <p:cNvSpPr>
            <a:spLocks noGrp="1"/>
          </p:cNvSpPr>
          <p:nvPr>
            <p:ph type="title"/>
          </p:nvPr>
        </p:nvSpPr>
        <p:spPr/>
        <p:txBody>
          <a:bodyPr/>
          <a:lstStyle/>
          <a:p>
            <a:pPr algn="ctr"/>
            <a:r>
              <a:rPr lang="en-US" dirty="0"/>
              <a:t>European Imperialism in Africa</a:t>
            </a:r>
          </a:p>
        </p:txBody>
      </p:sp>
      <p:pic>
        <p:nvPicPr>
          <p:cNvPr id="5" name="Content Placeholder 4" descr="Map European colonies in Africa 1890.">
            <a:extLst>
              <a:ext uri="{FF2B5EF4-FFF2-40B4-BE49-F238E27FC236}">
                <a16:creationId xmlns:a16="http://schemas.microsoft.com/office/drawing/2014/main" id="{F15CA29C-C247-4BAA-A9C4-284469696E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44135" y="1825625"/>
            <a:ext cx="3903729" cy="4351338"/>
          </a:xfrm>
        </p:spPr>
      </p:pic>
    </p:spTree>
    <p:extLst>
      <p:ext uri="{BB962C8B-B14F-4D97-AF65-F5344CB8AC3E}">
        <p14:creationId xmlns:p14="http://schemas.microsoft.com/office/powerpoint/2010/main" val="201881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777CF-769C-4D24-98A2-D995F42E2944}"/>
              </a:ext>
            </a:extLst>
          </p:cNvPr>
          <p:cNvSpPr>
            <a:spLocks noGrp="1"/>
          </p:cNvSpPr>
          <p:nvPr>
            <p:ph type="title"/>
          </p:nvPr>
        </p:nvSpPr>
        <p:spPr/>
        <p:txBody>
          <a:bodyPr/>
          <a:lstStyle/>
          <a:p>
            <a:pPr algn="ctr"/>
            <a:r>
              <a:rPr lang="en-US" dirty="0"/>
              <a:t>The Berlin Conferences</a:t>
            </a:r>
          </a:p>
        </p:txBody>
      </p:sp>
      <p:sp>
        <p:nvSpPr>
          <p:cNvPr id="3" name="Content Placeholder 2">
            <a:extLst>
              <a:ext uri="{FF2B5EF4-FFF2-40B4-BE49-F238E27FC236}">
                <a16:creationId xmlns:a16="http://schemas.microsoft.com/office/drawing/2014/main" id="{9FDDFBA4-CA84-43A4-80B2-087CD01263D3}"/>
              </a:ext>
            </a:extLst>
          </p:cNvPr>
          <p:cNvSpPr>
            <a:spLocks noGrp="1"/>
          </p:cNvSpPr>
          <p:nvPr>
            <p:ph idx="1"/>
          </p:nvPr>
        </p:nvSpPr>
        <p:spPr/>
        <p:txBody>
          <a:bodyPr>
            <a:normAutofit/>
          </a:bodyPr>
          <a:lstStyle/>
          <a:p>
            <a:r>
              <a:rPr lang="en-US" dirty="0"/>
              <a:t>The scramble for Africa escalated tensions in Europe and prompted Bismarck to call a conference at Berlin. </a:t>
            </a:r>
          </a:p>
          <a:p>
            <a:r>
              <a:rPr lang="en-US" dirty="0"/>
              <a:t>The conference  decided that control of settlements along the African coast guaranteed rights to interior territory.</a:t>
            </a:r>
          </a:p>
          <a:p>
            <a:r>
              <a:rPr lang="en-US" dirty="0"/>
              <a:t> The Berlin conference also banned the sale of alcohol and controlled the flow of arms to African peoples.  </a:t>
            </a:r>
          </a:p>
          <a:p>
            <a:r>
              <a:rPr lang="en-US" dirty="0"/>
              <a:t>The  agreement led to the strictly linear dissection of the continent —  a dissection that cut across boundaries of African culture and ethnic life.</a:t>
            </a:r>
          </a:p>
        </p:txBody>
      </p:sp>
    </p:spTree>
    <p:extLst>
      <p:ext uri="{BB962C8B-B14F-4D97-AF65-F5344CB8AC3E}">
        <p14:creationId xmlns:p14="http://schemas.microsoft.com/office/powerpoint/2010/main" val="426060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0FC61-5BBA-4431-9582-51178E4DF97C}"/>
              </a:ext>
            </a:extLst>
          </p:cNvPr>
          <p:cNvSpPr>
            <a:spLocks noGrp="1"/>
          </p:cNvSpPr>
          <p:nvPr>
            <p:ph type="title"/>
          </p:nvPr>
        </p:nvSpPr>
        <p:spPr/>
        <p:txBody>
          <a:bodyPr/>
          <a:lstStyle/>
          <a:p>
            <a:pPr algn="ctr"/>
            <a:r>
              <a:rPr lang="en-US" dirty="0"/>
              <a:t>Indian National Congress</a:t>
            </a:r>
          </a:p>
        </p:txBody>
      </p:sp>
      <p:sp>
        <p:nvSpPr>
          <p:cNvPr id="3" name="Content Placeholder 2">
            <a:extLst>
              <a:ext uri="{FF2B5EF4-FFF2-40B4-BE49-F238E27FC236}">
                <a16:creationId xmlns:a16="http://schemas.microsoft.com/office/drawing/2014/main" id="{1F0F49A7-31D1-4F60-A5C1-9736E4F8A343}"/>
              </a:ext>
            </a:extLst>
          </p:cNvPr>
          <p:cNvSpPr>
            <a:spLocks noGrp="1"/>
          </p:cNvSpPr>
          <p:nvPr>
            <p:ph idx="1"/>
          </p:nvPr>
        </p:nvSpPr>
        <p:spPr/>
        <p:txBody>
          <a:bodyPr>
            <a:normAutofit/>
          </a:bodyPr>
          <a:lstStyle/>
          <a:p>
            <a:r>
              <a:rPr lang="en-US" dirty="0"/>
              <a:t>The educated Indian elite in 1885 founded the Indian National Congress. </a:t>
            </a:r>
          </a:p>
          <a:p>
            <a:r>
              <a:rPr lang="en-US" dirty="0"/>
              <a:t>Some of its members welcomed opportunities for trade, education, and social advancement. </a:t>
            </a:r>
          </a:p>
          <a:p>
            <a:r>
              <a:rPr lang="en-US" dirty="0"/>
              <a:t>Others, however, challenged Britain’s right to rule India at all. </a:t>
            </a:r>
          </a:p>
          <a:p>
            <a:r>
              <a:rPr lang="en-US" dirty="0"/>
              <a:t>In the next century, the Indian National Congress would </a:t>
            </a:r>
          </a:p>
          <a:p>
            <a:r>
              <a:rPr lang="en-US" dirty="0"/>
              <a:t>develop into a mass movement.</a:t>
            </a:r>
          </a:p>
        </p:txBody>
      </p:sp>
    </p:spTree>
    <p:extLst>
      <p:ext uri="{BB962C8B-B14F-4D97-AF65-F5344CB8AC3E}">
        <p14:creationId xmlns:p14="http://schemas.microsoft.com/office/powerpoint/2010/main" val="164981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0C013-D289-4A29-AFB9-D7FB09B64DC8}"/>
              </a:ext>
            </a:extLst>
          </p:cNvPr>
          <p:cNvSpPr>
            <a:spLocks noGrp="1"/>
          </p:cNvSpPr>
          <p:nvPr>
            <p:ph type="title"/>
          </p:nvPr>
        </p:nvSpPr>
        <p:spPr/>
        <p:txBody>
          <a:bodyPr/>
          <a:lstStyle/>
          <a:p>
            <a:pPr algn="ctr"/>
            <a:r>
              <a:rPr lang="en-US" dirty="0"/>
              <a:t>Russian Expansion Into Asia</a:t>
            </a:r>
          </a:p>
        </p:txBody>
      </p:sp>
      <p:sp>
        <p:nvSpPr>
          <p:cNvPr id="3" name="Content Placeholder 2">
            <a:extLst>
              <a:ext uri="{FF2B5EF4-FFF2-40B4-BE49-F238E27FC236}">
                <a16:creationId xmlns:a16="http://schemas.microsoft.com/office/drawing/2014/main" id="{E8D04C43-2834-4E95-896A-20596473D4D0}"/>
              </a:ext>
            </a:extLst>
          </p:cNvPr>
          <p:cNvSpPr>
            <a:spLocks noGrp="1"/>
          </p:cNvSpPr>
          <p:nvPr>
            <p:ph idx="1"/>
          </p:nvPr>
        </p:nvSpPr>
        <p:spPr/>
        <p:txBody>
          <a:bodyPr>
            <a:normAutofit fontScale="85000" lnSpcReduction="20000"/>
          </a:bodyPr>
          <a:lstStyle/>
          <a:p>
            <a:r>
              <a:rPr lang="en-US" dirty="0"/>
              <a:t>Russia absorbed the small Muslim states of central  Asia, including provinces of Afghanistan.</a:t>
            </a:r>
          </a:p>
          <a:p>
            <a:r>
              <a:rPr lang="en-US" dirty="0"/>
              <a:t>Besides extending into the Ottoman Empire, Russian tentacles reached Persia, India, and China, often encountering British competition. </a:t>
            </a:r>
          </a:p>
          <a:p>
            <a:r>
              <a:rPr lang="en-US" dirty="0"/>
              <a:t>By the thousands land-hungry Russian peasants moved to these regions, with the Trans-Siberian Railroad later feeding hundreds of thousands more to Siberia. </a:t>
            </a:r>
          </a:p>
          <a:p>
            <a:r>
              <a:rPr lang="en-US" dirty="0"/>
              <a:t>France meanwhile used the threat of military </a:t>
            </a:r>
          </a:p>
          <a:p>
            <a:r>
              <a:rPr lang="en-US" dirty="0"/>
              <a:t>action to negotiate favorable treaties with Indochinese rulers, creating the Union </a:t>
            </a:r>
          </a:p>
          <a:p>
            <a:r>
              <a:rPr lang="en-US" dirty="0"/>
              <a:t>of Indochina from the ancient states of Cambodia, Tonkin, Annam, and Cochin </a:t>
            </a:r>
          </a:p>
          <a:p>
            <a:r>
              <a:rPr lang="en-US" dirty="0"/>
              <a:t>China in 1887 (the last three now constitute Vietnam). Laos was added to Indochina in 1893.</a:t>
            </a:r>
          </a:p>
          <a:p>
            <a:r>
              <a:rPr lang="en-US" dirty="0"/>
              <a:t>The Trans-Siberian Railroad stretched 5,787 miles from Moscow to Vladivostok.</a:t>
            </a:r>
          </a:p>
        </p:txBody>
      </p:sp>
    </p:spTree>
    <p:extLst>
      <p:ext uri="{BB962C8B-B14F-4D97-AF65-F5344CB8AC3E}">
        <p14:creationId xmlns:p14="http://schemas.microsoft.com/office/powerpoint/2010/main" val="2433898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778E1-2A7A-4BC3-B820-80D5C3DEA4A5}"/>
              </a:ext>
            </a:extLst>
          </p:cNvPr>
          <p:cNvSpPr>
            <a:spLocks noGrp="1"/>
          </p:cNvSpPr>
          <p:nvPr>
            <p:ph type="title"/>
          </p:nvPr>
        </p:nvSpPr>
        <p:spPr/>
        <p:txBody>
          <a:bodyPr/>
          <a:lstStyle/>
          <a:p>
            <a:pPr algn="ctr"/>
            <a:r>
              <a:rPr lang="en-US" dirty="0"/>
              <a:t>French Expansion Into Asia</a:t>
            </a:r>
          </a:p>
        </p:txBody>
      </p:sp>
      <p:sp>
        <p:nvSpPr>
          <p:cNvPr id="3" name="Content Placeholder 2">
            <a:extLst>
              <a:ext uri="{FF2B5EF4-FFF2-40B4-BE49-F238E27FC236}">
                <a16:creationId xmlns:a16="http://schemas.microsoft.com/office/drawing/2014/main" id="{DB3BC5BB-6950-4C0C-A139-2C7F271DBF73}"/>
              </a:ext>
            </a:extLst>
          </p:cNvPr>
          <p:cNvSpPr>
            <a:spLocks noGrp="1"/>
          </p:cNvSpPr>
          <p:nvPr>
            <p:ph idx="1"/>
          </p:nvPr>
        </p:nvSpPr>
        <p:spPr/>
        <p:txBody>
          <a:bodyPr/>
          <a:lstStyle/>
          <a:p>
            <a:r>
              <a:rPr lang="en-US" dirty="0"/>
              <a:t>France used the threat of military action to negotiate favorable treaties with Indochinese rulers, creating the Union of Indochina from the ancient states of Cambodia, Tonkin, Annam, and Cochin China in 1887 (the last three now constitute Vietnam). Laos was added to Indochina in 1893.</a:t>
            </a:r>
          </a:p>
        </p:txBody>
      </p:sp>
    </p:spTree>
    <p:extLst>
      <p:ext uri="{BB962C8B-B14F-4D97-AF65-F5344CB8AC3E}">
        <p14:creationId xmlns:p14="http://schemas.microsoft.com/office/powerpoint/2010/main" val="3354136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54883-AA20-4569-8188-9DA5FCB25CA9}"/>
              </a:ext>
            </a:extLst>
          </p:cNvPr>
          <p:cNvSpPr>
            <a:spLocks noGrp="1"/>
          </p:cNvSpPr>
          <p:nvPr>
            <p:ph type="title"/>
          </p:nvPr>
        </p:nvSpPr>
        <p:spPr/>
        <p:txBody>
          <a:bodyPr/>
          <a:lstStyle/>
          <a:p>
            <a:pPr algn="ctr"/>
            <a:r>
              <a:rPr lang="en-US" dirty="0"/>
              <a:t>Racism and Imperialism</a:t>
            </a:r>
          </a:p>
        </p:txBody>
      </p:sp>
      <p:sp>
        <p:nvSpPr>
          <p:cNvPr id="3" name="Content Placeholder 2">
            <a:extLst>
              <a:ext uri="{FF2B5EF4-FFF2-40B4-BE49-F238E27FC236}">
                <a16:creationId xmlns:a16="http://schemas.microsoft.com/office/drawing/2014/main" id="{096E8FF8-7815-4EEF-8780-74DF974A1FD3}"/>
              </a:ext>
            </a:extLst>
          </p:cNvPr>
          <p:cNvSpPr>
            <a:spLocks noGrp="1"/>
          </p:cNvSpPr>
          <p:nvPr>
            <p:ph idx="1"/>
          </p:nvPr>
        </p:nvSpPr>
        <p:spPr/>
        <p:txBody>
          <a:bodyPr/>
          <a:lstStyle/>
          <a:p>
            <a:r>
              <a:rPr lang="en-US" dirty="0"/>
              <a:t>Imperialists claimed that whites had a “civilizing mission.” </a:t>
            </a:r>
          </a:p>
          <a:p>
            <a:r>
              <a:rPr lang="en-US" dirty="0"/>
              <a:t>Europeans believed in instructing colonial subjects, they did not believe that Africans and Asians were as capable as Europeans of great achievements.</a:t>
            </a:r>
          </a:p>
          <a:p>
            <a:r>
              <a:rPr lang="en-US" dirty="0"/>
              <a:t>Europe’s understanding of foreign cultures was tinged with bias and error.</a:t>
            </a:r>
          </a:p>
          <a:p>
            <a:r>
              <a:rPr lang="en-US" dirty="0"/>
              <a:t>European missionaries ventured to newly secured areas of Africa and Asia to spread Christianity. </a:t>
            </a:r>
          </a:p>
          <a:p>
            <a:endParaRPr lang="en-US" dirty="0"/>
          </a:p>
        </p:txBody>
      </p:sp>
    </p:spTree>
    <p:extLst>
      <p:ext uri="{BB962C8B-B14F-4D97-AF65-F5344CB8AC3E}">
        <p14:creationId xmlns:p14="http://schemas.microsoft.com/office/powerpoint/2010/main" val="3836873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2045</Words>
  <Application>Microsoft Office PowerPoint</Application>
  <PresentationFormat>Widescreen</PresentationFormat>
  <Paragraphs>130</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The New Imperialism</vt:lpstr>
      <vt:lpstr>The Scramble for Africa</vt:lpstr>
      <vt:lpstr>Leopold II and the Congo</vt:lpstr>
      <vt:lpstr>European Imperialism in Africa</vt:lpstr>
      <vt:lpstr>The Berlin Conferences</vt:lpstr>
      <vt:lpstr>Indian National Congress</vt:lpstr>
      <vt:lpstr>Russian Expansion Into Asia</vt:lpstr>
      <vt:lpstr>French Expansion Into Asia</vt:lpstr>
      <vt:lpstr>Racism and Imperialism</vt:lpstr>
      <vt:lpstr>Technological Innovations</vt:lpstr>
      <vt:lpstr>Outwork</vt:lpstr>
      <vt:lpstr>The Rise of Germany and America</vt:lpstr>
      <vt:lpstr>Economic Recession</vt:lpstr>
      <vt:lpstr>Capital Intensive Industries</vt:lpstr>
      <vt:lpstr>Limited Liability Corporations</vt:lpstr>
      <vt:lpstr>New Businesses Practices</vt:lpstr>
      <vt:lpstr>International Migration</vt:lpstr>
      <vt:lpstr>Internal Migration</vt:lpstr>
      <vt:lpstr>Reformers</vt:lpstr>
      <vt:lpstr>Organized Sports</vt:lpstr>
      <vt:lpstr>Union Activism</vt:lpstr>
      <vt:lpstr>New Unionism</vt:lpstr>
      <vt:lpstr>The Second International</vt:lpstr>
      <vt:lpstr>Mass Politics in Britain</vt:lpstr>
      <vt:lpstr>Irish Politics</vt:lpstr>
      <vt:lpstr>The Third Republic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Imperialism</dc:title>
  <dc:creator>Shawn Burns</dc:creator>
  <cp:lastModifiedBy>Shawn Burns</cp:lastModifiedBy>
  <cp:revision>7</cp:revision>
  <dcterms:created xsi:type="dcterms:W3CDTF">2021-11-17T05:30:37Z</dcterms:created>
  <dcterms:modified xsi:type="dcterms:W3CDTF">2021-11-17T09:19:08Z</dcterms:modified>
</cp:coreProperties>
</file>