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6B45-D977-444D-8172-594416825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3B4A1B-B1BD-4E09-9C00-4A396C1AEB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438F57-B1E5-43D9-BDEA-CCDA44290182}"/>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AED312F3-1085-4402-B021-48442149C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6B18F-A4A7-4291-8A83-10B0D637F4DC}"/>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426218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1D7FB-F1B0-4FB9-A28E-EE8BC21FB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CDF5F3-2981-4597-96FE-C34851844B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0EE1D9-449A-43B1-B3F4-FDA9CE5015F3}"/>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C780F488-E131-4BC7-B332-63AC119F3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4F339-FF03-4D3B-A1D5-F96177A83CAB}"/>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122114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3854C-CFC4-4FC7-AF37-358DCA66F2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68A6FC-FADC-443C-91AB-4DAD277A74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70C01-0728-434F-BB17-B83D309BEE6A}"/>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04DDDA5A-6B14-4FB0-9FD3-97064C8FB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725D8-7125-4896-A178-05351CC3C5E7}"/>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1987606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2884-387C-4F3F-8115-0B99B9351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A597C1-9DE8-48AA-80B8-234C292B9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A5541F-7A24-4F66-BDEB-ED68DC3B4E0C}"/>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D260ADBB-5BEA-483D-B243-50CDDEA50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5F80B4-84FD-4DAD-9BA3-7B49F23B180F}"/>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50451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E44F-E30D-46D3-817E-F94E1DC4E1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AE8803-F6AB-4235-8985-AEC876ABE3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192AA6-2117-44FC-86A6-DB0ED1CF7F62}"/>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CBC65F18-F3FB-4701-980E-4C81CB1A6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03FD8-7ACA-4CC9-A73A-FE677020E055}"/>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39389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52EA-F4A7-4D49-8B63-48372154B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CDF7C2-3F2D-478D-A057-268F228A7B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BCA1D5-1CB8-4D8B-9AEA-AD8A167851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D8B766-1CE8-4D1B-B4EE-F9FE43B385EA}"/>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6" name="Footer Placeholder 5">
            <a:extLst>
              <a:ext uri="{FF2B5EF4-FFF2-40B4-BE49-F238E27FC236}">
                <a16:creationId xmlns:a16="http://schemas.microsoft.com/office/drawing/2014/main" id="{257394D8-BD34-483F-BB2A-69AA19A85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21CB8-2788-4B28-A9FE-5BFC205D853E}"/>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337554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247B0-D3AA-4969-9533-B9320ED876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8E9474-A47E-4C4F-80AD-1BFC448D1A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319790-EC54-4A74-824F-0D201AFE5F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D2A4BD-CF30-4F78-AC5B-BFA6F4B99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644BB7-5DAF-48EB-98B3-692084C6C4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2F57CA-F48E-4537-9328-4D2C29EC5509}"/>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8" name="Footer Placeholder 7">
            <a:extLst>
              <a:ext uri="{FF2B5EF4-FFF2-40B4-BE49-F238E27FC236}">
                <a16:creationId xmlns:a16="http://schemas.microsoft.com/office/drawing/2014/main" id="{4B9110D9-E7C4-4BDA-ACC8-5003DE33D6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DB1BA2-67E2-472C-A0C8-0530D9D10C26}"/>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3995805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A7C0-3BFA-4327-8F3D-2B5C54817E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504C31-91CB-41F9-ABD5-186582C2B1DE}"/>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4" name="Footer Placeholder 3">
            <a:extLst>
              <a:ext uri="{FF2B5EF4-FFF2-40B4-BE49-F238E27FC236}">
                <a16:creationId xmlns:a16="http://schemas.microsoft.com/office/drawing/2014/main" id="{487553A4-D576-467E-BCBA-0FB96037CD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5F3184-418B-4D6A-8318-6EEA371947EB}"/>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306985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7EC3BA-067F-4D3E-8224-BEF5ECE963A1}"/>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3" name="Footer Placeholder 2">
            <a:extLst>
              <a:ext uri="{FF2B5EF4-FFF2-40B4-BE49-F238E27FC236}">
                <a16:creationId xmlns:a16="http://schemas.microsoft.com/office/drawing/2014/main" id="{C76014EB-AEEF-4D8F-8FFF-34362CFBF2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B6481-DAB4-493F-A24E-CA3A018F584D}"/>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5200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C8F9-4DFA-4904-92D8-E79093F49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2DB151-21F7-4A6B-8EFB-47BDD091D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E2B16-5B30-46C4-89DA-FA3B26B58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B8C5B-7900-40B4-BB5D-B601D59FA0E9}"/>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6" name="Footer Placeholder 5">
            <a:extLst>
              <a:ext uri="{FF2B5EF4-FFF2-40B4-BE49-F238E27FC236}">
                <a16:creationId xmlns:a16="http://schemas.microsoft.com/office/drawing/2014/main" id="{F126B2EF-8267-43B2-AC43-0621E160A5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2381F-7649-4350-BC4C-364A6D8E1118}"/>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395165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E7878-D677-4933-A489-3D1B79F9F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D67C50-AD21-4A8C-950A-7CE530E54F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481F2D-C2D0-4DC3-AE0C-40ABD8FE6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B9F1E4-D958-4A07-8E8E-93348B64A842}"/>
              </a:ext>
            </a:extLst>
          </p:cNvPr>
          <p:cNvSpPr>
            <a:spLocks noGrp="1"/>
          </p:cNvSpPr>
          <p:nvPr>
            <p:ph type="dt" sz="half" idx="10"/>
          </p:nvPr>
        </p:nvSpPr>
        <p:spPr/>
        <p:txBody>
          <a:bodyPr/>
          <a:lstStyle/>
          <a:p>
            <a:fld id="{580A8123-72A3-4892-9AA1-F816205EE708}" type="datetimeFigureOut">
              <a:rPr lang="en-US" smtClean="0"/>
              <a:t>12/8/2021</a:t>
            </a:fld>
            <a:endParaRPr lang="en-US"/>
          </a:p>
        </p:txBody>
      </p:sp>
      <p:sp>
        <p:nvSpPr>
          <p:cNvPr id="6" name="Footer Placeholder 5">
            <a:extLst>
              <a:ext uri="{FF2B5EF4-FFF2-40B4-BE49-F238E27FC236}">
                <a16:creationId xmlns:a16="http://schemas.microsoft.com/office/drawing/2014/main" id="{78AB4DA0-9B43-433D-ADBB-49A24F3A19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3F684-6A06-49F4-9E86-79449342BF4E}"/>
              </a:ext>
            </a:extLst>
          </p:cNvPr>
          <p:cNvSpPr>
            <a:spLocks noGrp="1"/>
          </p:cNvSpPr>
          <p:nvPr>
            <p:ph type="sldNum" sz="quarter" idx="12"/>
          </p:nvPr>
        </p:nvSpPr>
        <p:spPr/>
        <p:txBody>
          <a:bodyPr/>
          <a:lstStyle/>
          <a:p>
            <a:fld id="{A41DE59C-40A9-4202-8563-39BAFB2F1AF8}" type="slidenum">
              <a:rPr lang="en-US" smtClean="0"/>
              <a:t>‹#›</a:t>
            </a:fld>
            <a:endParaRPr lang="en-US"/>
          </a:p>
        </p:txBody>
      </p:sp>
    </p:spTree>
    <p:extLst>
      <p:ext uri="{BB962C8B-B14F-4D97-AF65-F5344CB8AC3E}">
        <p14:creationId xmlns:p14="http://schemas.microsoft.com/office/powerpoint/2010/main" val="176222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47613F-75F6-41C4-91EB-EF4C950678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73B366-E6B0-4322-90C0-4C47B3A37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76008-015C-4400-895C-0F87FBFDB1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A8123-72A3-4892-9AA1-F816205EE708}" type="datetimeFigureOut">
              <a:rPr lang="en-US" smtClean="0"/>
              <a:t>12/8/2021</a:t>
            </a:fld>
            <a:endParaRPr lang="en-US"/>
          </a:p>
        </p:txBody>
      </p:sp>
      <p:sp>
        <p:nvSpPr>
          <p:cNvPr id="5" name="Footer Placeholder 4">
            <a:extLst>
              <a:ext uri="{FF2B5EF4-FFF2-40B4-BE49-F238E27FC236}">
                <a16:creationId xmlns:a16="http://schemas.microsoft.com/office/drawing/2014/main" id="{F374CDB9-2A18-45ED-9CB1-5DCCF22E0F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17AD20-5D70-4F3D-91D1-BCABE0A8B5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DE59C-40A9-4202-8563-39BAFB2F1AF8}" type="slidenum">
              <a:rPr lang="en-US" smtClean="0"/>
              <a:t>‹#›</a:t>
            </a:fld>
            <a:endParaRPr lang="en-US"/>
          </a:p>
        </p:txBody>
      </p:sp>
    </p:spTree>
    <p:extLst>
      <p:ext uri="{BB962C8B-B14F-4D97-AF65-F5344CB8AC3E}">
        <p14:creationId xmlns:p14="http://schemas.microsoft.com/office/powerpoint/2010/main" val="397012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48BF55-6B4B-4CBB-B62D-455D041F8049}"/>
              </a:ext>
            </a:extLst>
          </p:cNvPr>
          <p:cNvSpPr>
            <a:spLocks noGrp="1"/>
          </p:cNvSpPr>
          <p:nvPr>
            <p:ph type="title"/>
          </p:nvPr>
        </p:nvSpPr>
        <p:spPr/>
        <p:txBody>
          <a:bodyPr/>
          <a:lstStyle/>
          <a:p>
            <a:pPr algn="ctr"/>
            <a:r>
              <a:rPr lang="en-US" dirty="0"/>
              <a:t>Modernity (Modern Times)</a:t>
            </a:r>
          </a:p>
        </p:txBody>
      </p:sp>
      <p:sp>
        <p:nvSpPr>
          <p:cNvPr id="5" name="Content Placeholder 4">
            <a:extLst>
              <a:ext uri="{FF2B5EF4-FFF2-40B4-BE49-F238E27FC236}">
                <a16:creationId xmlns:a16="http://schemas.microsoft.com/office/drawing/2014/main" id="{0D2BD070-E3F5-4E75-9A04-04DD1C3DBE6D}"/>
              </a:ext>
            </a:extLst>
          </p:cNvPr>
          <p:cNvSpPr>
            <a:spLocks noGrp="1"/>
          </p:cNvSpPr>
          <p:nvPr>
            <p:ph idx="1"/>
          </p:nvPr>
        </p:nvSpPr>
        <p:spPr/>
        <p:txBody>
          <a:bodyPr>
            <a:normAutofit/>
          </a:bodyPr>
          <a:lstStyle/>
          <a:p>
            <a:r>
              <a:rPr lang="en-US" dirty="0"/>
              <a:t>The term modernity, often used to describe the rise of mass politics, the spread of technology, and the faster pace of life —  all of which were visible in the West from the late nineteenth century on. </a:t>
            </a:r>
          </a:p>
          <a:p>
            <a:r>
              <a:rPr lang="en-US" dirty="0"/>
              <a:t>The word modern was also applied to art, music, science, and philosophy of this period. </a:t>
            </a:r>
          </a:p>
          <a:p>
            <a:r>
              <a:rPr lang="en-US" dirty="0"/>
              <a:t>Although many people today admire the brilliant, innovative qualities of modern art, music, and dance,  people of the time were offended, even outraged, by the new styles and sounds. </a:t>
            </a:r>
          </a:p>
          <a:p>
            <a:r>
              <a:rPr lang="en-US" dirty="0"/>
              <a:t>Every advance in science and the arts simultaneously undermined  middle-class faith in the stability of Western civilization.</a:t>
            </a:r>
          </a:p>
        </p:txBody>
      </p:sp>
    </p:spTree>
    <p:extLst>
      <p:ext uri="{BB962C8B-B14F-4D97-AF65-F5344CB8AC3E}">
        <p14:creationId xmlns:p14="http://schemas.microsoft.com/office/powerpoint/2010/main" val="168257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2FEE1-AA4C-4604-BCC4-26B03BCDBA02}"/>
              </a:ext>
            </a:extLst>
          </p:cNvPr>
          <p:cNvSpPr>
            <a:spLocks noGrp="1"/>
          </p:cNvSpPr>
          <p:nvPr>
            <p:ph type="title"/>
          </p:nvPr>
        </p:nvSpPr>
        <p:spPr/>
        <p:txBody>
          <a:bodyPr/>
          <a:lstStyle/>
          <a:p>
            <a:pPr algn="ctr"/>
            <a:r>
              <a:rPr lang="en-US" dirty="0"/>
              <a:t>V.I. Lenin</a:t>
            </a:r>
          </a:p>
        </p:txBody>
      </p:sp>
      <p:sp>
        <p:nvSpPr>
          <p:cNvPr id="3" name="Content Placeholder 2">
            <a:extLst>
              <a:ext uri="{FF2B5EF4-FFF2-40B4-BE49-F238E27FC236}">
                <a16:creationId xmlns:a16="http://schemas.microsoft.com/office/drawing/2014/main" id="{184CB51D-DF5D-43EB-B82C-A6C628E6F63E}"/>
              </a:ext>
            </a:extLst>
          </p:cNvPr>
          <p:cNvSpPr>
            <a:spLocks noGrp="1"/>
          </p:cNvSpPr>
          <p:nvPr>
            <p:ph idx="1"/>
          </p:nvPr>
        </p:nvSpPr>
        <p:spPr/>
        <p:txBody>
          <a:bodyPr>
            <a:normAutofit fontScale="92500" lnSpcReduction="10000"/>
          </a:bodyPr>
          <a:lstStyle/>
          <a:p>
            <a:r>
              <a:rPr lang="en-US" dirty="0"/>
              <a:t>Lenin advanced the theory that a highly disciplined socialist elite — rather than the working class as a whole —  would lead a lightly industrialized Russia into socialism. </a:t>
            </a:r>
          </a:p>
          <a:p>
            <a:r>
              <a:rPr lang="en-US" dirty="0"/>
              <a:t>At a 1903 party meeting of Russian Marxists, he maneuvered his opponents into walking out of the proceedings so that his supporters gained control of the party. </a:t>
            </a:r>
          </a:p>
          <a:p>
            <a:r>
              <a:rPr lang="en-US" dirty="0"/>
              <a:t>Thereafter, his faction was known as the Bolsheviks, so named after the Russian word </a:t>
            </a:r>
          </a:p>
          <a:p>
            <a:r>
              <a:rPr lang="en-US" dirty="0"/>
              <a:t>for “majority,” which they had temporarily formed. </a:t>
            </a:r>
          </a:p>
          <a:p>
            <a:r>
              <a:rPr lang="en-US" dirty="0"/>
              <a:t>They struggled to suppress the Mensheviks (“minority”), who had been the dominant voice in Russian Marxism until Lenin tricked them.</a:t>
            </a:r>
          </a:p>
        </p:txBody>
      </p:sp>
    </p:spTree>
    <p:extLst>
      <p:ext uri="{BB962C8B-B14F-4D97-AF65-F5344CB8AC3E}">
        <p14:creationId xmlns:p14="http://schemas.microsoft.com/office/powerpoint/2010/main" val="275931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ECADE-8C52-4444-80F9-6844C4FEC33C}"/>
              </a:ext>
            </a:extLst>
          </p:cNvPr>
          <p:cNvSpPr>
            <a:spLocks noGrp="1"/>
          </p:cNvSpPr>
          <p:nvPr>
            <p:ph type="title"/>
          </p:nvPr>
        </p:nvSpPr>
        <p:spPr/>
        <p:txBody>
          <a:bodyPr/>
          <a:lstStyle/>
          <a:p>
            <a:pPr algn="ctr"/>
            <a:r>
              <a:rPr lang="en-US" dirty="0"/>
              <a:t>Suffrage</a:t>
            </a:r>
          </a:p>
        </p:txBody>
      </p:sp>
      <p:sp>
        <p:nvSpPr>
          <p:cNvPr id="3" name="Content Placeholder 2">
            <a:extLst>
              <a:ext uri="{FF2B5EF4-FFF2-40B4-BE49-F238E27FC236}">
                <a16:creationId xmlns:a16="http://schemas.microsoft.com/office/drawing/2014/main" id="{79DDE2E8-64BA-4A92-92E0-B283C0355A5A}"/>
              </a:ext>
            </a:extLst>
          </p:cNvPr>
          <p:cNvSpPr>
            <a:spLocks noGrp="1"/>
          </p:cNvSpPr>
          <p:nvPr>
            <p:ph idx="1"/>
          </p:nvPr>
        </p:nvSpPr>
        <p:spPr/>
        <p:txBody>
          <a:bodyPr/>
          <a:lstStyle/>
          <a:p>
            <a:r>
              <a:rPr lang="en-US" dirty="0"/>
              <a:t>By the 1890s, many women activists decided to focus their efforts on a single issue — suffrage — as the most effective way to correct the many problems caused by male privilege. </a:t>
            </a:r>
          </a:p>
          <a:p>
            <a:r>
              <a:rPr lang="en-US" dirty="0"/>
              <a:t>The suffrage movement argued that despite men’s promises to protect women in exchange for their inequality, the system of male chivalry had led to exploitation and abuse.</a:t>
            </a:r>
          </a:p>
          <a:p>
            <a:r>
              <a:rPr lang="en-US" dirty="0"/>
              <a:t>In 1906 in Finland, suffragists achieved their first major victory when the Finnish parliament granted women the vote.</a:t>
            </a:r>
          </a:p>
        </p:txBody>
      </p:sp>
    </p:spTree>
    <p:extLst>
      <p:ext uri="{BB962C8B-B14F-4D97-AF65-F5344CB8AC3E}">
        <p14:creationId xmlns:p14="http://schemas.microsoft.com/office/powerpoint/2010/main" val="208828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DF0A-B559-437E-9607-A9232133432A}"/>
              </a:ext>
            </a:extLst>
          </p:cNvPr>
          <p:cNvSpPr>
            <a:spLocks noGrp="1"/>
          </p:cNvSpPr>
          <p:nvPr>
            <p:ph type="title"/>
          </p:nvPr>
        </p:nvSpPr>
        <p:spPr/>
        <p:txBody>
          <a:bodyPr/>
          <a:lstStyle/>
          <a:p>
            <a:pPr algn="ctr"/>
            <a:r>
              <a:rPr lang="en-US" dirty="0"/>
              <a:t>WSPU</a:t>
            </a:r>
          </a:p>
        </p:txBody>
      </p:sp>
      <p:sp>
        <p:nvSpPr>
          <p:cNvPr id="3" name="Content Placeholder 2">
            <a:extLst>
              <a:ext uri="{FF2B5EF4-FFF2-40B4-BE49-F238E27FC236}">
                <a16:creationId xmlns:a16="http://schemas.microsoft.com/office/drawing/2014/main" id="{D6F993A4-FF7E-4E40-BA10-05CD7C00BE26}"/>
              </a:ext>
            </a:extLst>
          </p:cNvPr>
          <p:cNvSpPr>
            <a:spLocks noGrp="1"/>
          </p:cNvSpPr>
          <p:nvPr>
            <p:ph idx="1"/>
          </p:nvPr>
        </p:nvSpPr>
        <p:spPr/>
        <p:txBody>
          <a:bodyPr>
            <a:normAutofit fontScale="92500"/>
          </a:bodyPr>
          <a:lstStyle/>
          <a:p>
            <a:r>
              <a:rPr lang="en-US" dirty="0"/>
              <a:t>The failure of European parliaments outside Finland to enact suffrage provoked British suffragist Emmeline Pankhurst and her daughters to found the Women’s Social and Political Union (WSPU) in 1903. </a:t>
            </a:r>
          </a:p>
          <a:p>
            <a:r>
              <a:rPr lang="en-US" dirty="0"/>
              <a:t>Starting in 1907, members of the WSPU held parades in English cities, and in 1909 they began a campaign of violence, blowing up railroad stations, slashing works of art, and chaining themselves to the gates of Parliament. </a:t>
            </a:r>
          </a:p>
          <a:p>
            <a:r>
              <a:rPr lang="en-US" dirty="0"/>
              <a:t>Parades and demonstrations made suffrage a public spectacle.</a:t>
            </a:r>
          </a:p>
          <a:p>
            <a:r>
              <a:rPr lang="en-US" dirty="0"/>
              <a:t>Arrested for disturbing the peace, the marchers went on hunger strikes in prison. </a:t>
            </a:r>
          </a:p>
          <a:p>
            <a:r>
              <a:rPr lang="en-US" dirty="0"/>
              <a:t>These women were willing to use confrontational tactics to obtain rights.</a:t>
            </a:r>
          </a:p>
        </p:txBody>
      </p:sp>
    </p:spTree>
    <p:extLst>
      <p:ext uri="{BB962C8B-B14F-4D97-AF65-F5344CB8AC3E}">
        <p14:creationId xmlns:p14="http://schemas.microsoft.com/office/powerpoint/2010/main" val="11660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2186-97C1-4CC7-90D3-40F83E32503B}"/>
              </a:ext>
            </a:extLst>
          </p:cNvPr>
          <p:cNvSpPr>
            <a:spLocks noGrp="1"/>
          </p:cNvSpPr>
          <p:nvPr>
            <p:ph type="title"/>
          </p:nvPr>
        </p:nvSpPr>
        <p:spPr/>
        <p:txBody>
          <a:bodyPr/>
          <a:lstStyle/>
          <a:p>
            <a:pPr algn="ctr"/>
            <a:r>
              <a:rPr lang="en-US" dirty="0"/>
              <a:t>Irish Protests for Independence</a:t>
            </a:r>
          </a:p>
        </p:txBody>
      </p:sp>
      <p:sp>
        <p:nvSpPr>
          <p:cNvPr id="3" name="Content Placeholder 2">
            <a:extLst>
              <a:ext uri="{FF2B5EF4-FFF2-40B4-BE49-F238E27FC236}">
                <a16:creationId xmlns:a16="http://schemas.microsoft.com/office/drawing/2014/main" id="{490BC9D3-3831-4BE7-89A4-DB06BEF552B6}"/>
              </a:ext>
            </a:extLst>
          </p:cNvPr>
          <p:cNvSpPr>
            <a:spLocks noGrp="1"/>
          </p:cNvSpPr>
          <p:nvPr>
            <p:ph idx="1"/>
          </p:nvPr>
        </p:nvSpPr>
        <p:spPr/>
        <p:txBody>
          <a:bodyPr/>
          <a:lstStyle/>
          <a:p>
            <a:r>
              <a:rPr lang="en-US" dirty="0"/>
              <a:t>Sinn Féin was established in 1905 as a group that strove for complete Irish independence.</a:t>
            </a:r>
          </a:p>
          <a:p>
            <a:r>
              <a:rPr lang="en-US" dirty="0"/>
              <a:t>Followers promoted an “Irish way of life,” and encouraged speaking Irish Gaelic instead of English and supporting Catholicism instead of the Church of England.</a:t>
            </a:r>
          </a:p>
          <a:p>
            <a:r>
              <a:rPr lang="en-US" dirty="0"/>
              <a:t>In 1901, the circle around poet William Butler Yeats and actress Maud Gonne founded the Irish National Theater to present Irish rather than English plays. </a:t>
            </a:r>
          </a:p>
        </p:txBody>
      </p:sp>
    </p:spTree>
    <p:extLst>
      <p:ext uri="{BB962C8B-B14F-4D97-AF65-F5344CB8AC3E}">
        <p14:creationId xmlns:p14="http://schemas.microsoft.com/office/powerpoint/2010/main" val="67359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20EA-C0F0-44AB-80B8-63BBAFB0E4B8}"/>
              </a:ext>
            </a:extLst>
          </p:cNvPr>
          <p:cNvSpPr>
            <a:spLocks noGrp="1"/>
          </p:cNvSpPr>
          <p:nvPr>
            <p:ph type="title"/>
          </p:nvPr>
        </p:nvSpPr>
        <p:spPr/>
        <p:txBody>
          <a:bodyPr/>
          <a:lstStyle/>
          <a:p>
            <a:pPr algn="ctr"/>
            <a:r>
              <a:rPr lang="en-US" dirty="0"/>
              <a:t>The Dreyfus Affair</a:t>
            </a:r>
          </a:p>
        </p:txBody>
      </p:sp>
      <p:sp>
        <p:nvSpPr>
          <p:cNvPr id="3" name="Content Placeholder 2">
            <a:extLst>
              <a:ext uri="{FF2B5EF4-FFF2-40B4-BE49-F238E27FC236}">
                <a16:creationId xmlns:a16="http://schemas.microsoft.com/office/drawing/2014/main" id="{B0E48E3C-2266-437D-B699-11C1123FA532}"/>
              </a:ext>
            </a:extLst>
          </p:cNvPr>
          <p:cNvSpPr>
            <a:spLocks noGrp="1"/>
          </p:cNvSpPr>
          <p:nvPr>
            <p:ph idx="1"/>
          </p:nvPr>
        </p:nvSpPr>
        <p:spPr/>
        <p:txBody>
          <a:bodyPr>
            <a:normAutofit fontScale="92500" lnSpcReduction="20000"/>
          </a:bodyPr>
          <a:lstStyle/>
          <a:p>
            <a:r>
              <a:rPr lang="en-US" dirty="0"/>
              <a:t>In France, the press attributed failures of almost any kind to Jews.</a:t>
            </a:r>
          </a:p>
          <a:p>
            <a:r>
              <a:rPr lang="en-US" dirty="0"/>
              <a:t>A Jewish captain in the French army, Alfred Dreyfus, was charged with spying for Germany in 1894 and convicted.</a:t>
            </a:r>
          </a:p>
          <a:p>
            <a:r>
              <a:rPr lang="en-US" dirty="0"/>
              <a:t>Several newspapers received proof that the army had fabricated documents to convict Dreyfus. </a:t>
            </a:r>
          </a:p>
          <a:p>
            <a:r>
              <a:rPr lang="en-US" dirty="0"/>
              <a:t>Émile Zola published an  article exposing the web of perjury that led to led to public riots, quarrels among families and friends, and denunciations of the army. </a:t>
            </a:r>
          </a:p>
          <a:p>
            <a:r>
              <a:rPr lang="en-US" dirty="0"/>
              <a:t>The government finally pardoned Dreyfus in 1899, dismissed the aristocratic and Catholic officers responsible for the false accusations, and ended religious teaching orders to ensure a secular public school system that honored toleration and the rule of law. </a:t>
            </a:r>
          </a:p>
        </p:txBody>
      </p:sp>
    </p:spTree>
    <p:extLst>
      <p:ext uri="{BB962C8B-B14F-4D97-AF65-F5344CB8AC3E}">
        <p14:creationId xmlns:p14="http://schemas.microsoft.com/office/powerpoint/2010/main" val="946138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DA53-01C8-4D61-BE9B-09331E461C74}"/>
              </a:ext>
            </a:extLst>
          </p:cNvPr>
          <p:cNvSpPr>
            <a:spLocks noGrp="1"/>
          </p:cNvSpPr>
          <p:nvPr>
            <p:ph type="title"/>
          </p:nvPr>
        </p:nvSpPr>
        <p:spPr/>
        <p:txBody>
          <a:bodyPr/>
          <a:lstStyle/>
          <a:p>
            <a:pPr algn="ctr"/>
            <a:r>
              <a:rPr lang="en-US" dirty="0"/>
              <a:t>German and Austrian anti-Semitism</a:t>
            </a:r>
          </a:p>
        </p:txBody>
      </p:sp>
      <p:sp>
        <p:nvSpPr>
          <p:cNvPr id="3" name="Content Placeholder 2">
            <a:extLst>
              <a:ext uri="{FF2B5EF4-FFF2-40B4-BE49-F238E27FC236}">
                <a16:creationId xmlns:a16="http://schemas.microsoft.com/office/drawing/2014/main" id="{3BCD833E-AAEC-4C3A-9E96-5CDBB4E51529}"/>
              </a:ext>
            </a:extLst>
          </p:cNvPr>
          <p:cNvSpPr>
            <a:spLocks noGrp="1"/>
          </p:cNvSpPr>
          <p:nvPr>
            <p:ph idx="1"/>
          </p:nvPr>
        </p:nvSpPr>
        <p:spPr/>
        <p:txBody>
          <a:bodyPr>
            <a:normAutofit/>
          </a:bodyPr>
          <a:lstStyle/>
          <a:p>
            <a:r>
              <a:rPr lang="en-US" dirty="0"/>
              <a:t> German conservatives and a growing radical right claimed that Jews, who made up less than 1 percent of the German population, were responsible for destroying traditional society. </a:t>
            </a:r>
          </a:p>
          <a:p>
            <a:r>
              <a:rPr lang="en-US" dirty="0"/>
              <a:t>German anti-Semites invented enemies out of the Jews and divided what was supposed to be a unified nation-state.</a:t>
            </a:r>
          </a:p>
          <a:p>
            <a:r>
              <a:rPr lang="en-US" dirty="0"/>
              <a:t>Karl Lueger’s newly formed Christian Social Party relied on hate-filled speeches calling Jews the “sucking vampire” of modernity and blaming them for the problems of Austria-Hungary. </a:t>
            </a:r>
          </a:p>
          <a:p>
            <a:r>
              <a:rPr lang="en-US" dirty="0"/>
              <a:t>These Anti-Semites lumped Jewish people into one hated group despite their differing social classes and levels of education. </a:t>
            </a:r>
          </a:p>
        </p:txBody>
      </p:sp>
    </p:spTree>
    <p:extLst>
      <p:ext uri="{BB962C8B-B14F-4D97-AF65-F5344CB8AC3E}">
        <p14:creationId xmlns:p14="http://schemas.microsoft.com/office/powerpoint/2010/main" val="114389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CACE-1DF0-4F41-8E62-8AC95846CF9F}"/>
              </a:ext>
            </a:extLst>
          </p:cNvPr>
          <p:cNvSpPr>
            <a:spLocks noGrp="1"/>
          </p:cNvSpPr>
          <p:nvPr>
            <p:ph type="title"/>
          </p:nvPr>
        </p:nvSpPr>
        <p:spPr/>
        <p:txBody>
          <a:bodyPr/>
          <a:lstStyle/>
          <a:p>
            <a:pPr algn="ctr"/>
            <a:r>
              <a:rPr lang="en-US" dirty="0"/>
              <a:t>Russia anti-Semitism</a:t>
            </a:r>
          </a:p>
        </p:txBody>
      </p:sp>
      <p:sp>
        <p:nvSpPr>
          <p:cNvPr id="3" name="Content Placeholder 2">
            <a:extLst>
              <a:ext uri="{FF2B5EF4-FFF2-40B4-BE49-F238E27FC236}">
                <a16:creationId xmlns:a16="http://schemas.microsoft.com/office/drawing/2014/main" id="{0CCE7F5F-87EB-40F6-BED4-0DC274A66528}"/>
              </a:ext>
            </a:extLst>
          </p:cNvPr>
          <p:cNvSpPr>
            <a:spLocks noGrp="1"/>
          </p:cNvSpPr>
          <p:nvPr>
            <p:ph idx="1"/>
          </p:nvPr>
        </p:nvSpPr>
        <p:spPr/>
        <p:txBody>
          <a:bodyPr>
            <a:normAutofit/>
          </a:bodyPr>
          <a:lstStyle/>
          <a:p>
            <a:r>
              <a:rPr lang="en-US" dirty="0"/>
              <a:t>Nicholas II was raised as a child to hate Jews and in Russia Jews were singled out for persecution, legally disadvantaged, and forced to live in ghettos.</a:t>
            </a:r>
          </a:p>
          <a:p>
            <a:r>
              <a:rPr lang="en-US" dirty="0"/>
              <a:t>Russian mobs brutally attacked Jewish communities, destroying homes and businesses and even murdering some Jews. </a:t>
            </a:r>
          </a:p>
          <a:p>
            <a:r>
              <a:rPr lang="en-US" dirty="0"/>
              <a:t>These ritualized attacks, called pogroms, were scenes of horror. </a:t>
            </a:r>
          </a:p>
          <a:p>
            <a:r>
              <a:rPr lang="en-US" dirty="0"/>
              <a:t>Pogroms motivated Jews to migrate to many parts of the world.</a:t>
            </a:r>
          </a:p>
          <a:p>
            <a:r>
              <a:rPr lang="en-US" dirty="0"/>
              <a:t>Between 1890 and 1914, some five million Jews left Russia alone. </a:t>
            </a:r>
          </a:p>
          <a:p>
            <a:endParaRPr lang="en-US" dirty="0"/>
          </a:p>
          <a:p>
            <a:endParaRPr lang="en-US" dirty="0"/>
          </a:p>
          <a:p>
            <a:endParaRPr lang="en-US" dirty="0"/>
          </a:p>
        </p:txBody>
      </p:sp>
    </p:spTree>
    <p:extLst>
      <p:ext uri="{BB962C8B-B14F-4D97-AF65-F5344CB8AC3E}">
        <p14:creationId xmlns:p14="http://schemas.microsoft.com/office/powerpoint/2010/main" val="273797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8E526-EE0E-4C83-9314-04D06B80A3E9}"/>
              </a:ext>
            </a:extLst>
          </p:cNvPr>
          <p:cNvSpPr>
            <a:spLocks noGrp="1"/>
          </p:cNvSpPr>
          <p:nvPr>
            <p:ph type="title"/>
          </p:nvPr>
        </p:nvSpPr>
        <p:spPr/>
        <p:txBody>
          <a:bodyPr/>
          <a:lstStyle/>
          <a:p>
            <a:pPr algn="ctr"/>
            <a:r>
              <a:rPr lang="en-US" dirty="0"/>
              <a:t>Zionism</a:t>
            </a:r>
          </a:p>
        </p:txBody>
      </p:sp>
      <p:sp>
        <p:nvSpPr>
          <p:cNvPr id="3" name="Content Placeholder 2">
            <a:extLst>
              <a:ext uri="{FF2B5EF4-FFF2-40B4-BE49-F238E27FC236}">
                <a16:creationId xmlns:a16="http://schemas.microsoft.com/office/drawing/2014/main" id="{CA42669E-5118-4DAE-B928-C468185A53B7}"/>
              </a:ext>
            </a:extLst>
          </p:cNvPr>
          <p:cNvSpPr>
            <a:spLocks noGrp="1"/>
          </p:cNvSpPr>
          <p:nvPr>
            <p:ph idx="1"/>
          </p:nvPr>
        </p:nvSpPr>
        <p:spPr/>
        <p:txBody>
          <a:bodyPr>
            <a:normAutofit/>
          </a:bodyPr>
          <a:lstStyle/>
          <a:p>
            <a:r>
              <a:rPr lang="en-US" dirty="0"/>
              <a:t> In the 1880s, the Ukrainian physician Leon </a:t>
            </a:r>
            <a:r>
              <a:rPr lang="en-US" dirty="0" err="1"/>
              <a:t>Pinsker</a:t>
            </a:r>
            <a:r>
              <a:rPr lang="en-US" dirty="0"/>
              <a:t> advocated the migration of Jews to found a homeland. </a:t>
            </a:r>
          </a:p>
          <a:p>
            <a:r>
              <a:rPr lang="en-US" dirty="0"/>
              <a:t>In 1896, Theodor Herzl, strongly influenced by </a:t>
            </a:r>
            <a:r>
              <a:rPr lang="en-US" dirty="0" err="1"/>
              <a:t>Pinsker</a:t>
            </a:r>
            <a:r>
              <a:rPr lang="en-US" dirty="0"/>
              <a:t>, called not  simply for migration but for the creation of a Jewish nation-state, the goal of a movement known as Zionism.</a:t>
            </a:r>
          </a:p>
          <a:p>
            <a:r>
              <a:rPr lang="en-US" dirty="0"/>
              <a:t>Backed by eastern European Jews, he organized the first International Zionist Congress. </a:t>
            </a:r>
          </a:p>
          <a:p>
            <a:r>
              <a:rPr lang="en-US" dirty="0"/>
              <a:t>By 1914, some eighty-five thousand Jews had moved into Palestine — the region finally chosen for the Jewish nation. </a:t>
            </a:r>
          </a:p>
        </p:txBody>
      </p:sp>
    </p:spTree>
    <p:extLst>
      <p:ext uri="{BB962C8B-B14F-4D97-AF65-F5344CB8AC3E}">
        <p14:creationId xmlns:p14="http://schemas.microsoft.com/office/powerpoint/2010/main" val="2643345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E5A5-A02B-4DF6-A477-383D5977169A}"/>
              </a:ext>
            </a:extLst>
          </p:cNvPr>
          <p:cNvSpPr>
            <a:spLocks noGrp="1"/>
          </p:cNvSpPr>
          <p:nvPr>
            <p:ph type="title"/>
          </p:nvPr>
        </p:nvSpPr>
        <p:spPr/>
        <p:txBody>
          <a:bodyPr/>
          <a:lstStyle/>
          <a:p>
            <a:pPr algn="ctr"/>
            <a:r>
              <a:rPr lang="en-US" dirty="0"/>
              <a:t>The Boer War</a:t>
            </a:r>
          </a:p>
        </p:txBody>
      </p:sp>
      <p:sp>
        <p:nvSpPr>
          <p:cNvPr id="3" name="Content Placeholder 2">
            <a:extLst>
              <a:ext uri="{FF2B5EF4-FFF2-40B4-BE49-F238E27FC236}">
                <a16:creationId xmlns:a16="http://schemas.microsoft.com/office/drawing/2014/main" id="{388B7D11-D986-4D5B-AEFC-010EF4821A4B}"/>
              </a:ext>
            </a:extLst>
          </p:cNvPr>
          <p:cNvSpPr>
            <a:spLocks noGrp="1"/>
          </p:cNvSpPr>
          <p:nvPr>
            <p:ph idx="1"/>
          </p:nvPr>
        </p:nvSpPr>
        <p:spPr/>
        <p:txBody>
          <a:bodyPr>
            <a:normAutofit/>
          </a:bodyPr>
          <a:lstStyle/>
          <a:p>
            <a:r>
              <a:rPr lang="en-US" dirty="0"/>
              <a:t>In 1896, Cecil Rhodes, prime minister of the Cape Colony, stirred up trouble between the Boers and immigrants from Britain. </a:t>
            </a:r>
          </a:p>
          <a:p>
            <a:r>
              <a:rPr lang="en-US" dirty="0"/>
              <a:t>Rhodes aimed for a British takeover of the Transvaal and the Orange Free State, which the Boers independently controlled. </a:t>
            </a:r>
          </a:p>
          <a:p>
            <a:r>
              <a:rPr lang="en-US" dirty="0"/>
              <a:t>The Boers, however, dealt Britain a bloody defeat.</a:t>
            </a:r>
          </a:p>
          <a:p>
            <a:r>
              <a:rPr lang="en-US" dirty="0"/>
              <a:t>The British used brutal tactics and concentration camps against the Boers. </a:t>
            </a:r>
          </a:p>
          <a:p>
            <a:r>
              <a:rPr lang="en-US" dirty="0"/>
              <a:t>Britain finally annexed the area after defeating the Boers in 1902</a:t>
            </a:r>
          </a:p>
        </p:txBody>
      </p:sp>
    </p:spTree>
    <p:extLst>
      <p:ext uri="{BB962C8B-B14F-4D97-AF65-F5344CB8AC3E}">
        <p14:creationId xmlns:p14="http://schemas.microsoft.com/office/powerpoint/2010/main" val="100027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04A2-CF6F-49B3-9FE6-0EF0B2ED15A7}"/>
              </a:ext>
            </a:extLst>
          </p:cNvPr>
          <p:cNvSpPr>
            <a:spLocks noGrp="1"/>
          </p:cNvSpPr>
          <p:nvPr>
            <p:ph type="title"/>
          </p:nvPr>
        </p:nvSpPr>
        <p:spPr/>
        <p:txBody>
          <a:bodyPr/>
          <a:lstStyle/>
          <a:p>
            <a:pPr algn="ctr"/>
            <a:r>
              <a:rPr lang="en-US" dirty="0"/>
              <a:t>The Spanish-America War</a:t>
            </a:r>
          </a:p>
        </p:txBody>
      </p:sp>
      <p:sp>
        <p:nvSpPr>
          <p:cNvPr id="3" name="Content Placeholder 2">
            <a:extLst>
              <a:ext uri="{FF2B5EF4-FFF2-40B4-BE49-F238E27FC236}">
                <a16:creationId xmlns:a16="http://schemas.microsoft.com/office/drawing/2014/main" id="{D4A4EDC5-54FD-493D-8B29-C2D6D9999ACF}"/>
              </a:ext>
            </a:extLst>
          </p:cNvPr>
          <p:cNvSpPr>
            <a:spLocks noGrp="1"/>
          </p:cNvSpPr>
          <p:nvPr>
            <p:ph idx="1"/>
          </p:nvPr>
        </p:nvSpPr>
        <p:spPr/>
        <p:txBody>
          <a:bodyPr>
            <a:normAutofit/>
          </a:bodyPr>
          <a:lstStyle/>
          <a:p>
            <a:r>
              <a:rPr lang="en-US" dirty="0"/>
              <a:t>Both Cuba and the Philippines had begun vigorous efforts to free themselves from Spanish rule. </a:t>
            </a:r>
          </a:p>
          <a:p>
            <a:r>
              <a:rPr lang="en-US" dirty="0"/>
              <a:t>Urged on by the inflammatory daily press, the United States went to war against Spain.</a:t>
            </a:r>
          </a:p>
          <a:p>
            <a:r>
              <a:rPr lang="en-US" dirty="0"/>
              <a:t>The U.S. government annexed Puerto Rico and Guam and bought the Philippines from Spain. </a:t>
            </a:r>
          </a:p>
          <a:p>
            <a:r>
              <a:rPr lang="en-US" dirty="0"/>
              <a:t>The triumphant United States then waged a bloody war against the Filipinos, who wanted independence.</a:t>
            </a:r>
          </a:p>
        </p:txBody>
      </p:sp>
    </p:spTree>
    <p:extLst>
      <p:ext uri="{BB962C8B-B14F-4D97-AF65-F5344CB8AC3E}">
        <p14:creationId xmlns:p14="http://schemas.microsoft.com/office/powerpoint/2010/main" val="89010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F2CB-CD0E-4C59-9DBA-90737C32EB7E}"/>
              </a:ext>
            </a:extLst>
          </p:cNvPr>
          <p:cNvSpPr>
            <a:spLocks noGrp="1"/>
          </p:cNvSpPr>
          <p:nvPr>
            <p:ph type="title"/>
          </p:nvPr>
        </p:nvSpPr>
        <p:spPr/>
        <p:txBody>
          <a:bodyPr/>
          <a:lstStyle/>
          <a:p>
            <a:pPr algn="ctr"/>
            <a:r>
              <a:rPr lang="en-US" dirty="0"/>
              <a:t>Population Growth</a:t>
            </a:r>
          </a:p>
        </p:txBody>
      </p:sp>
      <p:sp>
        <p:nvSpPr>
          <p:cNvPr id="3" name="Content Placeholder 2">
            <a:extLst>
              <a:ext uri="{FF2B5EF4-FFF2-40B4-BE49-F238E27FC236}">
                <a16:creationId xmlns:a16="http://schemas.microsoft.com/office/drawing/2014/main" id="{1276DEDB-DBA5-44DB-8150-14F4E79BF657}"/>
              </a:ext>
            </a:extLst>
          </p:cNvPr>
          <p:cNvSpPr>
            <a:spLocks noGrp="1"/>
          </p:cNvSpPr>
          <p:nvPr>
            <p:ph idx="1"/>
          </p:nvPr>
        </p:nvSpPr>
        <p:spPr/>
        <p:txBody>
          <a:bodyPr>
            <a:normAutofit/>
          </a:bodyPr>
          <a:lstStyle/>
          <a:p>
            <a:r>
              <a:rPr lang="en-US" dirty="0"/>
              <a:t>European population grew as the twentieth century opened. </a:t>
            </a:r>
          </a:p>
          <a:p>
            <a:r>
              <a:rPr lang="en-US" dirty="0"/>
              <a:t>Contributing to the increase were improvements in sanitation and public health, which reduced infant mortality and extended the average human life span.</a:t>
            </a:r>
          </a:p>
          <a:p>
            <a:r>
              <a:rPr lang="en-US" dirty="0"/>
              <a:t>While the absolute size of the population was rising in the West, the birthrate fell.</a:t>
            </a:r>
          </a:p>
          <a:p>
            <a:r>
              <a:rPr lang="en-US" dirty="0"/>
              <a:t>Industrialization and urbanization helped bring about this change.</a:t>
            </a:r>
          </a:p>
          <a:p>
            <a:r>
              <a:rPr lang="en-US" dirty="0"/>
              <a:t>Farm families needed fewer hands. </a:t>
            </a:r>
          </a:p>
          <a:p>
            <a:r>
              <a:rPr lang="en-US" dirty="0"/>
              <a:t>Birth control became prevalent. </a:t>
            </a:r>
          </a:p>
        </p:txBody>
      </p:sp>
    </p:spTree>
    <p:extLst>
      <p:ext uri="{BB962C8B-B14F-4D97-AF65-F5344CB8AC3E}">
        <p14:creationId xmlns:p14="http://schemas.microsoft.com/office/powerpoint/2010/main" val="1331584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EAD8-9F06-4591-B6DA-475BEA52C497}"/>
              </a:ext>
            </a:extLst>
          </p:cNvPr>
          <p:cNvSpPr>
            <a:spLocks noGrp="1"/>
          </p:cNvSpPr>
          <p:nvPr>
            <p:ph type="title"/>
          </p:nvPr>
        </p:nvSpPr>
        <p:spPr/>
        <p:txBody>
          <a:bodyPr/>
          <a:lstStyle/>
          <a:p>
            <a:pPr algn="ctr"/>
            <a:r>
              <a:rPr lang="en-US" dirty="0"/>
              <a:t>The White Man’s Burden</a:t>
            </a:r>
          </a:p>
        </p:txBody>
      </p:sp>
      <p:sp>
        <p:nvSpPr>
          <p:cNvPr id="3" name="Content Placeholder 2">
            <a:extLst>
              <a:ext uri="{FF2B5EF4-FFF2-40B4-BE49-F238E27FC236}">
                <a16:creationId xmlns:a16="http://schemas.microsoft.com/office/drawing/2014/main" id="{7BFA8ED9-EDFB-4D51-B462-E2C54FF9FDED}"/>
              </a:ext>
            </a:extLst>
          </p:cNvPr>
          <p:cNvSpPr>
            <a:spLocks noGrp="1"/>
          </p:cNvSpPr>
          <p:nvPr>
            <p:ph idx="1"/>
          </p:nvPr>
        </p:nvSpPr>
        <p:spPr/>
        <p:txBody>
          <a:bodyPr>
            <a:normAutofit/>
          </a:bodyPr>
          <a:lstStyle/>
          <a:p>
            <a:r>
              <a:rPr lang="en-US" dirty="0"/>
              <a:t>British poet Rudyard Kipling had encouraged the United States to “take up the white man’s burden” by bringing the benefits of Western civilization to those liberated from Spain. </a:t>
            </a:r>
          </a:p>
          <a:p>
            <a:r>
              <a:rPr lang="en-US" dirty="0"/>
              <a:t>However, reports of American brutality in the Philippines, where 200,000 local people were slaughtered, disillusioned some in the Western public, who liked to imagine native peoples joyously welcoming the bearers of civilization.</a:t>
            </a:r>
          </a:p>
        </p:txBody>
      </p:sp>
    </p:spTree>
    <p:extLst>
      <p:ext uri="{BB962C8B-B14F-4D97-AF65-F5344CB8AC3E}">
        <p14:creationId xmlns:p14="http://schemas.microsoft.com/office/powerpoint/2010/main" val="31236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DA59-0FBC-4359-AC96-A38CB5ED3522}"/>
              </a:ext>
            </a:extLst>
          </p:cNvPr>
          <p:cNvSpPr>
            <a:spLocks noGrp="1"/>
          </p:cNvSpPr>
          <p:nvPr>
            <p:ph type="title"/>
          </p:nvPr>
        </p:nvSpPr>
        <p:spPr/>
        <p:txBody>
          <a:bodyPr/>
          <a:lstStyle/>
          <a:p>
            <a:pPr algn="ctr"/>
            <a:r>
              <a:rPr lang="en-US" dirty="0"/>
              <a:t>The Military Rise of Japan</a:t>
            </a:r>
          </a:p>
        </p:txBody>
      </p:sp>
      <p:sp>
        <p:nvSpPr>
          <p:cNvPr id="3" name="Content Placeholder 2">
            <a:extLst>
              <a:ext uri="{FF2B5EF4-FFF2-40B4-BE49-F238E27FC236}">
                <a16:creationId xmlns:a16="http://schemas.microsoft.com/office/drawing/2014/main" id="{D8739EEA-DC85-4127-A6B9-C70791E4E80B}"/>
              </a:ext>
            </a:extLst>
          </p:cNvPr>
          <p:cNvSpPr>
            <a:spLocks noGrp="1"/>
          </p:cNvSpPr>
          <p:nvPr>
            <p:ph idx="1"/>
          </p:nvPr>
        </p:nvSpPr>
        <p:spPr/>
        <p:txBody>
          <a:bodyPr>
            <a:normAutofit fontScale="92500"/>
          </a:bodyPr>
          <a:lstStyle/>
          <a:p>
            <a:r>
              <a:rPr lang="en-US" dirty="0"/>
              <a:t>Japan defeated China in 1894 in the Sino-Japanese War, which ended China’s domination of Korea. </a:t>
            </a:r>
          </a:p>
          <a:p>
            <a:r>
              <a:rPr lang="en-US" dirty="0"/>
              <a:t>Japan’s insecurity had risen with Russian expansion of the Trans-Siberian Railroad through Manchuria, sending millions of Russian settlers eastward. </a:t>
            </a:r>
          </a:p>
          <a:p>
            <a:r>
              <a:rPr lang="en-US" dirty="0"/>
              <a:t>Angered by the continuing presence of Russian troops in Manchuria, the Japanese attacked the tsar’s forces at Port Arthur in 1904.</a:t>
            </a:r>
          </a:p>
          <a:p>
            <a:r>
              <a:rPr lang="en-US" dirty="0"/>
              <a:t>The Russian defeat opened an era of Japanese domination in East Asian politics. </a:t>
            </a:r>
          </a:p>
          <a:p>
            <a:r>
              <a:rPr lang="en-US" dirty="0"/>
              <a:t>Japan annexed Korea in 1910 and began to target other areas for colonization.</a:t>
            </a:r>
          </a:p>
          <a:p>
            <a:endParaRPr lang="en-US" dirty="0"/>
          </a:p>
        </p:txBody>
      </p:sp>
    </p:spTree>
    <p:extLst>
      <p:ext uri="{BB962C8B-B14F-4D97-AF65-F5344CB8AC3E}">
        <p14:creationId xmlns:p14="http://schemas.microsoft.com/office/powerpoint/2010/main" val="1608206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93FE3-BE32-471A-BC1B-EB293E63AB20}"/>
              </a:ext>
            </a:extLst>
          </p:cNvPr>
          <p:cNvSpPr>
            <a:spLocks noGrp="1"/>
          </p:cNvSpPr>
          <p:nvPr>
            <p:ph type="title"/>
          </p:nvPr>
        </p:nvSpPr>
        <p:spPr/>
        <p:txBody>
          <a:bodyPr/>
          <a:lstStyle/>
          <a:p>
            <a:pPr algn="ctr"/>
            <a:r>
              <a:rPr lang="en-US" dirty="0"/>
              <a:t>1905 Russian Revolution</a:t>
            </a:r>
          </a:p>
        </p:txBody>
      </p:sp>
      <p:sp>
        <p:nvSpPr>
          <p:cNvPr id="3" name="Content Placeholder 2">
            <a:extLst>
              <a:ext uri="{FF2B5EF4-FFF2-40B4-BE49-F238E27FC236}">
                <a16:creationId xmlns:a16="http://schemas.microsoft.com/office/drawing/2014/main" id="{7ED4DED4-2D55-4D99-9602-BC3EE47E5793}"/>
              </a:ext>
            </a:extLst>
          </p:cNvPr>
          <p:cNvSpPr>
            <a:spLocks noGrp="1"/>
          </p:cNvSpPr>
          <p:nvPr>
            <p:ph idx="1"/>
          </p:nvPr>
        </p:nvSpPr>
        <p:spPr/>
        <p:txBody>
          <a:bodyPr>
            <a:normAutofit fontScale="92500" lnSpcReduction="10000"/>
          </a:bodyPr>
          <a:lstStyle/>
          <a:p>
            <a:r>
              <a:rPr lang="en-US" dirty="0"/>
              <a:t>After the loss to Japan, revolution erupted in Russia in 1905.</a:t>
            </a:r>
          </a:p>
          <a:p>
            <a:r>
              <a:rPr lang="en-US" dirty="0"/>
              <a:t>On a Sunday in January 1905, a crowd gathered outside the tsar’s Winter Palace in St. Petersburg to march in a demonstration.</a:t>
            </a:r>
          </a:p>
          <a:p>
            <a:r>
              <a:rPr lang="en-US" dirty="0"/>
              <a:t>Troops guarding the palace shot into the crowd and thus began the Revolution of 1905, as news of “Bloody Sunday” spread.</a:t>
            </a:r>
          </a:p>
          <a:p>
            <a:r>
              <a:rPr lang="en-US" dirty="0"/>
              <a:t>In June, sailors on the battleship Potemkin mutinied; in October, a massive railroad strike brought rail transportation to a halt; and in November, uprisings broke out in Moscow. </a:t>
            </a:r>
          </a:p>
          <a:p>
            <a:r>
              <a:rPr lang="en-US" dirty="0"/>
              <a:t>The tsar finally yielded by creating a representative body called the Duma, created a new right of open public debate, liberalized government and allowed  people to present their grievances.</a:t>
            </a:r>
          </a:p>
        </p:txBody>
      </p:sp>
    </p:spTree>
    <p:extLst>
      <p:ext uri="{BB962C8B-B14F-4D97-AF65-F5344CB8AC3E}">
        <p14:creationId xmlns:p14="http://schemas.microsoft.com/office/powerpoint/2010/main" val="1385932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E5E3-3B07-4EDB-BDEF-9D435D0B7B72}"/>
              </a:ext>
            </a:extLst>
          </p:cNvPr>
          <p:cNvSpPr>
            <a:spLocks noGrp="1"/>
          </p:cNvSpPr>
          <p:nvPr>
            <p:ph type="title"/>
          </p:nvPr>
        </p:nvSpPr>
        <p:spPr/>
        <p:txBody>
          <a:bodyPr/>
          <a:lstStyle/>
          <a:p>
            <a:pPr algn="ctr"/>
            <a:r>
              <a:rPr lang="en-US" dirty="0"/>
              <a:t>The Boxer Rebellion</a:t>
            </a:r>
          </a:p>
        </p:txBody>
      </p:sp>
      <p:sp>
        <p:nvSpPr>
          <p:cNvPr id="3" name="Content Placeholder 2">
            <a:extLst>
              <a:ext uri="{FF2B5EF4-FFF2-40B4-BE49-F238E27FC236}">
                <a16:creationId xmlns:a16="http://schemas.microsoft.com/office/drawing/2014/main" id="{F076A205-7B2B-4106-83EA-BF56F4C31E04}"/>
              </a:ext>
            </a:extLst>
          </p:cNvPr>
          <p:cNvSpPr>
            <a:spLocks noGrp="1"/>
          </p:cNvSpPr>
          <p:nvPr>
            <p:ph idx="1"/>
          </p:nvPr>
        </p:nvSpPr>
        <p:spPr/>
        <p:txBody>
          <a:bodyPr>
            <a:normAutofit fontScale="92500" lnSpcReduction="10000"/>
          </a:bodyPr>
          <a:lstStyle/>
          <a:p>
            <a:r>
              <a:rPr lang="en-US" dirty="0"/>
              <a:t>Uprisings began in China after the 1895 defeat by Japan.</a:t>
            </a:r>
          </a:p>
          <a:p>
            <a:r>
              <a:rPr lang="en-US" dirty="0"/>
              <a:t>Despairing peasants organized into secret societies to expel the foreigners and restore Chinese dignity and power.</a:t>
            </a:r>
          </a:p>
          <a:p>
            <a:r>
              <a:rPr lang="en-US" dirty="0"/>
              <a:t>One organization was the Society of the Righteous and Harmonious Fists, commonly called the Boxers.</a:t>
            </a:r>
          </a:p>
          <a:p>
            <a:r>
              <a:rPr lang="en-US" dirty="0"/>
              <a:t>The Boxers rebelled in 1900, massacring the missionaries and Chinese Christians to whom they attributed China’s troubles. </a:t>
            </a:r>
          </a:p>
          <a:p>
            <a:r>
              <a:rPr lang="en-US" dirty="0"/>
              <a:t>Seven of the colonial powers united to put down the Boxer Uprising and to devastate the areas in which the Boxers operated. </a:t>
            </a:r>
          </a:p>
          <a:p>
            <a:r>
              <a:rPr lang="en-US" dirty="0"/>
              <a:t>Defeated once more, the Chinese had to pay a huge indemnity and allow even greater foreign military occupation.</a:t>
            </a:r>
          </a:p>
          <a:p>
            <a:endParaRPr lang="en-US" dirty="0"/>
          </a:p>
        </p:txBody>
      </p:sp>
    </p:spTree>
    <p:extLst>
      <p:ext uri="{BB962C8B-B14F-4D97-AF65-F5344CB8AC3E}">
        <p14:creationId xmlns:p14="http://schemas.microsoft.com/office/powerpoint/2010/main" val="1250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CF2D0-E0AA-4E3C-B784-0303E08EA377}"/>
              </a:ext>
            </a:extLst>
          </p:cNvPr>
          <p:cNvSpPr>
            <a:spLocks noGrp="1"/>
          </p:cNvSpPr>
          <p:nvPr>
            <p:ph type="title"/>
          </p:nvPr>
        </p:nvSpPr>
        <p:spPr/>
        <p:txBody>
          <a:bodyPr/>
          <a:lstStyle/>
          <a:p>
            <a:pPr algn="ctr"/>
            <a:r>
              <a:rPr lang="en-US" dirty="0"/>
              <a:t>The Young Turks</a:t>
            </a:r>
          </a:p>
        </p:txBody>
      </p:sp>
      <p:sp>
        <p:nvSpPr>
          <p:cNvPr id="3" name="Content Placeholder 2">
            <a:extLst>
              <a:ext uri="{FF2B5EF4-FFF2-40B4-BE49-F238E27FC236}">
                <a16:creationId xmlns:a16="http://schemas.microsoft.com/office/drawing/2014/main" id="{9C238B59-94F5-4E7E-8867-07D4BAA7867A}"/>
              </a:ext>
            </a:extLst>
          </p:cNvPr>
          <p:cNvSpPr>
            <a:spLocks noGrp="1"/>
          </p:cNvSpPr>
          <p:nvPr>
            <p:ph idx="1"/>
          </p:nvPr>
        </p:nvSpPr>
        <p:spPr/>
        <p:txBody>
          <a:bodyPr>
            <a:normAutofit lnSpcReduction="10000"/>
          </a:bodyPr>
          <a:lstStyle/>
          <a:p>
            <a:r>
              <a:rPr lang="en-US" dirty="0"/>
              <a:t>In 1908, a group of nationalists called the Young Turks took control of the government in Constantinople. </a:t>
            </a:r>
          </a:p>
          <a:p>
            <a:r>
              <a:rPr lang="en-US" dirty="0"/>
              <a:t>The Young Turks’ triumph motivated other ethnic groups in the Middle East and the Balkans to demand an end to Ottoman domination in their regions. </a:t>
            </a:r>
          </a:p>
          <a:p>
            <a:r>
              <a:rPr lang="en-US" dirty="0"/>
              <a:t>Strong contingents of feminist-nationalists mobilized women to work for independence. </a:t>
            </a:r>
          </a:p>
          <a:p>
            <a:r>
              <a:rPr lang="en-US" dirty="0"/>
              <a:t>However, the Young Turks, often aided by European powers with financial interests in the region, brutally repressed nationalist uprisings in Egypt, Syria, and the Balkans that their own success had encouraged.</a:t>
            </a:r>
          </a:p>
        </p:txBody>
      </p:sp>
    </p:spTree>
    <p:extLst>
      <p:ext uri="{BB962C8B-B14F-4D97-AF65-F5344CB8AC3E}">
        <p14:creationId xmlns:p14="http://schemas.microsoft.com/office/powerpoint/2010/main" val="198807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9A60-8D73-424F-B805-FA19032CD7A9}"/>
              </a:ext>
            </a:extLst>
          </p:cNvPr>
          <p:cNvSpPr>
            <a:spLocks noGrp="1"/>
          </p:cNvSpPr>
          <p:nvPr>
            <p:ph type="title"/>
          </p:nvPr>
        </p:nvSpPr>
        <p:spPr/>
        <p:txBody>
          <a:bodyPr/>
          <a:lstStyle/>
          <a:p>
            <a:pPr algn="ctr"/>
            <a:r>
              <a:rPr lang="en-US" dirty="0"/>
              <a:t>Entente Cordiale</a:t>
            </a:r>
          </a:p>
        </p:txBody>
      </p:sp>
      <p:sp>
        <p:nvSpPr>
          <p:cNvPr id="3" name="Content Placeholder 2">
            <a:extLst>
              <a:ext uri="{FF2B5EF4-FFF2-40B4-BE49-F238E27FC236}">
                <a16:creationId xmlns:a16="http://schemas.microsoft.com/office/drawing/2014/main" id="{ADD33796-233D-4E5F-9DE2-FF12A35D3FF0}"/>
              </a:ext>
            </a:extLst>
          </p:cNvPr>
          <p:cNvSpPr>
            <a:spLocks noGrp="1"/>
          </p:cNvSpPr>
          <p:nvPr>
            <p:ph idx="1"/>
          </p:nvPr>
        </p:nvSpPr>
        <p:spPr/>
        <p:txBody>
          <a:bodyPr>
            <a:normAutofit/>
          </a:bodyPr>
          <a:lstStyle/>
          <a:p>
            <a:r>
              <a:rPr lang="en-US" dirty="0"/>
              <a:t>Britain and France —  constant rivals in Africa —  edged to the brink of war in 1898 over competing claims to </a:t>
            </a:r>
            <a:r>
              <a:rPr lang="en-US" dirty="0" err="1"/>
              <a:t>Fashoda</a:t>
            </a:r>
            <a:r>
              <a:rPr lang="en-US" dirty="0"/>
              <a:t>, a town in the Sudan. </a:t>
            </a:r>
          </a:p>
          <a:p>
            <a:r>
              <a:rPr lang="en-US" dirty="0"/>
              <a:t>The threat of conflict led France to withdraw, showing both nations as embracing a truce out of mutual self-interest. </a:t>
            </a:r>
          </a:p>
          <a:p>
            <a:r>
              <a:rPr lang="en-US" dirty="0"/>
              <a:t>To prevent another </a:t>
            </a:r>
            <a:r>
              <a:rPr lang="en-US" dirty="0" err="1"/>
              <a:t>Fashoda</a:t>
            </a:r>
            <a:r>
              <a:rPr lang="en-US" dirty="0"/>
              <a:t>, they entered into secret agreements, the first of which (1904) recognized British claims in Egypt and French claims in Morocco. </a:t>
            </a:r>
          </a:p>
          <a:p>
            <a:r>
              <a:rPr lang="en-US" dirty="0"/>
              <a:t>This agreement marked the beginning of the British-French alliance called the Entente Cordiale. </a:t>
            </a:r>
          </a:p>
        </p:txBody>
      </p:sp>
    </p:spTree>
    <p:extLst>
      <p:ext uri="{BB962C8B-B14F-4D97-AF65-F5344CB8AC3E}">
        <p14:creationId xmlns:p14="http://schemas.microsoft.com/office/powerpoint/2010/main" val="47825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6C699-ED0D-44B5-AD99-D27F8951D938}"/>
              </a:ext>
            </a:extLst>
          </p:cNvPr>
          <p:cNvSpPr>
            <a:spLocks noGrp="1"/>
          </p:cNvSpPr>
          <p:nvPr>
            <p:ph type="title"/>
          </p:nvPr>
        </p:nvSpPr>
        <p:spPr/>
        <p:txBody>
          <a:bodyPr/>
          <a:lstStyle/>
          <a:p>
            <a:pPr algn="ctr"/>
            <a:r>
              <a:rPr lang="en-US" dirty="0" err="1"/>
              <a:t>Mitteleuropa</a:t>
            </a:r>
            <a:r>
              <a:rPr lang="en-US" dirty="0"/>
              <a:t> and the Balkans</a:t>
            </a:r>
          </a:p>
        </p:txBody>
      </p:sp>
      <p:sp>
        <p:nvSpPr>
          <p:cNvPr id="3" name="Content Placeholder 2">
            <a:extLst>
              <a:ext uri="{FF2B5EF4-FFF2-40B4-BE49-F238E27FC236}">
                <a16:creationId xmlns:a16="http://schemas.microsoft.com/office/drawing/2014/main" id="{EB8DB155-FBC0-4DC5-A1A7-559E0946A0D0}"/>
              </a:ext>
            </a:extLst>
          </p:cNvPr>
          <p:cNvSpPr>
            <a:spLocks noGrp="1"/>
          </p:cNvSpPr>
          <p:nvPr>
            <p:ph idx="1"/>
          </p:nvPr>
        </p:nvSpPr>
        <p:spPr/>
        <p:txBody>
          <a:bodyPr>
            <a:normAutofit fontScale="85000" lnSpcReduction="20000"/>
          </a:bodyPr>
          <a:lstStyle/>
          <a:p>
            <a:r>
              <a:rPr lang="en-US" dirty="0"/>
              <a:t>Germany’s bold territorial claims unsettled the rest of Europe, particularly the Balkans. </a:t>
            </a:r>
          </a:p>
          <a:p>
            <a:r>
              <a:rPr lang="en-US" dirty="0"/>
              <a:t>German statesmen began envisioning their creation of a </a:t>
            </a:r>
            <a:r>
              <a:rPr lang="en-US" dirty="0" err="1"/>
              <a:t>Mitteleuropa</a:t>
            </a:r>
            <a:r>
              <a:rPr lang="en-US" dirty="0"/>
              <a:t> — a term that literally meant “central Europe” but in their minds also included the Balkans and Asia Minor. </a:t>
            </a:r>
          </a:p>
          <a:p>
            <a:r>
              <a:rPr lang="en-US" dirty="0"/>
              <a:t>The Habsburgs, firmly backed by Germany, judged that their own expansion into the Balkans and the resulting addition of even more ethnic groups would weaken the claims of any  single ethnic minority in the Dual Monarchy. </a:t>
            </a:r>
          </a:p>
          <a:p>
            <a:r>
              <a:rPr lang="en-US" dirty="0"/>
              <a:t>Russia, however, saw itself as the protector of Slavs in the region and wanted to replace the Ottomans as the dominant Balkan power, especially since Japan had crushed Russian hopes for expansion to the east. </a:t>
            </a:r>
          </a:p>
          <a:p>
            <a:r>
              <a:rPr lang="en-US" dirty="0"/>
              <a:t>Austria’s swift annexation of Bosnia-Herzegovina during the Young Turks’ revolt in 1908 enraged not only the Russians but the Serbs as well, who wanted Bosnia as part of an enlarged Serbia. </a:t>
            </a:r>
          </a:p>
        </p:txBody>
      </p:sp>
    </p:spTree>
    <p:extLst>
      <p:ext uri="{BB962C8B-B14F-4D97-AF65-F5344CB8AC3E}">
        <p14:creationId xmlns:p14="http://schemas.microsoft.com/office/powerpoint/2010/main" val="2101514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3EEC-8BE1-4BDE-8BCE-AD6493057B37}"/>
              </a:ext>
            </a:extLst>
          </p:cNvPr>
          <p:cNvSpPr>
            <a:spLocks noGrp="1"/>
          </p:cNvSpPr>
          <p:nvPr>
            <p:ph type="title"/>
          </p:nvPr>
        </p:nvSpPr>
        <p:spPr/>
        <p:txBody>
          <a:bodyPr/>
          <a:lstStyle/>
          <a:p>
            <a:pPr algn="ctr"/>
            <a:r>
              <a:rPr lang="en-US" dirty="0"/>
              <a:t>The Arms Race</a:t>
            </a:r>
          </a:p>
        </p:txBody>
      </p:sp>
      <p:sp>
        <p:nvSpPr>
          <p:cNvPr id="3" name="Content Placeholder 2">
            <a:extLst>
              <a:ext uri="{FF2B5EF4-FFF2-40B4-BE49-F238E27FC236}">
                <a16:creationId xmlns:a16="http://schemas.microsoft.com/office/drawing/2014/main" id="{2B34AEBF-5C66-42BD-8DCB-EACAD3D6178B}"/>
              </a:ext>
            </a:extLst>
          </p:cNvPr>
          <p:cNvSpPr>
            <a:spLocks noGrp="1"/>
          </p:cNvSpPr>
          <p:nvPr>
            <p:ph idx="1"/>
          </p:nvPr>
        </p:nvSpPr>
        <p:spPr/>
        <p:txBody>
          <a:bodyPr>
            <a:normAutofit/>
          </a:bodyPr>
          <a:lstStyle/>
          <a:p>
            <a:r>
              <a:rPr lang="en-US" dirty="0"/>
              <a:t>The per capita expenditure on the military rose in all the major powers between 1890 and 1914.</a:t>
            </a:r>
          </a:p>
          <a:p>
            <a:r>
              <a:rPr lang="en-US" dirty="0"/>
              <a:t>Munitions factories across Europe manufactured ever-growing stock-piles of weapons.</a:t>
            </a:r>
          </a:p>
          <a:p>
            <a:r>
              <a:rPr lang="en-US" dirty="0"/>
              <a:t>Naval construction figured in both the arms race and the rising nationalism in politics led by the launching of the HMS Dreadnought.</a:t>
            </a:r>
          </a:p>
          <a:p>
            <a:r>
              <a:rPr lang="en-US" dirty="0"/>
              <a:t>Advocates of imperial expansion and nationalist groups lobbied for military spending as boosting national pride, while businessmen promoted large navies as beneficial to international trade and domestic industry. </a:t>
            </a:r>
          </a:p>
        </p:txBody>
      </p:sp>
    </p:spTree>
    <p:extLst>
      <p:ext uri="{BB962C8B-B14F-4D97-AF65-F5344CB8AC3E}">
        <p14:creationId xmlns:p14="http://schemas.microsoft.com/office/powerpoint/2010/main" val="1820797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C833-71EB-4AD2-BFC8-409E956F3BFE}"/>
              </a:ext>
            </a:extLst>
          </p:cNvPr>
          <p:cNvSpPr>
            <a:spLocks noGrp="1"/>
          </p:cNvSpPr>
          <p:nvPr>
            <p:ph type="title"/>
          </p:nvPr>
        </p:nvSpPr>
        <p:spPr/>
        <p:txBody>
          <a:bodyPr/>
          <a:lstStyle/>
          <a:p>
            <a:pPr algn="ctr"/>
            <a:r>
              <a:rPr lang="en-US" dirty="0"/>
              <a:t>Archduke Ferdinand’s Assassination</a:t>
            </a:r>
          </a:p>
        </p:txBody>
      </p:sp>
      <p:sp>
        <p:nvSpPr>
          <p:cNvPr id="3" name="Content Placeholder 2">
            <a:extLst>
              <a:ext uri="{FF2B5EF4-FFF2-40B4-BE49-F238E27FC236}">
                <a16:creationId xmlns:a16="http://schemas.microsoft.com/office/drawing/2014/main" id="{F41E07F5-C1F0-4B33-B27F-2D8CF41F0351}"/>
              </a:ext>
            </a:extLst>
          </p:cNvPr>
          <p:cNvSpPr>
            <a:spLocks noGrp="1"/>
          </p:cNvSpPr>
          <p:nvPr>
            <p:ph idx="1"/>
          </p:nvPr>
        </p:nvSpPr>
        <p:spPr/>
        <p:txBody>
          <a:bodyPr/>
          <a:lstStyle/>
          <a:p>
            <a:r>
              <a:rPr lang="en-US" dirty="0"/>
              <a:t>Heir to the Habsburg throne, Francis Ferdinand, and his wife, Sophie,   ended a state visit to Sarajevo in Bosnia riding in a motorcade when Serb nationalist, Gavrilo Princip, shot dead the unprotected and unsuspecting Austrian couple.</a:t>
            </a:r>
          </a:p>
          <a:p>
            <a:r>
              <a:rPr lang="en-US" dirty="0"/>
              <a:t>Princip had received arms and information from Serbian officials and  the Habsburg government saw the assassination as an opportunity to put down the Serbians once and for all. </a:t>
            </a:r>
          </a:p>
          <a:p>
            <a:r>
              <a:rPr lang="en-US" dirty="0"/>
              <a:t>The Austrians sent an ultimatum to the Serbian government at the urging of German statesmen and military leaders. </a:t>
            </a:r>
          </a:p>
          <a:p>
            <a:r>
              <a:rPr lang="en-US" dirty="0"/>
              <a:t>The Serbs’ resistance to one demand in the ultimatum led to war.  </a:t>
            </a:r>
          </a:p>
          <a:p>
            <a:endParaRPr lang="en-US" dirty="0"/>
          </a:p>
        </p:txBody>
      </p:sp>
    </p:spTree>
    <p:extLst>
      <p:ext uri="{BB962C8B-B14F-4D97-AF65-F5344CB8AC3E}">
        <p14:creationId xmlns:p14="http://schemas.microsoft.com/office/powerpoint/2010/main" val="15232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E059E-56BD-4E5B-A2DE-65E5978B0763}"/>
              </a:ext>
            </a:extLst>
          </p:cNvPr>
          <p:cNvSpPr>
            <a:spLocks noGrp="1"/>
          </p:cNvSpPr>
          <p:nvPr>
            <p:ph type="title"/>
          </p:nvPr>
        </p:nvSpPr>
        <p:spPr/>
        <p:txBody>
          <a:bodyPr/>
          <a:lstStyle/>
          <a:p>
            <a:pPr algn="ctr"/>
            <a:r>
              <a:rPr lang="en-US" dirty="0"/>
              <a:t>Eugenics</a:t>
            </a:r>
          </a:p>
        </p:txBody>
      </p:sp>
      <p:sp>
        <p:nvSpPr>
          <p:cNvPr id="3" name="Content Placeholder 2">
            <a:extLst>
              <a:ext uri="{FF2B5EF4-FFF2-40B4-BE49-F238E27FC236}">
                <a16:creationId xmlns:a16="http://schemas.microsoft.com/office/drawing/2014/main" id="{EEEECD4E-2145-483D-8FD1-A61FDE1BBDF3}"/>
              </a:ext>
            </a:extLst>
          </p:cNvPr>
          <p:cNvSpPr>
            <a:spLocks noGrp="1"/>
          </p:cNvSpPr>
          <p:nvPr>
            <p:ph idx="1"/>
          </p:nvPr>
        </p:nvSpPr>
        <p:spPr/>
        <p:txBody>
          <a:bodyPr>
            <a:normAutofit/>
          </a:bodyPr>
          <a:lstStyle/>
          <a:p>
            <a:r>
              <a:rPr lang="en-US" dirty="0"/>
              <a:t> Many educated Europeans believed in eugenics —  a set of ideas about producing “superior”  people through selective breeding. </a:t>
            </a:r>
          </a:p>
          <a:p>
            <a:r>
              <a:rPr lang="en-US" dirty="0"/>
              <a:t>Eugenicists wanted increased childbearing for “the fittest” and decreased childbearing — even sterilization — for “degenerates,” that is, those deemed inferior. </a:t>
            </a:r>
          </a:p>
        </p:txBody>
      </p:sp>
    </p:spTree>
    <p:extLst>
      <p:ext uri="{BB962C8B-B14F-4D97-AF65-F5344CB8AC3E}">
        <p14:creationId xmlns:p14="http://schemas.microsoft.com/office/powerpoint/2010/main" val="279562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75340-7CF6-4434-9C24-0175EBDF41C7}"/>
              </a:ext>
            </a:extLst>
          </p:cNvPr>
          <p:cNvSpPr>
            <a:spLocks noGrp="1"/>
          </p:cNvSpPr>
          <p:nvPr>
            <p:ph type="title"/>
          </p:nvPr>
        </p:nvSpPr>
        <p:spPr/>
        <p:txBody>
          <a:bodyPr/>
          <a:lstStyle/>
          <a:p>
            <a:pPr algn="ctr"/>
            <a:r>
              <a:rPr lang="en-US" dirty="0"/>
              <a:t>Marriage Reform</a:t>
            </a:r>
          </a:p>
        </p:txBody>
      </p:sp>
      <p:sp>
        <p:nvSpPr>
          <p:cNvPr id="3" name="Content Placeholder 2">
            <a:extLst>
              <a:ext uri="{FF2B5EF4-FFF2-40B4-BE49-F238E27FC236}">
                <a16:creationId xmlns:a16="http://schemas.microsoft.com/office/drawing/2014/main" id="{E166C60C-B3FC-49D2-A856-157B72346659}"/>
              </a:ext>
            </a:extLst>
          </p:cNvPr>
          <p:cNvSpPr>
            <a:spLocks noGrp="1"/>
          </p:cNvSpPr>
          <p:nvPr>
            <p:ph idx="1"/>
          </p:nvPr>
        </p:nvSpPr>
        <p:spPr/>
        <p:txBody>
          <a:bodyPr/>
          <a:lstStyle/>
          <a:p>
            <a:r>
              <a:rPr lang="en-US" dirty="0"/>
              <a:t>Marriage reform allowed married women to keep their wages and to own property, both of which in most legal systems belonged to their husbands. </a:t>
            </a:r>
          </a:p>
          <a:p>
            <a:r>
              <a:rPr lang="en-US" dirty="0"/>
              <a:t>Another step would be to allow women guardianship of their own children.</a:t>
            </a:r>
          </a:p>
          <a:p>
            <a:r>
              <a:rPr lang="en-US" dirty="0"/>
              <a:t>Many grown children were coming to believe that they had a right to select a marriage partner instead of accepting the spouse their parents chose for them.</a:t>
            </a:r>
          </a:p>
        </p:txBody>
      </p:sp>
    </p:spTree>
    <p:extLst>
      <p:ext uri="{BB962C8B-B14F-4D97-AF65-F5344CB8AC3E}">
        <p14:creationId xmlns:p14="http://schemas.microsoft.com/office/powerpoint/2010/main" val="174047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D66E-6FC3-4DF6-83D6-537ED59450DD}"/>
              </a:ext>
            </a:extLst>
          </p:cNvPr>
          <p:cNvSpPr>
            <a:spLocks noGrp="1"/>
          </p:cNvSpPr>
          <p:nvPr>
            <p:ph type="title"/>
          </p:nvPr>
        </p:nvSpPr>
        <p:spPr/>
        <p:txBody>
          <a:bodyPr/>
          <a:lstStyle/>
          <a:p>
            <a:pPr algn="ctr"/>
            <a:r>
              <a:rPr lang="en-US" dirty="0"/>
              <a:t>The New Women</a:t>
            </a:r>
          </a:p>
        </p:txBody>
      </p:sp>
      <p:sp>
        <p:nvSpPr>
          <p:cNvPr id="3" name="Content Placeholder 2">
            <a:extLst>
              <a:ext uri="{FF2B5EF4-FFF2-40B4-BE49-F238E27FC236}">
                <a16:creationId xmlns:a16="http://schemas.microsoft.com/office/drawing/2014/main" id="{A0CDA501-D7A2-45B6-B1CA-26FEA2AC7989}"/>
              </a:ext>
            </a:extLst>
          </p:cNvPr>
          <p:cNvSpPr>
            <a:spLocks noGrp="1"/>
          </p:cNvSpPr>
          <p:nvPr>
            <p:ph idx="1"/>
          </p:nvPr>
        </p:nvSpPr>
        <p:spPr/>
        <p:txBody>
          <a:bodyPr>
            <a:normAutofit/>
          </a:bodyPr>
          <a:lstStyle/>
          <a:p>
            <a:r>
              <a:rPr lang="en-US" dirty="0"/>
              <a:t>Rapid social change set the stage for even bolder behaviors among some  middle-class women. </a:t>
            </a:r>
          </a:p>
          <a:p>
            <a:r>
              <a:rPr lang="en-US" dirty="0"/>
              <a:t>Adventurous women traveled the globe on their own to promote Chris </a:t>
            </a:r>
            <a:r>
              <a:rPr lang="en-US" dirty="0" err="1"/>
              <a:t>tianity</a:t>
            </a:r>
            <a:r>
              <a:rPr lang="en-US" dirty="0"/>
              <a:t>, make money, or learn about other cultures. </a:t>
            </a:r>
          </a:p>
          <a:p>
            <a:r>
              <a:rPr lang="en-US" dirty="0"/>
              <a:t>The increasing availability of white-collar jobs for educated women meant that more of them could adopt an independent way of life. </a:t>
            </a:r>
          </a:p>
          <a:p>
            <a:r>
              <a:rPr lang="en-US" dirty="0"/>
              <a:t>The so-called new woman dressed more practically, with fewer petticoats and looser corsets, biked down city streets and country lanes, lived apart from her family, and supported herself. </a:t>
            </a:r>
          </a:p>
        </p:txBody>
      </p:sp>
    </p:spTree>
    <p:extLst>
      <p:ext uri="{BB962C8B-B14F-4D97-AF65-F5344CB8AC3E}">
        <p14:creationId xmlns:p14="http://schemas.microsoft.com/office/powerpoint/2010/main" val="229557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D65E-0FC4-4BD6-AEBB-557A43E17DEC}"/>
              </a:ext>
            </a:extLst>
          </p:cNvPr>
          <p:cNvSpPr>
            <a:spLocks noGrp="1"/>
          </p:cNvSpPr>
          <p:nvPr>
            <p:ph type="title"/>
          </p:nvPr>
        </p:nvSpPr>
        <p:spPr/>
        <p:txBody>
          <a:bodyPr/>
          <a:lstStyle/>
          <a:p>
            <a:pPr algn="ctr"/>
            <a:r>
              <a:rPr lang="en-US" dirty="0"/>
              <a:t>Sigmund Freud</a:t>
            </a:r>
          </a:p>
        </p:txBody>
      </p:sp>
      <p:sp>
        <p:nvSpPr>
          <p:cNvPr id="3" name="Content Placeholder 2">
            <a:extLst>
              <a:ext uri="{FF2B5EF4-FFF2-40B4-BE49-F238E27FC236}">
                <a16:creationId xmlns:a16="http://schemas.microsoft.com/office/drawing/2014/main" id="{EE75854B-A4BD-482A-B6FA-7F82398F2CFB}"/>
              </a:ext>
            </a:extLst>
          </p:cNvPr>
          <p:cNvSpPr>
            <a:spLocks noGrp="1"/>
          </p:cNvSpPr>
          <p:nvPr>
            <p:ph idx="1"/>
          </p:nvPr>
        </p:nvSpPr>
        <p:spPr/>
        <p:txBody>
          <a:bodyPr>
            <a:normAutofit/>
          </a:bodyPr>
          <a:lstStyle/>
          <a:p>
            <a:r>
              <a:rPr lang="en-US" dirty="0"/>
              <a:t>Freud </a:t>
            </a:r>
            <a:r>
              <a:rPr lang="en-US" dirty="0" err="1"/>
              <a:t>belived</a:t>
            </a:r>
            <a:r>
              <a:rPr lang="en-US" dirty="0"/>
              <a:t> that dreams reveal an unseen and powerful part of one’s personality — the “unconscious.”</a:t>
            </a:r>
          </a:p>
          <a:p>
            <a:r>
              <a:rPr lang="en-US" dirty="0"/>
              <a:t>Freud also held that the human psyche is made up of three competing parts: the ego, the part that is most in touch with the need to work and survive —  that is, reality; the id (or libido), the part that </a:t>
            </a:r>
          </a:p>
          <a:p>
            <a:r>
              <a:rPr lang="en-US" dirty="0"/>
              <a:t>contains instincts and sexual energies; and the superego, the part that serves as the conscience. </a:t>
            </a:r>
          </a:p>
          <a:p>
            <a:r>
              <a:rPr lang="en-US" dirty="0"/>
              <a:t>Freud’s theory of human mental processes and his method for treating their malfunctioning came to be called psychoanalysis.</a:t>
            </a:r>
          </a:p>
        </p:txBody>
      </p:sp>
    </p:spTree>
    <p:extLst>
      <p:ext uri="{BB962C8B-B14F-4D97-AF65-F5344CB8AC3E}">
        <p14:creationId xmlns:p14="http://schemas.microsoft.com/office/powerpoint/2010/main" val="228531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204B-1CB3-4156-9FB0-466102999D38}"/>
              </a:ext>
            </a:extLst>
          </p:cNvPr>
          <p:cNvSpPr>
            <a:spLocks noGrp="1"/>
          </p:cNvSpPr>
          <p:nvPr>
            <p:ph type="title"/>
          </p:nvPr>
        </p:nvSpPr>
        <p:spPr/>
        <p:txBody>
          <a:bodyPr/>
          <a:lstStyle/>
          <a:p>
            <a:pPr algn="ctr"/>
            <a:r>
              <a:rPr lang="en-US" dirty="0"/>
              <a:t>Friedrich Nietzsche</a:t>
            </a:r>
          </a:p>
        </p:txBody>
      </p:sp>
      <p:sp>
        <p:nvSpPr>
          <p:cNvPr id="3" name="Content Placeholder 2">
            <a:extLst>
              <a:ext uri="{FF2B5EF4-FFF2-40B4-BE49-F238E27FC236}">
                <a16:creationId xmlns:a16="http://schemas.microsoft.com/office/drawing/2014/main" id="{14E93F6E-1CC4-4BF0-922F-02752EE8EA1B}"/>
              </a:ext>
            </a:extLst>
          </p:cNvPr>
          <p:cNvSpPr>
            <a:spLocks noGrp="1"/>
          </p:cNvSpPr>
          <p:nvPr>
            <p:ph idx="1"/>
          </p:nvPr>
        </p:nvSpPr>
        <p:spPr/>
        <p:txBody>
          <a:bodyPr/>
          <a:lstStyle/>
          <a:p>
            <a:r>
              <a:rPr lang="en-US" dirty="0"/>
              <a:t>Nietzsche asserted that “truth” is not certain but rather a human representation of reality.</a:t>
            </a:r>
          </a:p>
          <a:p>
            <a:r>
              <a:rPr lang="en-US" dirty="0"/>
              <a:t>Nietzsche believed that an uninhibited, dynamic “superman,” free from traditional religious and moral values, would replace the rule-bound  middle-class person.</a:t>
            </a:r>
          </a:p>
          <a:p>
            <a:r>
              <a:rPr lang="en-US" dirty="0"/>
              <a:t>Nietzsche thought that each individual had a vital life energy that he called “the will to power.”</a:t>
            </a:r>
          </a:p>
        </p:txBody>
      </p:sp>
    </p:spTree>
    <p:extLst>
      <p:ext uri="{BB962C8B-B14F-4D97-AF65-F5344CB8AC3E}">
        <p14:creationId xmlns:p14="http://schemas.microsoft.com/office/powerpoint/2010/main" val="62433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2A590-59B3-4971-B4FC-4ACAA38703CF}"/>
              </a:ext>
            </a:extLst>
          </p:cNvPr>
          <p:cNvSpPr>
            <a:spLocks noGrp="1"/>
          </p:cNvSpPr>
          <p:nvPr>
            <p:ph type="title"/>
          </p:nvPr>
        </p:nvSpPr>
        <p:spPr/>
        <p:txBody>
          <a:bodyPr/>
          <a:lstStyle/>
          <a:p>
            <a:pPr algn="ctr"/>
            <a:r>
              <a:rPr lang="en-US" dirty="0"/>
              <a:t>Albert Einstein</a:t>
            </a:r>
          </a:p>
        </p:txBody>
      </p:sp>
      <p:sp>
        <p:nvSpPr>
          <p:cNvPr id="3" name="Content Placeholder 2">
            <a:extLst>
              <a:ext uri="{FF2B5EF4-FFF2-40B4-BE49-F238E27FC236}">
                <a16:creationId xmlns:a16="http://schemas.microsoft.com/office/drawing/2014/main" id="{4AED7D92-A9B8-4AB0-85D9-58AFF71F089D}"/>
              </a:ext>
            </a:extLst>
          </p:cNvPr>
          <p:cNvSpPr>
            <a:spLocks noGrp="1"/>
          </p:cNvSpPr>
          <p:nvPr>
            <p:ph idx="1"/>
          </p:nvPr>
        </p:nvSpPr>
        <p:spPr/>
        <p:txBody>
          <a:bodyPr>
            <a:normAutofit fontScale="85000" lnSpcReduction="20000"/>
          </a:bodyPr>
          <a:lstStyle/>
          <a:p>
            <a:r>
              <a:rPr lang="en-US" dirty="0"/>
              <a:t>Albert Einstein proclaimed his special theory of relativity in 1905. </a:t>
            </a:r>
          </a:p>
          <a:p>
            <a:r>
              <a:rPr lang="en-US" dirty="0"/>
              <a:t>According to this theory, space and time are not absolute categories but instead vary according to the vantage point of the observer. </a:t>
            </a:r>
          </a:p>
          <a:p>
            <a:r>
              <a:rPr lang="en-US" dirty="0"/>
              <a:t>Only the speed of light is constant. </a:t>
            </a:r>
          </a:p>
          <a:p>
            <a:r>
              <a:rPr lang="en-US" dirty="0"/>
              <a:t>Einstein later proposed yet another blurring of two distinct physical properties, mass and energy. </a:t>
            </a:r>
          </a:p>
          <a:p>
            <a:r>
              <a:rPr lang="en-US" dirty="0"/>
              <a:t>He expressed this equivalence in the equation E = mc2, or energy equals mass times the square of the speed of light. </a:t>
            </a:r>
          </a:p>
          <a:p>
            <a:r>
              <a:rPr lang="en-US" dirty="0"/>
              <a:t>In 1916, Einstein published his general theory of relativity, which connected the force, or gravity, of an object with its mass and proposed a fourth mathematical dimension to the universe. </a:t>
            </a:r>
          </a:p>
          <a:p>
            <a:r>
              <a:rPr lang="en-US" dirty="0"/>
              <a:t>Much more lay ahead once Einstein’s theories of energy were applied to technology: television, nuclear power, and, within forty years, nuclear bombs.</a:t>
            </a:r>
          </a:p>
        </p:txBody>
      </p:sp>
    </p:spTree>
    <p:extLst>
      <p:ext uri="{BB962C8B-B14F-4D97-AF65-F5344CB8AC3E}">
        <p14:creationId xmlns:p14="http://schemas.microsoft.com/office/powerpoint/2010/main" val="1098691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0B08-5D62-4593-AA75-582EDA20387A}"/>
              </a:ext>
            </a:extLst>
          </p:cNvPr>
          <p:cNvSpPr>
            <a:spLocks noGrp="1"/>
          </p:cNvSpPr>
          <p:nvPr>
            <p:ph type="title"/>
          </p:nvPr>
        </p:nvSpPr>
        <p:spPr/>
        <p:txBody>
          <a:bodyPr/>
          <a:lstStyle/>
          <a:p>
            <a:pPr algn="ctr"/>
            <a:r>
              <a:rPr lang="en-US" dirty="0"/>
              <a:t>Picasso and Cubism</a:t>
            </a:r>
          </a:p>
        </p:txBody>
      </p:sp>
      <p:sp>
        <p:nvSpPr>
          <p:cNvPr id="3" name="Content Placeholder 2">
            <a:extLst>
              <a:ext uri="{FF2B5EF4-FFF2-40B4-BE49-F238E27FC236}">
                <a16:creationId xmlns:a16="http://schemas.microsoft.com/office/drawing/2014/main" id="{B6B3746B-A3B9-4107-ACCC-75A1B08152D6}"/>
              </a:ext>
            </a:extLst>
          </p:cNvPr>
          <p:cNvSpPr>
            <a:spLocks noGrp="1"/>
          </p:cNvSpPr>
          <p:nvPr>
            <p:ph idx="1"/>
          </p:nvPr>
        </p:nvSpPr>
        <p:spPr/>
        <p:txBody>
          <a:bodyPr/>
          <a:lstStyle/>
          <a:p>
            <a:r>
              <a:rPr lang="en-US" dirty="0"/>
              <a:t>Spanish artist Pablo Picasso (1881–1973) developed a style called cubism. </a:t>
            </a:r>
          </a:p>
          <a:p>
            <a:r>
              <a:rPr lang="en-US" dirty="0"/>
              <a:t>Its radical emphasis on planes and surfaces converted his models into bizarre, almost unrecognizable forms. </a:t>
            </a:r>
          </a:p>
          <a:p>
            <a:r>
              <a:rPr lang="en-US" dirty="0"/>
              <a:t>Picasso aimed to present the plain truth about industrial society in his art.</a:t>
            </a:r>
          </a:p>
        </p:txBody>
      </p:sp>
    </p:spTree>
    <p:extLst>
      <p:ext uri="{BB962C8B-B14F-4D97-AF65-F5344CB8AC3E}">
        <p14:creationId xmlns:p14="http://schemas.microsoft.com/office/powerpoint/2010/main" val="91780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2657</Words>
  <Application>Microsoft Office PowerPoint</Application>
  <PresentationFormat>Widescreen</PresentationFormat>
  <Paragraphs>147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Modernity (Modern Times)</vt:lpstr>
      <vt:lpstr>Population Growth</vt:lpstr>
      <vt:lpstr>Eugenics</vt:lpstr>
      <vt:lpstr>Marriage Reform</vt:lpstr>
      <vt:lpstr>The New Women</vt:lpstr>
      <vt:lpstr>Sigmund Freud</vt:lpstr>
      <vt:lpstr>Friedrich Nietzsche</vt:lpstr>
      <vt:lpstr>Albert Einstein</vt:lpstr>
      <vt:lpstr>Picasso and Cubism</vt:lpstr>
      <vt:lpstr>V.I. Lenin</vt:lpstr>
      <vt:lpstr>Suffrage</vt:lpstr>
      <vt:lpstr>WSPU</vt:lpstr>
      <vt:lpstr>Irish Protests for Independence</vt:lpstr>
      <vt:lpstr>The Dreyfus Affair</vt:lpstr>
      <vt:lpstr>German and Austrian anti-Semitism</vt:lpstr>
      <vt:lpstr>Russia anti-Semitism</vt:lpstr>
      <vt:lpstr>Zionism</vt:lpstr>
      <vt:lpstr>The Boer War</vt:lpstr>
      <vt:lpstr>The Spanish-America War</vt:lpstr>
      <vt:lpstr>The White Man’s Burden</vt:lpstr>
      <vt:lpstr>The Military Rise of Japan</vt:lpstr>
      <vt:lpstr>1905 Russian Revolution</vt:lpstr>
      <vt:lpstr>The Boxer Rebellion</vt:lpstr>
      <vt:lpstr>The Young Turks</vt:lpstr>
      <vt:lpstr>Entente Cordiale</vt:lpstr>
      <vt:lpstr>Mitteleuropa and the Balkans</vt:lpstr>
      <vt:lpstr>The Arms Race</vt:lpstr>
      <vt:lpstr>Archduke Ferdinand’s Assassination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Modernity (Modern Times)</dc:title>
  <dc:creator>Shawn Burns</dc:creator>
  <cp:lastModifiedBy>Shawn Burns</cp:lastModifiedBy>
  <cp:revision>10</cp:revision>
  <dcterms:created xsi:type="dcterms:W3CDTF">2021-12-08T08:18:45Z</dcterms:created>
  <dcterms:modified xsi:type="dcterms:W3CDTF">2021-12-08T19:51:01Z</dcterms:modified>
</cp:coreProperties>
</file>