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4F2D99-729B-496E-B165-7CF7E3EF14D3}">
          <p14:sldIdLst>
            <p14:sldId id="256"/>
          </p14:sldIdLst>
        </p14:section>
        <p14:section name="Untitled Section" id="{56F23715-1F8B-42AF-B3B4-C0EC0C2CD94D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Multi-Paragraph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8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076" y="848977"/>
            <a:ext cx="8761413" cy="706964"/>
          </a:xfrm>
        </p:spPr>
        <p:txBody>
          <a:bodyPr/>
          <a:lstStyle/>
          <a:p>
            <a:r>
              <a:rPr lang="en-US" sz="5400" b="1" dirty="0" smtClean="0"/>
              <a:t>1. Introduction: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1. </a:t>
            </a:r>
            <a:r>
              <a:rPr lang="en-US" sz="4800" b="1" dirty="0" smtClean="0"/>
              <a:t>Hook:</a:t>
            </a:r>
          </a:p>
          <a:p>
            <a:pPr lvl="1"/>
            <a:r>
              <a:rPr lang="en-US" sz="4800" dirty="0" smtClean="0"/>
              <a:t>Grab reader’s attention:</a:t>
            </a:r>
          </a:p>
          <a:p>
            <a:pPr lvl="1"/>
            <a:r>
              <a:rPr lang="en-US" sz="4800" dirty="0" smtClean="0"/>
              <a:t>“Author’s employ rhetoric to target a specific audience by…”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5229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1. Introduction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2. Introduce Authors &amp; Texts</a:t>
            </a:r>
            <a:r>
              <a:rPr lang="en-US" sz="4800" dirty="0" smtClean="0"/>
              <a:t>:</a:t>
            </a:r>
          </a:p>
          <a:p>
            <a:pPr lvl="1"/>
            <a:r>
              <a:rPr lang="en-US" sz="4600" dirty="0" smtClean="0"/>
              <a:t>Make sure to name both </a:t>
            </a:r>
            <a:r>
              <a:rPr lang="en-US" sz="4600" b="1" dirty="0" smtClean="0">
                <a:solidFill>
                  <a:srgbClr val="FF0000"/>
                </a:solidFill>
              </a:rPr>
              <a:t>(2) </a:t>
            </a:r>
            <a:r>
              <a:rPr lang="en-US" sz="4600" dirty="0" smtClean="0"/>
              <a:t>authors and texts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94179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1. Introduction: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="1" dirty="0" smtClean="0"/>
              <a:t>3. Thesis Statement:</a:t>
            </a:r>
          </a:p>
          <a:p>
            <a:pPr lvl="1"/>
            <a:r>
              <a:rPr lang="en-US" sz="4600" dirty="0" smtClean="0"/>
              <a:t>Present an </a:t>
            </a:r>
            <a:r>
              <a:rPr lang="en-US" sz="4600" b="1" dirty="0" smtClean="0">
                <a:solidFill>
                  <a:srgbClr val="FF0000"/>
                </a:solidFill>
              </a:rPr>
              <a:t>ARGUMENT</a:t>
            </a:r>
            <a:r>
              <a:rPr lang="en-US" sz="4600" dirty="0" smtClean="0">
                <a:solidFill>
                  <a:srgbClr val="FF0000"/>
                </a:solidFill>
              </a:rPr>
              <a:t> </a:t>
            </a:r>
            <a:r>
              <a:rPr lang="en-US" sz="4600" dirty="0" smtClean="0"/>
              <a:t>regarding the significance of </a:t>
            </a:r>
            <a:r>
              <a:rPr lang="en-US" sz="4600" b="1" dirty="0" err="1" smtClean="0">
                <a:solidFill>
                  <a:srgbClr val="FF0000"/>
                </a:solidFill>
              </a:rPr>
              <a:t>audeince</a:t>
            </a:r>
            <a:r>
              <a:rPr lang="en-US" sz="4600" dirty="0" smtClean="0"/>
              <a:t> &amp; </a:t>
            </a:r>
            <a:r>
              <a:rPr lang="en-US" sz="4600" b="1" dirty="0" smtClean="0">
                <a:solidFill>
                  <a:srgbClr val="FF0000"/>
                </a:solidFill>
              </a:rPr>
              <a:t>rhetoric</a:t>
            </a:r>
            <a:r>
              <a:rPr lang="en-US" sz="4600" dirty="0" smtClean="0"/>
              <a:t> in these </a:t>
            </a:r>
            <a:r>
              <a:rPr lang="en-US" sz="4600" b="1" dirty="0">
                <a:solidFill>
                  <a:srgbClr val="FF0000"/>
                </a:solidFill>
              </a:rPr>
              <a:t>2</a:t>
            </a:r>
            <a:r>
              <a:rPr lang="en-US" sz="4600" dirty="0" smtClean="0">
                <a:solidFill>
                  <a:srgbClr val="FF0000"/>
                </a:solidFill>
              </a:rPr>
              <a:t> </a:t>
            </a:r>
            <a:r>
              <a:rPr lang="en-US" sz="4600" dirty="0" smtClean="0"/>
              <a:t>texts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35663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1. Introduction: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800" b="1" dirty="0" smtClean="0"/>
              <a:t>4. Transition:</a:t>
            </a:r>
            <a:endParaRPr lang="en-US" sz="4800" dirty="0" smtClean="0"/>
          </a:p>
          <a:p>
            <a:pPr lvl="1"/>
            <a:r>
              <a:rPr lang="en-US" sz="4600" dirty="0" smtClean="0"/>
              <a:t>Provide a sentence that connects the ideas presented in the intro. paragraph to the topic sentence of the 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body paragraph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326883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2. Body Paragraphs:	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Topic Sentence: </a:t>
            </a:r>
            <a:r>
              <a:rPr lang="en-US" b="1" dirty="0" smtClean="0">
                <a:solidFill>
                  <a:srgbClr val="FF0000"/>
                </a:solidFill>
              </a:rPr>
              <a:t>1 sentence </a:t>
            </a:r>
            <a:r>
              <a:rPr lang="en-US" dirty="0" smtClean="0"/>
              <a:t>that presents a mini-thesis for the paragraph</a:t>
            </a:r>
          </a:p>
          <a:p>
            <a:r>
              <a:rPr lang="en-US" b="1" dirty="0" smtClean="0"/>
              <a:t>Evidence:</a:t>
            </a:r>
            <a:r>
              <a:rPr lang="en-US" dirty="0" smtClean="0"/>
              <a:t> Introduce quotation or proof from the text that supports the claim of your topic sentence </a:t>
            </a:r>
            <a:r>
              <a:rPr lang="en-US" b="1" dirty="0" smtClean="0">
                <a:solidFill>
                  <a:srgbClr val="FF0000"/>
                </a:solidFill>
              </a:rPr>
              <a:t>(1/2 sentence)</a:t>
            </a:r>
          </a:p>
          <a:p>
            <a:r>
              <a:rPr lang="en-US" b="1" dirty="0" smtClean="0"/>
              <a:t>Quote: </a:t>
            </a:r>
            <a:r>
              <a:rPr lang="en-US" dirty="0" smtClean="0"/>
              <a:t>Present a direct quote or example from the text </a:t>
            </a:r>
            <a:r>
              <a:rPr lang="en-US" b="1" dirty="0" smtClean="0">
                <a:solidFill>
                  <a:srgbClr val="FF0000"/>
                </a:solidFill>
              </a:rPr>
              <a:t>(just a few words)</a:t>
            </a:r>
          </a:p>
          <a:p>
            <a:r>
              <a:rPr lang="en-US" b="1" dirty="0" smtClean="0"/>
              <a:t>Explain Quote:</a:t>
            </a:r>
            <a:r>
              <a:rPr lang="en-US" dirty="0" smtClean="0"/>
              <a:t> Provide a brief but detailed explanation as to </a:t>
            </a:r>
            <a:r>
              <a:rPr lang="en-US" b="1" dirty="0" smtClean="0">
                <a:solidFill>
                  <a:srgbClr val="FF0000"/>
                </a:solidFill>
              </a:rPr>
              <a:t>WHY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quotation you used is important.  How does it </a:t>
            </a:r>
            <a:r>
              <a:rPr lang="en-US" b="1" dirty="0" smtClean="0">
                <a:solidFill>
                  <a:srgbClr val="FF0000"/>
                </a:solidFill>
              </a:rPr>
              <a:t>DIRECTLY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support the argument of your thesis statement regarding setting and props?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(2-3 Sentences)</a:t>
            </a:r>
          </a:p>
          <a:p>
            <a:r>
              <a:rPr lang="en-US" b="1" dirty="0" smtClean="0"/>
              <a:t>Transition:</a:t>
            </a:r>
            <a:r>
              <a:rPr lang="en-US" dirty="0" smtClean="0"/>
              <a:t> Sentence that connects ideas in this paragraph to topic sentence of the next paragraph </a:t>
            </a:r>
            <a:r>
              <a:rPr lang="en-US" b="1" dirty="0" smtClean="0">
                <a:solidFill>
                  <a:srgbClr val="FF0000"/>
                </a:solidFill>
              </a:rPr>
              <a:t>(1 sentence)</a:t>
            </a:r>
          </a:p>
        </p:txBody>
      </p:sp>
    </p:spTree>
    <p:extLst>
      <p:ext uri="{BB962C8B-B14F-4D97-AF65-F5344CB8AC3E}">
        <p14:creationId xmlns:p14="http://schemas.microsoft.com/office/powerpoint/2010/main" val="76106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3. Conclusion: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b="1" dirty="0" smtClean="0"/>
              <a:t>1.Re-state Thesis Statement:</a:t>
            </a:r>
          </a:p>
          <a:p>
            <a:r>
              <a:rPr lang="en-US" sz="4800" b="1" dirty="0"/>
              <a:t>2.Opinion and synthesis of what the essay has </a:t>
            </a:r>
            <a:r>
              <a:rPr lang="en-US" sz="4800" b="1" dirty="0" smtClean="0"/>
              <a:t>proven</a:t>
            </a:r>
          </a:p>
          <a:p>
            <a:r>
              <a:rPr lang="en-US" sz="4800" b="1" dirty="0"/>
              <a:t>3. Warrant / Concluding </a:t>
            </a:r>
            <a:r>
              <a:rPr lang="en-US" sz="4800" b="1" dirty="0" smtClean="0"/>
              <a:t>remarks</a:t>
            </a:r>
            <a:endParaRPr lang="en-US" sz="4800" b="1" dirty="0"/>
          </a:p>
          <a:p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312476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sits of Introduction, Body Paragraphs, and Conclusion" title="Multi Paragraph Ess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364" y="222786"/>
            <a:ext cx="8607948" cy="653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4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</TotalTime>
  <Words>237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Multi-Paragraph Essay</vt:lpstr>
      <vt:lpstr>1. Introduction:</vt:lpstr>
      <vt:lpstr>1. Introduction</vt:lpstr>
      <vt:lpstr>1. Introduction:</vt:lpstr>
      <vt:lpstr>1. Introduction:</vt:lpstr>
      <vt:lpstr>2. Body Paragraphs: </vt:lpstr>
      <vt:lpstr>3. Conclusion: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Multi-Paragraph Essay</dc:title>
  <dc:creator>Ula, Labina S.</dc:creator>
  <cp:lastModifiedBy>Ula, Labina S</cp:lastModifiedBy>
  <cp:revision>7</cp:revision>
  <dcterms:created xsi:type="dcterms:W3CDTF">2018-07-23T14:21:20Z</dcterms:created>
  <dcterms:modified xsi:type="dcterms:W3CDTF">2020-09-09T19:03:09Z</dcterms:modified>
</cp:coreProperties>
</file>