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sldIdLst>
    <p:sldId id="256" r:id="rId2"/>
    <p:sldId id="262" r:id="rId3"/>
    <p:sldId id="263" r:id="rId4"/>
    <p:sldId id="264" r:id="rId5"/>
    <p:sldId id="261" r:id="rId6"/>
    <p:sldId id="265" r:id="rId7"/>
    <p:sldId id="271" r:id="rId8"/>
    <p:sldId id="270" r:id="rId9"/>
    <p:sldId id="258" r:id="rId10"/>
    <p:sldId id="274" r:id="rId11"/>
    <p:sldId id="260" r:id="rId12"/>
    <p:sldId id="275" r:id="rId13"/>
    <p:sldId id="268" r:id="rId14"/>
    <p:sldId id="272" r:id="rId15"/>
    <p:sldId id="273" r:id="rId16"/>
    <p:sldId id="276" r:id="rId17"/>
  </p:sldIdLst>
  <p:sldSz cx="9144000" cy="6858000" type="screen4x3"/>
  <p:notesSz cx="6858000" cy="9144000"/>
  <p:defaultTextStyle>
    <a:defPPr>
      <a:defRPr lang="en-US"/>
    </a:defPPr>
    <a:lvl1pPr algn="l" rtl="0" fontAlgn="base">
      <a:spcBef>
        <a:spcPct val="10000"/>
      </a:spcBef>
      <a:spcAft>
        <a:spcPct val="0"/>
      </a:spcAft>
      <a:buClr>
        <a:schemeClr val="accent2"/>
      </a:buClr>
      <a:buFont typeface="Wingdings" panose="05000000000000000000" pitchFamily="2" charset="2"/>
      <a:defRPr sz="2000" kern="1200">
        <a:solidFill>
          <a:schemeClr val="tx1"/>
        </a:solidFill>
        <a:latin typeface="Verdana" panose="020B0604030504040204" pitchFamily="34" charset="0"/>
        <a:ea typeface="+mn-ea"/>
        <a:cs typeface="+mn-cs"/>
      </a:defRPr>
    </a:lvl1pPr>
    <a:lvl2pPr marL="457200" algn="l" rtl="0" fontAlgn="base">
      <a:spcBef>
        <a:spcPct val="10000"/>
      </a:spcBef>
      <a:spcAft>
        <a:spcPct val="0"/>
      </a:spcAft>
      <a:buClr>
        <a:schemeClr val="accent2"/>
      </a:buClr>
      <a:buFont typeface="Wingdings" panose="05000000000000000000" pitchFamily="2" charset="2"/>
      <a:defRPr sz="2000" kern="1200">
        <a:solidFill>
          <a:schemeClr val="tx1"/>
        </a:solidFill>
        <a:latin typeface="Verdana" panose="020B0604030504040204" pitchFamily="34" charset="0"/>
        <a:ea typeface="+mn-ea"/>
        <a:cs typeface="+mn-cs"/>
      </a:defRPr>
    </a:lvl2pPr>
    <a:lvl3pPr marL="914400" algn="l" rtl="0" fontAlgn="base">
      <a:spcBef>
        <a:spcPct val="10000"/>
      </a:spcBef>
      <a:spcAft>
        <a:spcPct val="0"/>
      </a:spcAft>
      <a:buClr>
        <a:schemeClr val="accent2"/>
      </a:buClr>
      <a:buFont typeface="Wingdings" panose="05000000000000000000" pitchFamily="2" charset="2"/>
      <a:defRPr sz="2000" kern="1200">
        <a:solidFill>
          <a:schemeClr val="tx1"/>
        </a:solidFill>
        <a:latin typeface="Verdana" panose="020B0604030504040204" pitchFamily="34" charset="0"/>
        <a:ea typeface="+mn-ea"/>
        <a:cs typeface="+mn-cs"/>
      </a:defRPr>
    </a:lvl3pPr>
    <a:lvl4pPr marL="1371600" algn="l" rtl="0" fontAlgn="base">
      <a:spcBef>
        <a:spcPct val="10000"/>
      </a:spcBef>
      <a:spcAft>
        <a:spcPct val="0"/>
      </a:spcAft>
      <a:buClr>
        <a:schemeClr val="accent2"/>
      </a:buClr>
      <a:buFont typeface="Wingdings" panose="05000000000000000000" pitchFamily="2" charset="2"/>
      <a:defRPr sz="2000" kern="1200">
        <a:solidFill>
          <a:schemeClr val="tx1"/>
        </a:solidFill>
        <a:latin typeface="Verdana" panose="020B0604030504040204" pitchFamily="34" charset="0"/>
        <a:ea typeface="+mn-ea"/>
        <a:cs typeface="+mn-cs"/>
      </a:defRPr>
    </a:lvl4pPr>
    <a:lvl5pPr marL="1828800" algn="l" rtl="0" fontAlgn="base">
      <a:spcBef>
        <a:spcPct val="10000"/>
      </a:spcBef>
      <a:spcAft>
        <a:spcPct val="0"/>
      </a:spcAft>
      <a:buClr>
        <a:schemeClr val="accent2"/>
      </a:buClr>
      <a:buFont typeface="Wingdings" panose="05000000000000000000" pitchFamily="2" charset="2"/>
      <a:defRPr sz="2000" kern="1200">
        <a:solidFill>
          <a:schemeClr val="tx1"/>
        </a:solidFill>
        <a:latin typeface="Verdana" panose="020B0604030504040204" pitchFamily="34" charset="0"/>
        <a:ea typeface="+mn-ea"/>
        <a:cs typeface="+mn-cs"/>
      </a:defRPr>
    </a:lvl5pPr>
    <a:lvl6pPr marL="2286000" algn="l" defTabSz="914400" rtl="0" eaLnBrk="1" latinLnBrk="0" hangingPunct="1">
      <a:defRPr sz="2000" kern="1200">
        <a:solidFill>
          <a:schemeClr val="tx1"/>
        </a:solidFill>
        <a:latin typeface="Verdana" panose="020B0604030504040204" pitchFamily="34" charset="0"/>
        <a:ea typeface="+mn-ea"/>
        <a:cs typeface="+mn-cs"/>
      </a:defRPr>
    </a:lvl6pPr>
    <a:lvl7pPr marL="2743200" algn="l" defTabSz="914400" rtl="0" eaLnBrk="1" latinLnBrk="0" hangingPunct="1">
      <a:defRPr sz="2000" kern="1200">
        <a:solidFill>
          <a:schemeClr val="tx1"/>
        </a:solidFill>
        <a:latin typeface="Verdana" panose="020B0604030504040204" pitchFamily="34" charset="0"/>
        <a:ea typeface="+mn-ea"/>
        <a:cs typeface="+mn-cs"/>
      </a:defRPr>
    </a:lvl7pPr>
    <a:lvl8pPr marL="3200400" algn="l" defTabSz="914400" rtl="0" eaLnBrk="1" latinLnBrk="0" hangingPunct="1">
      <a:defRPr sz="2000" kern="1200">
        <a:solidFill>
          <a:schemeClr val="tx1"/>
        </a:solidFill>
        <a:latin typeface="Verdana" panose="020B0604030504040204" pitchFamily="34" charset="0"/>
        <a:ea typeface="+mn-ea"/>
        <a:cs typeface="+mn-cs"/>
      </a:defRPr>
    </a:lvl8pPr>
    <a:lvl9pPr marL="3657600" algn="l" defTabSz="914400" rtl="0" eaLnBrk="1" latinLnBrk="0" hangingPunct="1">
      <a:defRPr sz="20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5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spcBef>
                <a:spcPct val="0"/>
              </a:spcBef>
              <a:buClrTx/>
              <a:buFontTx/>
              <a:buNone/>
              <a:defRPr/>
            </a:pPr>
            <a:endParaRPr lang="en-US" sz="2400">
              <a:latin typeface="Times New Roman" pitchFamily="18" charset="0"/>
            </a:endParaRPr>
          </a:p>
        </p:txBody>
      </p:sp>
      <p:sp>
        <p:nvSpPr>
          <p:cNvPr id="34818"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3481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fld id="{8CA55532-7F23-4AF4-B70C-CACB36A2189A}" type="slidenum">
              <a:rPr lang="en-US" altLang="en-US"/>
              <a:pPr/>
              <a:t>‹#›</a:t>
            </a:fld>
            <a:endParaRPr lang="en-US" altLang="en-US"/>
          </a:p>
        </p:txBody>
      </p:sp>
    </p:spTree>
    <p:extLst>
      <p:ext uri="{BB962C8B-B14F-4D97-AF65-F5344CB8AC3E}">
        <p14:creationId xmlns:p14="http://schemas.microsoft.com/office/powerpoint/2010/main" val="3754384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8C6922D6-C957-4D77-A66A-FA4B3EA981D2}" type="slidenum">
              <a:rPr lang="en-US" altLang="en-US"/>
              <a:pPr/>
              <a:t>‹#›</a:t>
            </a:fld>
            <a:endParaRPr lang="en-US" altLang="en-US"/>
          </a:p>
        </p:txBody>
      </p:sp>
    </p:spTree>
    <p:extLst>
      <p:ext uri="{BB962C8B-B14F-4D97-AF65-F5344CB8AC3E}">
        <p14:creationId xmlns:p14="http://schemas.microsoft.com/office/powerpoint/2010/main" val="311692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D3D29C8F-FEE4-4D67-909A-884126E60E7A}" type="slidenum">
              <a:rPr lang="en-US" altLang="en-US"/>
              <a:pPr/>
              <a:t>‹#›</a:t>
            </a:fld>
            <a:endParaRPr lang="en-US" altLang="en-US"/>
          </a:p>
        </p:txBody>
      </p:sp>
    </p:spTree>
    <p:extLst>
      <p:ext uri="{BB962C8B-B14F-4D97-AF65-F5344CB8AC3E}">
        <p14:creationId xmlns:p14="http://schemas.microsoft.com/office/powerpoint/2010/main" val="519508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2255509B-3B25-4EA1-93AC-97A15F973736}" type="slidenum">
              <a:rPr lang="en-US" altLang="en-US"/>
              <a:pPr/>
              <a:t>‹#›</a:t>
            </a:fld>
            <a:endParaRPr lang="en-US" altLang="en-US"/>
          </a:p>
        </p:txBody>
      </p:sp>
    </p:spTree>
    <p:extLst>
      <p:ext uri="{BB962C8B-B14F-4D97-AF65-F5344CB8AC3E}">
        <p14:creationId xmlns:p14="http://schemas.microsoft.com/office/powerpoint/2010/main" val="2796334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6738" y="3962400"/>
            <a:ext cx="800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6B5EDC8A-E6C5-46E5-ACB4-ABDF9EE9FDA0}" type="slidenum">
              <a:rPr lang="en-US" altLang="en-US"/>
              <a:pPr/>
              <a:t>‹#›</a:t>
            </a:fld>
            <a:endParaRPr lang="en-US" altLang="en-US"/>
          </a:p>
        </p:txBody>
      </p:sp>
    </p:spTree>
    <p:extLst>
      <p:ext uri="{BB962C8B-B14F-4D97-AF65-F5344CB8AC3E}">
        <p14:creationId xmlns:p14="http://schemas.microsoft.com/office/powerpoint/2010/main" val="3787676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3438" y="1752600"/>
            <a:ext cx="3924300" cy="4267200"/>
          </a:xfrm>
        </p:spPr>
        <p:txBody>
          <a:bodyPr/>
          <a:lstStyle/>
          <a:p>
            <a:pPr lvl="0"/>
            <a:endParaRPr lang="en-US"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AA476A2F-D6D8-43B3-B5E7-03B9421ED1D8}" type="slidenum">
              <a:rPr lang="en-US" altLang="en-US"/>
              <a:pPr/>
              <a:t>‹#›</a:t>
            </a:fld>
            <a:endParaRPr lang="en-US" altLang="en-US"/>
          </a:p>
        </p:txBody>
      </p:sp>
    </p:spTree>
    <p:extLst>
      <p:ext uri="{BB962C8B-B14F-4D97-AF65-F5344CB8AC3E}">
        <p14:creationId xmlns:p14="http://schemas.microsoft.com/office/powerpoint/2010/main" val="15057108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B052D65C-615D-4EDA-A4D9-91EE4BD21551}" type="slidenum">
              <a:rPr lang="en-US" altLang="en-US"/>
              <a:pPr/>
              <a:t>‹#›</a:t>
            </a:fld>
            <a:endParaRPr lang="en-US" altLang="en-US"/>
          </a:p>
        </p:txBody>
      </p:sp>
    </p:spTree>
    <p:extLst>
      <p:ext uri="{BB962C8B-B14F-4D97-AF65-F5344CB8AC3E}">
        <p14:creationId xmlns:p14="http://schemas.microsoft.com/office/powerpoint/2010/main" val="1763149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AB4CD11F-FA81-4A2D-ABDF-52F7AB93F8D6}" type="slidenum">
              <a:rPr lang="en-US" altLang="en-US"/>
              <a:pPr/>
              <a:t>‹#›</a:t>
            </a:fld>
            <a:endParaRPr lang="en-US" altLang="en-US"/>
          </a:p>
        </p:txBody>
      </p:sp>
    </p:spTree>
    <p:extLst>
      <p:ext uri="{BB962C8B-B14F-4D97-AF65-F5344CB8AC3E}">
        <p14:creationId xmlns:p14="http://schemas.microsoft.com/office/powerpoint/2010/main" val="356256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fld id="{7BDB387F-3DF5-48DF-8521-0AF1D3B1241A}" type="slidenum">
              <a:rPr lang="en-US" altLang="en-US"/>
              <a:pPr/>
              <a:t>‹#›</a:t>
            </a:fld>
            <a:endParaRPr lang="en-US" altLang="en-US"/>
          </a:p>
        </p:txBody>
      </p:sp>
    </p:spTree>
    <p:extLst>
      <p:ext uri="{BB962C8B-B14F-4D97-AF65-F5344CB8AC3E}">
        <p14:creationId xmlns:p14="http://schemas.microsoft.com/office/powerpoint/2010/main" val="2018647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FB8F8E24-8BB4-443D-8336-FF21157B7F3E}" type="slidenum">
              <a:rPr lang="en-US" altLang="en-US"/>
              <a:pPr/>
              <a:t>‹#›</a:t>
            </a:fld>
            <a:endParaRPr lang="en-US" altLang="en-US"/>
          </a:p>
        </p:txBody>
      </p:sp>
    </p:spTree>
    <p:extLst>
      <p:ext uri="{BB962C8B-B14F-4D97-AF65-F5344CB8AC3E}">
        <p14:creationId xmlns:p14="http://schemas.microsoft.com/office/powerpoint/2010/main" val="75505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fld id="{B0275DE8-4103-4009-8176-05ACB5000704}" type="slidenum">
              <a:rPr lang="en-US" altLang="en-US"/>
              <a:pPr/>
              <a:t>‹#›</a:t>
            </a:fld>
            <a:endParaRPr lang="en-US" altLang="en-US"/>
          </a:p>
        </p:txBody>
      </p:sp>
    </p:spTree>
    <p:extLst>
      <p:ext uri="{BB962C8B-B14F-4D97-AF65-F5344CB8AC3E}">
        <p14:creationId xmlns:p14="http://schemas.microsoft.com/office/powerpoint/2010/main" val="386987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fld id="{16E45D0E-C4CD-47AB-A8EE-D4720F418309}" type="slidenum">
              <a:rPr lang="en-US" altLang="en-US"/>
              <a:pPr/>
              <a:t>‹#›</a:t>
            </a:fld>
            <a:endParaRPr lang="en-US" altLang="en-US"/>
          </a:p>
        </p:txBody>
      </p:sp>
    </p:spTree>
    <p:extLst>
      <p:ext uri="{BB962C8B-B14F-4D97-AF65-F5344CB8AC3E}">
        <p14:creationId xmlns:p14="http://schemas.microsoft.com/office/powerpoint/2010/main" val="429143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fld id="{C1324228-5CF4-4D43-8EDE-D5F1A2AA0C07}" type="slidenum">
              <a:rPr lang="en-US" altLang="en-US"/>
              <a:pPr/>
              <a:t>‹#›</a:t>
            </a:fld>
            <a:endParaRPr lang="en-US" altLang="en-US"/>
          </a:p>
        </p:txBody>
      </p:sp>
    </p:spTree>
    <p:extLst>
      <p:ext uri="{BB962C8B-B14F-4D97-AF65-F5344CB8AC3E}">
        <p14:creationId xmlns:p14="http://schemas.microsoft.com/office/powerpoint/2010/main" val="525184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7ED88A7A-FF32-4EC1-8D09-919420727E5B}" type="slidenum">
              <a:rPr lang="en-US" altLang="en-US"/>
              <a:pPr/>
              <a:t>‹#›</a:t>
            </a:fld>
            <a:endParaRPr lang="en-US" altLang="en-US"/>
          </a:p>
        </p:txBody>
      </p:sp>
    </p:spTree>
    <p:extLst>
      <p:ext uri="{BB962C8B-B14F-4D97-AF65-F5344CB8AC3E}">
        <p14:creationId xmlns:p14="http://schemas.microsoft.com/office/powerpoint/2010/main" val="1312029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fld id="{8E764A6C-1576-4F30-832B-444B014EC514}" type="slidenum">
              <a:rPr lang="en-US" altLang="en-US"/>
              <a:pPr/>
              <a:t>‹#›</a:t>
            </a:fld>
            <a:endParaRPr lang="en-US" altLang="en-US"/>
          </a:p>
        </p:txBody>
      </p:sp>
    </p:spTree>
    <p:extLst>
      <p:ext uri="{BB962C8B-B14F-4D97-AF65-F5344CB8AC3E}">
        <p14:creationId xmlns:p14="http://schemas.microsoft.com/office/powerpoint/2010/main" val="394336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spcBef>
                <a:spcPct val="0"/>
              </a:spcBef>
              <a:buClrTx/>
              <a:buFontTx/>
              <a:buNone/>
              <a:defRPr/>
            </a:pPr>
            <a:endParaRPr lang="en-US" sz="2400">
              <a:latin typeface="Times New Roman" pitchFamily="18" charset="0"/>
            </a:endParaRPr>
          </a:p>
        </p:txBody>
      </p:sp>
      <p:sp>
        <p:nvSpPr>
          <p:cNvPr id="3379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3379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smtClean="0"/>
            </a:lvl1pPr>
          </a:lstStyle>
          <a:p>
            <a:pPr>
              <a:defRPr/>
            </a:pPr>
            <a:endParaRPr lang="en-US"/>
          </a:p>
        </p:txBody>
      </p:sp>
      <p:sp>
        <p:nvSpPr>
          <p:cNvPr id="3379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200" smtClean="0"/>
            </a:lvl1pPr>
          </a:lstStyle>
          <a:p>
            <a:pPr>
              <a:defRPr/>
            </a:pPr>
            <a:endParaRPr lang="en-US"/>
          </a:p>
        </p:txBody>
      </p:sp>
      <p:sp>
        <p:nvSpPr>
          <p:cNvPr id="3380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vl1pPr>
          </a:lstStyle>
          <a:p>
            <a:fld id="{4A75C41F-B9C4-4672-B312-327F5FC56F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0"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Philosophy" TargetMode="External"/><Relationship Id="rId2" Type="http://schemas.openxmlformats.org/officeDocument/2006/relationships/hyperlink" Target="http://en.wikipedia.org/wiki/Ancient_Greece" TargetMode="External"/><Relationship Id="rId1" Type="http://schemas.openxmlformats.org/officeDocument/2006/relationships/slideLayout" Target="../slideLayouts/slideLayout12.xml"/><Relationship Id="rId5" Type="http://schemas.openxmlformats.org/officeDocument/2006/relationships/image" Target="../media/image5.wmf"/><Relationship Id="rId4" Type="http://schemas.openxmlformats.org/officeDocument/2006/relationships/hyperlink" Target="http://en.wikipedia.org/wiki/Western_philosoph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hilosopher" TargetMode="External"/><Relationship Id="rId2" Type="http://schemas.openxmlformats.org/officeDocument/2006/relationships/hyperlink" Target="http://en.wikipedia.org/wiki/Greeks" TargetMode="Externa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http://en.wikipedia.org/wiki/Ancient_Athens" TargetMode="External"/><Relationship Id="rId4" Type="http://schemas.openxmlformats.org/officeDocument/2006/relationships/hyperlink" Target="http://en.wikipedia.org/wiki/Academy"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Biology" TargetMode="External"/><Relationship Id="rId13" Type="http://schemas.openxmlformats.org/officeDocument/2006/relationships/hyperlink" Target="http://en.wikipedia.org/wiki/Government" TargetMode="External"/><Relationship Id="rId3" Type="http://schemas.openxmlformats.org/officeDocument/2006/relationships/hyperlink" Target="http://en.wikipedia.org/wiki/Plato" TargetMode="External"/><Relationship Id="rId7" Type="http://schemas.openxmlformats.org/officeDocument/2006/relationships/hyperlink" Target="http://en.wikipedia.org/wiki/Poetics_(Aristotle)" TargetMode="External"/><Relationship Id="rId12" Type="http://schemas.openxmlformats.org/officeDocument/2006/relationships/hyperlink" Target="http://en.wikipedia.org/wiki/Politics" TargetMode="External"/><Relationship Id="rId17" Type="http://schemas.openxmlformats.org/officeDocument/2006/relationships/image" Target="../media/image7.wmf"/><Relationship Id="rId2" Type="http://schemas.openxmlformats.org/officeDocument/2006/relationships/hyperlink" Target="http://en.wikipedia.org/wiki/Greeks" TargetMode="External"/><Relationship Id="rId16" Type="http://schemas.openxmlformats.org/officeDocument/2006/relationships/hyperlink" Target="http://en.wikipedia.org/wiki/Greek_philosophy" TargetMode="External"/><Relationship Id="rId1" Type="http://schemas.openxmlformats.org/officeDocument/2006/relationships/slideLayout" Target="../slideLayouts/slideLayout12.xml"/><Relationship Id="rId6" Type="http://schemas.openxmlformats.org/officeDocument/2006/relationships/hyperlink" Target="http://en.wikipedia.org/wiki/Metaphysics" TargetMode="External"/><Relationship Id="rId11" Type="http://schemas.openxmlformats.org/officeDocument/2006/relationships/hyperlink" Target="http://en.wikipedia.org/wiki/Rhetoric" TargetMode="External"/><Relationship Id="rId5" Type="http://schemas.openxmlformats.org/officeDocument/2006/relationships/hyperlink" Target="http://en.wikipedia.org/wiki/Physics" TargetMode="External"/><Relationship Id="rId15" Type="http://schemas.openxmlformats.org/officeDocument/2006/relationships/hyperlink" Target="http://en.wikipedia.org/wiki/Socrates" TargetMode="External"/><Relationship Id="rId10" Type="http://schemas.openxmlformats.org/officeDocument/2006/relationships/hyperlink" Target="http://en.wikipedia.org/wiki/Logic" TargetMode="External"/><Relationship Id="rId4" Type="http://schemas.openxmlformats.org/officeDocument/2006/relationships/hyperlink" Target="http://en.wikipedia.org/wiki/Alexander_the_Great" TargetMode="External"/><Relationship Id="rId9" Type="http://schemas.openxmlformats.org/officeDocument/2006/relationships/hyperlink" Target="http://en.wikipedia.org/wiki/Zoology" TargetMode="External"/><Relationship Id="rId14" Type="http://schemas.openxmlformats.org/officeDocument/2006/relationships/hyperlink" Target="http://en.wikipedia.org/wiki/Ethic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3.xml"/><Relationship Id="rId5" Type="http://schemas.openxmlformats.org/officeDocument/2006/relationships/image" Target="../media/image4.wmf"/><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905000" y="990600"/>
            <a:ext cx="6553200" cy="1371600"/>
          </a:xfrm>
        </p:spPr>
        <p:txBody>
          <a:bodyPr/>
          <a:lstStyle/>
          <a:p>
            <a:pPr eaLnBrk="1" hangingPunct="1"/>
            <a:r>
              <a:rPr lang="en-US" altLang="en-US" smtClean="0"/>
              <a:t>Rhetorical Appeals:</a:t>
            </a:r>
          </a:p>
        </p:txBody>
      </p:sp>
      <p:sp>
        <p:nvSpPr>
          <p:cNvPr id="3075" name="Rectangle 3"/>
          <p:cNvSpPr>
            <a:spLocks noGrp="1" noChangeArrowheads="1"/>
          </p:cNvSpPr>
          <p:nvPr>
            <p:ph type="subTitle" idx="1"/>
          </p:nvPr>
        </p:nvSpPr>
        <p:spPr>
          <a:xfrm>
            <a:off x="838200" y="2514600"/>
            <a:ext cx="7772400" cy="685800"/>
          </a:xfrm>
        </p:spPr>
        <p:txBody>
          <a:bodyPr/>
          <a:lstStyle/>
          <a:p>
            <a:pPr algn="ctr" eaLnBrk="1" hangingPunct="1"/>
            <a:r>
              <a:rPr lang="en-US" altLang="en-US" sz="3600" i="1" smtClean="0"/>
              <a:t>Logos, Pathos, Ethos</a:t>
            </a:r>
          </a:p>
        </p:txBody>
      </p:sp>
      <p:pic>
        <p:nvPicPr>
          <p:cNvPr id="3076" name="Picture 4" descr="MCj029793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143000"/>
            <a:ext cx="1014413" cy="243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MCj01875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581400"/>
            <a:ext cx="2062163"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MPj043310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3200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MCj0379473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3810000"/>
            <a:ext cx="2362200" cy="230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Logos: related vocabulary</a:t>
            </a:r>
          </a:p>
        </p:txBody>
      </p:sp>
      <p:sp>
        <p:nvSpPr>
          <p:cNvPr id="66563"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þ"/>
            </a:pPr>
            <a:r>
              <a:rPr lang="en-US" altLang="en-US" smtClean="0">
                <a:solidFill>
                  <a:srgbClr val="FF0000"/>
                </a:solidFill>
              </a:rPr>
              <a:t>Logos</a:t>
            </a:r>
            <a:r>
              <a:rPr lang="en-US" altLang="en-US" smtClean="0"/>
              <a:t> literally means the “word”</a:t>
            </a:r>
          </a:p>
          <a:p>
            <a:pPr eaLnBrk="1" hangingPunct="1">
              <a:lnSpc>
                <a:spcPct val="90000"/>
              </a:lnSpc>
              <a:buFont typeface="Wingdings" panose="05000000000000000000" pitchFamily="2" charset="2"/>
              <a:buChar char="þ"/>
            </a:pPr>
            <a:r>
              <a:rPr lang="en-US" altLang="en-US" smtClean="0">
                <a:solidFill>
                  <a:srgbClr val="FF0000"/>
                </a:solidFill>
              </a:rPr>
              <a:t>Dialogue</a:t>
            </a:r>
            <a:r>
              <a:rPr lang="en-US" altLang="en-US" smtClean="0"/>
              <a:t> is the exchange of words between two people.</a:t>
            </a:r>
          </a:p>
          <a:p>
            <a:pPr eaLnBrk="1" hangingPunct="1">
              <a:lnSpc>
                <a:spcPct val="90000"/>
              </a:lnSpc>
              <a:buFont typeface="Wingdings" panose="05000000000000000000" pitchFamily="2" charset="2"/>
              <a:buChar char="þ"/>
            </a:pPr>
            <a:r>
              <a:rPr lang="en-US" altLang="en-US" smtClean="0"/>
              <a:t>A </a:t>
            </a:r>
            <a:r>
              <a:rPr lang="en-US" altLang="en-US" smtClean="0">
                <a:solidFill>
                  <a:srgbClr val="FF0000"/>
                </a:solidFill>
              </a:rPr>
              <a:t>monologue</a:t>
            </a:r>
            <a:r>
              <a:rPr lang="en-US" altLang="en-US" smtClean="0"/>
              <a:t> is the delivery of words from one person without any expectation of a response.</a:t>
            </a:r>
          </a:p>
          <a:p>
            <a:pPr eaLnBrk="1" hangingPunct="1">
              <a:lnSpc>
                <a:spcPct val="90000"/>
              </a:lnSpc>
              <a:buFont typeface="Wingdings" panose="05000000000000000000" pitchFamily="2" charset="2"/>
              <a:buChar char="þ"/>
            </a:pPr>
            <a:r>
              <a:rPr lang="en-US" altLang="en-US" smtClean="0"/>
              <a:t>A </a:t>
            </a:r>
            <a:r>
              <a:rPr lang="en-US" altLang="en-US" smtClean="0">
                <a:solidFill>
                  <a:srgbClr val="FF0000"/>
                </a:solidFill>
              </a:rPr>
              <a:t>logo</a:t>
            </a:r>
            <a:r>
              <a:rPr lang="en-US" altLang="en-US" smtClean="0"/>
              <a:t> is a symbol that represents all the words (and ideas) associated with a company or brand.</a:t>
            </a:r>
          </a:p>
          <a:p>
            <a:pPr eaLnBrk="1" hangingPunct="1">
              <a:lnSpc>
                <a:spcPct val="90000"/>
              </a:lnSpc>
              <a:buFont typeface="Wingdings" panose="05000000000000000000" pitchFamily="2" charset="2"/>
              <a:buNone/>
            </a:pPr>
            <a:endParaRPr lang="en-US" altLang="en-US" smtClean="0"/>
          </a:p>
        </p:txBody>
      </p:sp>
      <p:pic>
        <p:nvPicPr>
          <p:cNvPr id="12292" name="Picture 4" descr="MCj018758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76200"/>
            <a:ext cx="1220788"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MPj043310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8600"/>
            <a:ext cx="1905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2"/>
          <p:cNvSpPr>
            <a:spLocks noGrp="1" noChangeArrowheads="1"/>
          </p:cNvSpPr>
          <p:nvPr>
            <p:ph type="title"/>
          </p:nvPr>
        </p:nvSpPr>
        <p:spPr/>
        <p:txBody>
          <a:bodyPr/>
          <a:lstStyle/>
          <a:p>
            <a:pPr eaLnBrk="1" hangingPunct="1"/>
            <a:r>
              <a:rPr lang="en-US" altLang="en-US" smtClean="0"/>
              <a:t>Pathos</a:t>
            </a:r>
          </a:p>
        </p:txBody>
      </p:sp>
      <p:sp>
        <p:nvSpPr>
          <p:cNvPr id="37891"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t>Pathos appeals to the emotions, needs and wants of the listener.</a:t>
            </a:r>
          </a:p>
          <a:p>
            <a:pPr eaLnBrk="1" hangingPunct="1">
              <a:buFont typeface="Wingdings" panose="05000000000000000000" pitchFamily="2" charset="2"/>
              <a:buChar char="þ"/>
            </a:pPr>
            <a:r>
              <a:rPr lang="en-US" altLang="en-US" smtClean="0"/>
              <a:t>This strategy attempts to influence or manipulate the emotions and desires of the audience in order to persuade or convince the listener that their argument is true.</a:t>
            </a:r>
          </a:p>
        </p:txBody>
      </p:sp>
      <p:sp>
        <p:nvSpPr>
          <p:cNvPr id="37892" name="Rectangle 4"/>
          <p:cNvSpPr>
            <a:spLocks noChangeArrowheads="1"/>
          </p:cNvSpPr>
          <p:nvPr/>
        </p:nvSpPr>
        <p:spPr bwMode="auto">
          <a:xfrm>
            <a:off x="838200" y="5105400"/>
            <a:ext cx="7620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20000"/>
              </a:spcBef>
              <a:buClrTx/>
              <a:buFontTx/>
              <a:buNone/>
            </a:pPr>
            <a:r>
              <a:rPr lang="en-US" altLang="en-US" sz="2800" i="1">
                <a:solidFill>
                  <a:schemeClr val="accent2"/>
                </a:solidFill>
                <a:latin typeface="Arial" panose="020B0604020202020204" pitchFamily="34" charset="0"/>
              </a:rPr>
              <a:t>Can you name any propaganda techniques that rely on emotional appeals?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892"/>
                                        </p:tgtEl>
                                        <p:attrNameLst>
                                          <p:attrName>style.visibility</p:attrName>
                                        </p:attrNameLst>
                                      </p:cBhvr>
                                      <p:to>
                                        <p:strVal val="visible"/>
                                      </p:to>
                                    </p:set>
                                    <p:anim calcmode="lin" valueType="num">
                                      <p:cBhvr additive="base">
                                        <p:cTn id="19" dur="500" fill="hold"/>
                                        <p:tgtEl>
                                          <p:spTgt spid="37892"/>
                                        </p:tgtEl>
                                        <p:attrNameLst>
                                          <p:attrName>ppt_x</p:attrName>
                                        </p:attrNameLst>
                                      </p:cBhvr>
                                      <p:tavLst>
                                        <p:tav tm="0">
                                          <p:val>
                                            <p:strVal val="#ppt_x"/>
                                          </p:val>
                                        </p:tav>
                                        <p:tav tm="100000">
                                          <p:val>
                                            <p:strVal val="#ppt_x"/>
                                          </p:val>
                                        </p:tav>
                                      </p:tavLst>
                                    </p:anim>
                                    <p:anim calcmode="lin" valueType="num">
                                      <p:cBhvr additive="base">
                                        <p:cTn id="20" dur="500" fill="hold"/>
                                        <p:tgtEl>
                                          <p:spTgt spid="378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P spid="378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MPj0433103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8600"/>
            <a:ext cx="1905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2"/>
          <p:cNvSpPr>
            <a:spLocks noGrp="1" noChangeArrowheads="1"/>
          </p:cNvSpPr>
          <p:nvPr>
            <p:ph type="title"/>
          </p:nvPr>
        </p:nvSpPr>
        <p:spPr/>
        <p:txBody>
          <a:bodyPr/>
          <a:lstStyle/>
          <a:p>
            <a:pPr eaLnBrk="1" hangingPunct="1"/>
            <a:r>
              <a:rPr lang="en-US" altLang="en-US" smtClean="0"/>
              <a:t>Pathos: related vocabulary</a:t>
            </a:r>
          </a:p>
        </p:txBody>
      </p:sp>
      <p:sp>
        <p:nvSpPr>
          <p:cNvPr id="67587"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solidFill>
                  <a:srgbClr val="FF0000"/>
                </a:solidFill>
              </a:rPr>
              <a:t>Sympathy </a:t>
            </a:r>
            <a:r>
              <a:rPr lang="en-US" altLang="en-US" smtClean="0"/>
              <a:t>and</a:t>
            </a:r>
            <a:r>
              <a:rPr lang="en-US" altLang="en-US" smtClean="0">
                <a:solidFill>
                  <a:srgbClr val="FF0000"/>
                </a:solidFill>
              </a:rPr>
              <a:t> empathy </a:t>
            </a:r>
            <a:r>
              <a:rPr lang="en-US" altLang="en-US" smtClean="0"/>
              <a:t>are both emotional states and have to do with shared feelings.</a:t>
            </a:r>
            <a:endParaRPr lang="en-US" altLang="en-US" smtClean="0">
              <a:solidFill>
                <a:srgbClr val="FF0000"/>
              </a:solidFill>
            </a:endParaRPr>
          </a:p>
          <a:p>
            <a:pPr eaLnBrk="1" hangingPunct="1">
              <a:buFont typeface="Wingdings" panose="05000000000000000000" pitchFamily="2" charset="2"/>
              <a:buChar char="þ"/>
            </a:pPr>
            <a:r>
              <a:rPr lang="en-US" altLang="en-US" smtClean="0">
                <a:solidFill>
                  <a:srgbClr val="FF0000"/>
                </a:solidFill>
              </a:rPr>
              <a:t>Pathological</a:t>
            </a:r>
            <a:r>
              <a:rPr lang="en-US" altLang="en-US" smtClean="0"/>
              <a:t> liars have no feelings of guilt when they do not tell the truth.</a:t>
            </a:r>
          </a:p>
          <a:p>
            <a:pPr eaLnBrk="1" hangingPunct="1">
              <a:buFont typeface="Wingdings" panose="05000000000000000000" pitchFamily="2" charset="2"/>
              <a:buChar char="þ"/>
            </a:pPr>
            <a:r>
              <a:rPr lang="en-US" altLang="en-US" smtClean="0"/>
              <a:t>If someone is </a:t>
            </a:r>
            <a:r>
              <a:rPr lang="en-US" altLang="en-US" smtClean="0">
                <a:solidFill>
                  <a:srgbClr val="FF0000"/>
                </a:solidFill>
              </a:rPr>
              <a:t>pathetic</a:t>
            </a:r>
            <a:r>
              <a:rPr lang="en-US" altLang="en-US" smtClean="0"/>
              <a:t>, they are pitifully sad.</a:t>
            </a:r>
          </a:p>
          <a:p>
            <a:pPr eaLnBrk="1" hangingPunct="1">
              <a:buFont typeface="Wingdings" panose="05000000000000000000" pitchFamily="2" charset="2"/>
              <a:buChar char="þ"/>
            </a:pPr>
            <a:endParaRPr lang="en-US" altLang="en-US" smtClean="0"/>
          </a:p>
          <a:p>
            <a:pPr eaLnBrk="1" hangingPunct="1">
              <a:buFont typeface="Wingdings" panose="05000000000000000000" pitchFamily="2" charset="2"/>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Ethos </a:t>
            </a:r>
          </a:p>
        </p:txBody>
      </p:sp>
      <p:sp>
        <p:nvSpPr>
          <p:cNvPr id="52227"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t>Ethos appeals to our sense of ethics, including social and moral codes, trust, and credibility. </a:t>
            </a:r>
          </a:p>
          <a:p>
            <a:pPr eaLnBrk="1" hangingPunct="1">
              <a:buFont typeface="Wingdings" panose="05000000000000000000" pitchFamily="2" charset="2"/>
              <a:buChar char="þ"/>
            </a:pPr>
            <a:r>
              <a:rPr lang="en-US" altLang="en-US" smtClean="0"/>
              <a:t>There are two kinds of ethos—artistic and inartistic.</a:t>
            </a:r>
          </a:p>
          <a:p>
            <a:pPr lvl="1" eaLnBrk="1" hangingPunct="1">
              <a:buClr>
                <a:schemeClr val="tx1"/>
              </a:buClr>
              <a:buFont typeface="Wingdings" panose="05000000000000000000" pitchFamily="2" charset="2"/>
              <a:buChar char="Ø"/>
            </a:pPr>
            <a:r>
              <a:rPr lang="en-US" altLang="en-US" smtClean="0"/>
              <a:t>Artistic ethos is created and sustained through the delivery of the message. </a:t>
            </a:r>
          </a:p>
          <a:p>
            <a:pPr lvl="1" eaLnBrk="1" hangingPunct="1">
              <a:buClr>
                <a:schemeClr val="tx1"/>
              </a:buClr>
              <a:buFont typeface="Wingdings" panose="05000000000000000000" pitchFamily="2" charset="2"/>
              <a:buChar char="Ø"/>
            </a:pPr>
            <a:r>
              <a:rPr lang="en-US" altLang="en-US" smtClean="0"/>
              <a:t>Inartistic ethos pre-exists and comes along with someone’s status or station.</a:t>
            </a:r>
          </a:p>
        </p:txBody>
      </p:sp>
      <p:pic>
        <p:nvPicPr>
          <p:cNvPr id="19460" name="Picture 6" descr="MCj03794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3716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2227">
                                            <p:txEl>
                                              <p:pRg st="3" end="3"/>
                                            </p:txEl>
                                          </p:spTgt>
                                        </p:tgtEl>
                                        <p:attrNameLst>
                                          <p:attrName>style.visibility</p:attrName>
                                        </p:attrNameLst>
                                      </p:cBhvr>
                                      <p:to>
                                        <p:strVal val="visible"/>
                                      </p:to>
                                    </p:set>
                                    <p:anim calcmode="lin" valueType="num">
                                      <p:cBhvr additive="base">
                                        <p:cTn id="21"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For example…</a:t>
            </a:r>
          </a:p>
        </p:txBody>
      </p:sp>
      <p:sp>
        <p:nvSpPr>
          <p:cNvPr id="64515"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t>An officer of the law has inartistic ethos because of the station they hold (we trust them because of their position).</a:t>
            </a:r>
          </a:p>
          <a:p>
            <a:pPr eaLnBrk="1" hangingPunct="1">
              <a:buFont typeface="Wingdings" panose="05000000000000000000" pitchFamily="2" charset="2"/>
              <a:buChar char="þ"/>
            </a:pPr>
            <a:r>
              <a:rPr lang="en-US" altLang="en-US" smtClean="0"/>
              <a:t>However, that same officer can lose our trust by their actions, as in the case of Rodney King.</a:t>
            </a:r>
          </a:p>
        </p:txBody>
      </p:sp>
      <p:pic>
        <p:nvPicPr>
          <p:cNvPr id="20484" name="Picture 4" descr="MCj03794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3716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For example…</a:t>
            </a:r>
          </a:p>
        </p:txBody>
      </p:sp>
      <p:sp>
        <p:nvSpPr>
          <p:cNvPr id="65539"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t>The President of the United States has inartistic ethos because of their station (we applaud Presidents when they enter a room to deliver a speech).</a:t>
            </a:r>
          </a:p>
          <a:p>
            <a:pPr eaLnBrk="1" hangingPunct="1">
              <a:buFont typeface="Wingdings" panose="05000000000000000000" pitchFamily="2" charset="2"/>
              <a:buChar char="þ"/>
            </a:pPr>
            <a:r>
              <a:rPr lang="en-US" altLang="en-US" smtClean="0"/>
              <a:t>However, the President can lose our trust through his or her actions (or through their artistic ethos).</a:t>
            </a:r>
          </a:p>
        </p:txBody>
      </p:sp>
      <p:pic>
        <p:nvPicPr>
          <p:cNvPr id="21508" name="Picture 5" descr="MCj03794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3716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6"/>
          <p:cNvSpPr>
            <a:spLocks noChangeArrowheads="1"/>
          </p:cNvSpPr>
          <p:nvPr/>
        </p:nvSpPr>
        <p:spPr bwMode="auto">
          <a:xfrm>
            <a:off x="685800" y="5576888"/>
            <a:ext cx="7620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algn="ctr" eaLnBrk="1" hangingPunct="1">
              <a:spcBef>
                <a:spcPct val="20000"/>
              </a:spcBef>
              <a:buClrTx/>
              <a:buFontTx/>
              <a:buNone/>
            </a:pPr>
            <a:r>
              <a:rPr lang="en-US" altLang="en-US" sz="2800" i="1">
                <a:solidFill>
                  <a:schemeClr val="accent2"/>
                </a:solidFill>
                <a:latin typeface="Arial" panose="020B0604020202020204" pitchFamily="34" charset="0"/>
              </a:rPr>
              <a:t>Can you think of any other examples?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Ethos: related vocabulary</a:t>
            </a:r>
          </a:p>
        </p:txBody>
      </p:sp>
      <p:sp>
        <p:nvSpPr>
          <p:cNvPr id="68611"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z="2600" smtClean="0">
                <a:solidFill>
                  <a:srgbClr val="FF0000"/>
                </a:solidFill>
              </a:rPr>
              <a:t>Ethics</a:t>
            </a:r>
            <a:r>
              <a:rPr lang="en-US" altLang="en-US" sz="2600" smtClean="0"/>
              <a:t> are a set of moral principles, or a theory or system of moral values.</a:t>
            </a:r>
          </a:p>
          <a:p>
            <a:pPr eaLnBrk="1" hangingPunct="1">
              <a:buFont typeface="Wingdings" panose="05000000000000000000" pitchFamily="2" charset="2"/>
              <a:buChar char="þ"/>
            </a:pPr>
            <a:r>
              <a:rPr lang="en-US" altLang="en-US" sz="2600" smtClean="0"/>
              <a:t>If you are an </a:t>
            </a:r>
            <a:r>
              <a:rPr lang="en-US" altLang="en-US" sz="2600" smtClean="0">
                <a:solidFill>
                  <a:srgbClr val="FF0000"/>
                </a:solidFill>
              </a:rPr>
              <a:t>ethical</a:t>
            </a:r>
            <a:r>
              <a:rPr lang="en-US" altLang="en-US" sz="2600" smtClean="0"/>
              <a:t> person, you are considered a good person and you most likely follow the rules. </a:t>
            </a:r>
          </a:p>
          <a:p>
            <a:pPr eaLnBrk="1" hangingPunct="1">
              <a:buFont typeface="Wingdings" panose="05000000000000000000" pitchFamily="2" charset="2"/>
              <a:buChar char="þ"/>
            </a:pPr>
            <a:r>
              <a:rPr lang="en-US" altLang="en-US" sz="2600" smtClean="0"/>
              <a:t>If someone has a good </a:t>
            </a:r>
            <a:r>
              <a:rPr lang="en-US" altLang="en-US" sz="2600" smtClean="0">
                <a:solidFill>
                  <a:srgbClr val="FF0000"/>
                </a:solidFill>
              </a:rPr>
              <a:t>work ethic</a:t>
            </a:r>
            <a:r>
              <a:rPr lang="en-US" altLang="en-US" sz="2600" smtClean="0"/>
              <a:t>, they have a strong belief in work as a moral good. In other words, they work hard because they believe it is the right thing to do.</a:t>
            </a:r>
          </a:p>
          <a:p>
            <a:pPr eaLnBrk="1" hangingPunct="1">
              <a:buFont typeface="Wingdings" panose="05000000000000000000" pitchFamily="2" charset="2"/>
              <a:buNone/>
            </a:pPr>
            <a:endParaRPr lang="en-US" altLang="en-US" sz="2600" smtClean="0"/>
          </a:p>
        </p:txBody>
      </p:sp>
      <p:pic>
        <p:nvPicPr>
          <p:cNvPr id="22532" name="Picture 4" descr="MCj0379473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
            <a:ext cx="13716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8611">
                                            <p:txEl>
                                              <p:pRg st="2" end="2"/>
                                            </p:txEl>
                                          </p:spTgt>
                                        </p:tgtEl>
                                        <p:attrNameLst>
                                          <p:attrName>style.visibility</p:attrName>
                                        </p:attrNameLst>
                                      </p:cBhvr>
                                      <p:to>
                                        <p:strVal val="visible"/>
                                      </p:to>
                                    </p:set>
                                    <p:anim calcmode="lin" valueType="num">
                                      <p:cBhvr additive="base">
                                        <p:cTn id="19" dur="5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86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Rhetoric: A brief history</a:t>
            </a:r>
          </a:p>
        </p:txBody>
      </p:sp>
      <p:sp>
        <p:nvSpPr>
          <p:cNvPr id="4301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Char char="þ"/>
            </a:pPr>
            <a:r>
              <a:rPr lang="en-US" altLang="en-US" smtClean="0"/>
              <a:t>Rhetoric is the study of writing or speaking as a means of communication or persuasion.</a:t>
            </a:r>
          </a:p>
          <a:p>
            <a:pPr eaLnBrk="1" hangingPunct="1">
              <a:lnSpc>
                <a:spcPct val="90000"/>
              </a:lnSpc>
              <a:buFont typeface="Wingdings" panose="05000000000000000000" pitchFamily="2" charset="2"/>
              <a:buChar char="þ"/>
            </a:pPr>
            <a:r>
              <a:rPr lang="en-US" altLang="en-US" smtClean="0"/>
              <a:t>The history of rhetoric reaches back to the beginnings of human culture.</a:t>
            </a:r>
          </a:p>
          <a:p>
            <a:pPr eaLnBrk="1" hangingPunct="1">
              <a:lnSpc>
                <a:spcPct val="90000"/>
              </a:lnSpc>
              <a:buFont typeface="Wingdings" panose="05000000000000000000" pitchFamily="2" charset="2"/>
              <a:buChar char="þ"/>
            </a:pPr>
            <a:r>
              <a:rPr lang="en-US" altLang="en-US" smtClean="0"/>
              <a:t>Ancient Greek civilization gave birth to some of human history’s great philosophers—Socrates, Plato, and Aristotle.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3011">
                                            <p:txEl>
                                              <p:pRg st="2" end="2"/>
                                            </p:txEl>
                                          </p:spTgt>
                                        </p:tgtEl>
                                        <p:attrNameLst>
                                          <p:attrName>style.visibility</p:attrName>
                                        </p:attrNameLst>
                                      </p:cBhvr>
                                      <p:to>
                                        <p:strVal val="visible"/>
                                      </p:to>
                                    </p:set>
                                    <p:anim calcmode="lin" valueType="num">
                                      <p:cBhvr additive="base">
                                        <p:cTn id="19" dur="5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30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3200" smtClean="0"/>
              <a:t>Socrates: Ancient Greek Philosopher</a:t>
            </a:r>
          </a:p>
        </p:txBody>
      </p:sp>
      <p:sp>
        <p:nvSpPr>
          <p:cNvPr id="5123" name="Rectangle 5"/>
          <p:cNvSpPr>
            <a:spLocks noGrp="1" noChangeArrowheads="1"/>
          </p:cNvSpPr>
          <p:nvPr>
            <p:ph type="body" sz="half" idx="2"/>
          </p:nvPr>
        </p:nvSpPr>
        <p:spPr>
          <a:xfrm>
            <a:off x="3657600" y="1752600"/>
            <a:ext cx="4910138" cy="4267200"/>
          </a:xfrm>
        </p:spPr>
        <p:txBody>
          <a:bodyPr/>
          <a:lstStyle/>
          <a:p>
            <a:pPr eaLnBrk="1" hangingPunct="1">
              <a:lnSpc>
                <a:spcPct val="80000"/>
              </a:lnSpc>
              <a:buFont typeface="Wingdings" panose="05000000000000000000" pitchFamily="2" charset="2"/>
              <a:buNone/>
            </a:pPr>
            <a:r>
              <a:rPr lang="en-US" altLang="en-US" sz="2200" smtClean="0"/>
              <a:t>	Socrates was an </a:t>
            </a:r>
            <a:r>
              <a:rPr lang="en-US" altLang="en-US" sz="2200" smtClean="0">
                <a:hlinkClick r:id="rId2" tooltip="Ancient Greece"/>
              </a:rPr>
              <a:t>ancient Greek</a:t>
            </a:r>
            <a:r>
              <a:rPr lang="en-US" altLang="en-US" sz="2200" smtClean="0"/>
              <a:t> </a:t>
            </a:r>
            <a:r>
              <a:rPr lang="en-US" altLang="en-US" sz="2200" smtClean="0">
                <a:hlinkClick r:id="rId3" tooltip="Philosophy"/>
              </a:rPr>
              <a:t>philosopher</a:t>
            </a:r>
            <a:r>
              <a:rPr lang="en-US" altLang="en-US" sz="2200" smtClean="0"/>
              <a:t> who is widely credited for laying the foundation for </a:t>
            </a:r>
            <a:r>
              <a:rPr lang="en-US" altLang="en-US" sz="2200" smtClean="0">
                <a:hlinkClick r:id="rId4" tooltip="Western philosophy"/>
              </a:rPr>
              <a:t>Western philosophy</a:t>
            </a:r>
            <a:r>
              <a:rPr lang="en-US" altLang="en-US" sz="2200" smtClean="0"/>
              <a:t>. The trial and execution of Socrates was the climax of his career and the central event of the dialogues of Plato. Socrates admits in court that he could have avoided the trial by abandoning philosophy and going home to mind his own business. </a:t>
            </a:r>
          </a:p>
        </p:txBody>
      </p:sp>
      <p:pic>
        <p:nvPicPr>
          <p:cNvPr id="5124" name="Picture 6" descr="MCj03790670000[1]"/>
          <p:cNvPicPr>
            <a:picLocks noGrp="1" noChangeAspect="1" noChangeArrowheads="1"/>
          </p:cNvPicPr>
          <p:nvPr>
            <p:ph sz="half" idx="1"/>
          </p:nvPr>
        </p:nvPicPr>
        <p:blipFill>
          <a:blip r:embed="rId5" cstate="print">
            <a:extLst>
              <a:ext uri="{28A0092B-C50C-407E-A947-70E740481C1C}">
                <a14:useLocalDpi xmlns:a14="http://schemas.microsoft.com/office/drawing/2010/main" val="0"/>
              </a:ext>
            </a:extLst>
          </a:blip>
          <a:srcRect/>
          <a:stretch>
            <a:fillRect/>
          </a:stretch>
        </p:blipFill>
        <p:spPr>
          <a:xfrm>
            <a:off x="793750" y="1905000"/>
            <a:ext cx="2940050" cy="39624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eaLnBrk="1" hangingPunct="1"/>
            <a:r>
              <a:rPr lang="en-US" altLang="en-US" smtClean="0"/>
              <a:t>Plato: </a:t>
            </a:r>
            <a:r>
              <a:rPr lang="en-US" altLang="en-US" sz="3600" smtClean="0"/>
              <a:t>Ancient Greek Philosopher</a:t>
            </a:r>
          </a:p>
        </p:txBody>
      </p:sp>
      <p:sp>
        <p:nvSpPr>
          <p:cNvPr id="6147" name="Rectangle 6"/>
          <p:cNvSpPr>
            <a:spLocks noGrp="1" noChangeArrowheads="1"/>
          </p:cNvSpPr>
          <p:nvPr>
            <p:ph type="body" sz="half" idx="2"/>
          </p:nvPr>
        </p:nvSpPr>
        <p:spPr>
          <a:xfrm>
            <a:off x="3581400" y="1752600"/>
            <a:ext cx="4986338" cy="4495800"/>
          </a:xfrm>
        </p:spPr>
        <p:txBody>
          <a:bodyPr/>
          <a:lstStyle/>
          <a:p>
            <a:pPr eaLnBrk="1" hangingPunct="1">
              <a:lnSpc>
                <a:spcPct val="90000"/>
              </a:lnSpc>
              <a:buFont typeface="Wingdings" panose="05000000000000000000" pitchFamily="2" charset="2"/>
              <a:buNone/>
            </a:pPr>
            <a:r>
              <a:rPr lang="en-US" altLang="en-US" sz="1500" smtClean="0"/>
              <a:t>	</a:t>
            </a:r>
            <a:r>
              <a:rPr lang="en-US" altLang="en-US" sz="2200" smtClean="0"/>
              <a:t>Plato was an ancient </a:t>
            </a:r>
            <a:r>
              <a:rPr lang="en-US" altLang="en-US" sz="2200" smtClean="0">
                <a:hlinkClick r:id="rId2" tooltip="Greeks"/>
              </a:rPr>
              <a:t>Greek</a:t>
            </a:r>
            <a:r>
              <a:rPr lang="en-US" altLang="en-US" sz="2200" smtClean="0"/>
              <a:t> </a:t>
            </a:r>
            <a:r>
              <a:rPr lang="en-US" altLang="en-US" sz="2200" smtClean="0">
                <a:hlinkClick r:id="rId3" tooltip="Philosopher"/>
              </a:rPr>
              <a:t>philosopher</a:t>
            </a:r>
            <a:r>
              <a:rPr lang="en-US" altLang="en-US" sz="2200" smtClean="0"/>
              <a:t>, as well as a mathematician, writer of philosophical dialogues, and founder of the </a:t>
            </a:r>
            <a:r>
              <a:rPr lang="en-US" altLang="en-US" sz="2200" smtClean="0">
                <a:hlinkClick r:id="rId4" tooltip="Academy"/>
              </a:rPr>
              <a:t>Academy</a:t>
            </a:r>
            <a:r>
              <a:rPr lang="en-US" altLang="en-US" sz="2200" smtClean="0"/>
              <a:t> in </a:t>
            </a:r>
            <a:r>
              <a:rPr lang="en-US" altLang="en-US" sz="2200" smtClean="0">
                <a:hlinkClick r:id="rId5" tooltip="Ancient Athens"/>
              </a:rPr>
              <a:t>Athens</a:t>
            </a:r>
            <a:r>
              <a:rPr lang="en-US" altLang="en-US" sz="2200" smtClean="0"/>
              <a:t>. Plato is widely believed to have been a student of Socrates and to have been deeply influenced by his teacher's unjust death. Plato's brilliance as a writer and thinker can be witnessed by reading his Socratic dialogues.</a:t>
            </a:r>
          </a:p>
        </p:txBody>
      </p:sp>
      <p:pic>
        <p:nvPicPr>
          <p:cNvPr id="6148" name="Picture 8"/>
          <p:cNvPicPr>
            <a:picLocks noGrp="1" noChangeAspect="1" noChangeArrowheads="1"/>
          </p:cNvPicPr>
          <p:nvPr>
            <p:ph sz="half" idx="1"/>
          </p:nvPr>
        </p:nvPicPr>
        <p:blipFill>
          <a:blip r:embed="rId6">
            <a:extLst>
              <a:ext uri="{28A0092B-C50C-407E-A947-70E740481C1C}">
                <a14:useLocalDpi xmlns:a14="http://schemas.microsoft.com/office/drawing/2010/main" val="0"/>
              </a:ext>
            </a:extLst>
          </a:blip>
          <a:srcRect/>
          <a:stretch>
            <a:fillRect/>
          </a:stretch>
        </p:blipFill>
        <p:spPr>
          <a:xfrm>
            <a:off x="771525" y="1905000"/>
            <a:ext cx="2733675" cy="37338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Aristotle: The Great Philosopher</a:t>
            </a:r>
          </a:p>
        </p:txBody>
      </p:sp>
      <p:sp>
        <p:nvSpPr>
          <p:cNvPr id="7171" name="Rectangle 3"/>
          <p:cNvSpPr>
            <a:spLocks noGrp="1" noChangeArrowheads="1"/>
          </p:cNvSpPr>
          <p:nvPr>
            <p:ph type="body" sz="half" idx="2"/>
          </p:nvPr>
        </p:nvSpPr>
        <p:spPr>
          <a:xfrm>
            <a:off x="3505200" y="1752600"/>
            <a:ext cx="5062538" cy="4267200"/>
          </a:xfrm>
        </p:spPr>
        <p:txBody>
          <a:bodyPr/>
          <a:lstStyle/>
          <a:p>
            <a:pPr eaLnBrk="1" hangingPunct="1">
              <a:lnSpc>
                <a:spcPct val="90000"/>
              </a:lnSpc>
              <a:buFont typeface="Wingdings" panose="05000000000000000000" pitchFamily="2" charset="2"/>
              <a:buNone/>
            </a:pPr>
            <a:r>
              <a:rPr lang="en-US" altLang="en-US" sz="2200" smtClean="0"/>
              <a:t>	Aristotle was a </a:t>
            </a:r>
            <a:r>
              <a:rPr lang="en-US" altLang="en-US" sz="2200" smtClean="0">
                <a:hlinkClick r:id="rId2" tooltip="Greeks"/>
              </a:rPr>
              <a:t>Greek</a:t>
            </a:r>
            <a:r>
              <a:rPr lang="en-US" altLang="en-US" sz="2200" smtClean="0"/>
              <a:t> philosopher, a student of </a:t>
            </a:r>
            <a:r>
              <a:rPr lang="en-US" altLang="en-US" sz="2200" smtClean="0">
                <a:hlinkClick r:id="rId3" tooltip="Plato"/>
              </a:rPr>
              <a:t>Plato</a:t>
            </a:r>
            <a:r>
              <a:rPr lang="en-US" altLang="en-US" sz="2200" smtClean="0"/>
              <a:t> and teacher of </a:t>
            </a:r>
            <a:r>
              <a:rPr lang="en-US" altLang="en-US" sz="2200" smtClean="0">
                <a:hlinkClick r:id="rId4" tooltip="Alexander the Great"/>
              </a:rPr>
              <a:t>Alexander the Great</a:t>
            </a:r>
            <a:r>
              <a:rPr lang="en-US" altLang="en-US" sz="2200" smtClean="0"/>
              <a:t>. He wrote on diverse subjects, including </a:t>
            </a:r>
            <a:r>
              <a:rPr lang="en-US" altLang="en-US" sz="2200" smtClean="0">
                <a:hlinkClick r:id="rId5" tooltip="Physics"/>
              </a:rPr>
              <a:t>physics</a:t>
            </a:r>
            <a:r>
              <a:rPr lang="en-US" altLang="en-US" sz="2200" smtClean="0"/>
              <a:t>, </a:t>
            </a:r>
            <a:r>
              <a:rPr lang="en-US" altLang="en-US" sz="2200" smtClean="0">
                <a:hlinkClick r:id="rId6" tooltip="Metaphysics"/>
              </a:rPr>
              <a:t>metaphysics</a:t>
            </a:r>
            <a:r>
              <a:rPr lang="en-US" altLang="en-US" sz="2200" smtClean="0"/>
              <a:t>, </a:t>
            </a:r>
            <a:r>
              <a:rPr lang="en-US" altLang="en-US" sz="2200" smtClean="0">
                <a:hlinkClick r:id="rId7" tooltip="Poetics (Aristotle)"/>
              </a:rPr>
              <a:t>poetry</a:t>
            </a:r>
            <a:r>
              <a:rPr lang="en-US" altLang="en-US" sz="2200" smtClean="0"/>
              <a:t> (including theater), </a:t>
            </a:r>
            <a:r>
              <a:rPr lang="en-US" altLang="en-US" sz="2200" smtClean="0">
                <a:hlinkClick r:id="rId8" tooltip="Biology"/>
              </a:rPr>
              <a:t>biology</a:t>
            </a:r>
            <a:r>
              <a:rPr lang="en-US" altLang="en-US" sz="2200" smtClean="0"/>
              <a:t> and </a:t>
            </a:r>
            <a:r>
              <a:rPr lang="en-US" altLang="en-US" sz="2200" smtClean="0">
                <a:hlinkClick r:id="rId9" tooltip="Zoology"/>
              </a:rPr>
              <a:t>zoology</a:t>
            </a:r>
            <a:r>
              <a:rPr lang="en-US" altLang="en-US" sz="2200" smtClean="0"/>
              <a:t>, </a:t>
            </a:r>
            <a:r>
              <a:rPr lang="en-US" altLang="en-US" sz="2200" smtClean="0">
                <a:hlinkClick r:id="rId10" tooltip="Logic"/>
              </a:rPr>
              <a:t>logic</a:t>
            </a:r>
            <a:r>
              <a:rPr lang="en-US" altLang="en-US" sz="2200" smtClean="0"/>
              <a:t>, </a:t>
            </a:r>
            <a:r>
              <a:rPr lang="en-US" altLang="en-US" sz="2200" smtClean="0">
                <a:hlinkClick r:id="rId11" tooltip="Rhetoric"/>
              </a:rPr>
              <a:t>rhetoric</a:t>
            </a:r>
            <a:r>
              <a:rPr lang="en-US" altLang="en-US" sz="2200" smtClean="0"/>
              <a:t>, </a:t>
            </a:r>
            <a:r>
              <a:rPr lang="en-US" altLang="en-US" sz="2200" smtClean="0">
                <a:hlinkClick r:id="rId12" tooltip="Politics"/>
              </a:rPr>
              <a:t>politics</a:t>
            </a:r>
            <a:r>
              <a:rPr lang="en-US" altLang="en-US" sz="2200" smtClean="0"/>
              <a:t>, </a:t>
            </a:r>
            <a:r>
              <a:rPr lang="en-US" altLang="en-US" sz="2200" smtClean="0">
                <a:hlinkClick r:id="rId13" tooltip="Government"/>
              </a:rPr>
              <a:t>government</a:t>
            </a:r>
            <a:r>
              <a:rPr lang="en-US" altLang="en-US" sz="2200" smtClean="0"/>
              <a:t>, and </a:t>
            </a:r>
            <a:r>
              <a:rPr lang="en-US" altLang="en-US" sz="2200" smtClean="0">
                <a:hlinkClick r:id="rId14" tooltip="Ethics"/>
              </a:rPr>
              <a:t>ethics</a:t>
            </a:r>
            <a:r>
              <a:rPr lang="en-US" altLang="en-US" sz="2200" smtClean="0"/>
              <a:t>. Along with </a:t>
            </a:r>
            <a:r>
              <a:rPr lang="en-US" altLang="en-US" sz="2200" smtClean="0">
                <a:hlinkClick r:id="rId15" tooltip="Socrates"/>
              </a:rPr>
              <a:t>Socrates</a:t>
            </a:r>
            <a:r>
              <a:rPr lang="en-US" altLang="en-US" sz="2200" smtClean="0"/>
              <a:t> and </a:t>
            </a:r>
            <a:r>
              <a:rPr lang="en-US" altLang="en-US" sz="2200" smtClean="0">
                <a:hlinkClick r:id="rId3" tooltip="Plato"/>
              </a:rPr>
              <a:t>Plato</a:t>
            </a:r>
            <a:r>
              <a:rPr lang="en-US" altLang="en-US" sz="2200" smtClean="0"/>
              <a:t>, Aristotle was one of the most influential of the </a:t>
            </a:r>
            <a:r>
              <a:rPr lang="en-US" altLang="en-US" sz="2200" smtClean="0">
                <a:hlinkClick r:id="rId16" tooltip="Greek philosophy"/>
              </a:rPr>
              <a:t>ancient Greek philosophers</a:t>
            </a:r>
            <a:r>
              <a:rPr lang="en-US" altLang="en-US" sz="2200" smtClean="0"/>
              <a:t>. </a:t>
            </a:r>
          </a:p>
          <a:p>
            <a:pPr algn="r" eaLnBrk="1" hangingPunct="1">
              <a:lnSpc>
                <a:spcPct val="90000"/>
              </a:lnSpc>
              <a:buFont typeface="Wingdings" panose="05000000000000000000" pitchFamily="2" charset="2"/>
              <a:buNone/>
            </a:pPr>
            <a:r>
              <a:rPr lang="en-US" altLang="en-US" sz="900" i="1" smtClean="0"/>
              <a:t>-en.wikipedia.org</a:t>
            </a:r>
          </a:p>
        </p:txBody>
      </p:sp>
      <p:pic>
        <p:nvPicPr>
          <p:cNvPr id="7172" name="Picture 8" descr="MCj03979290000[1]"/>
          <p:cNvPicPr>
            <a:picLocks noGrp="1" noChangeAspect="1" noChangeArrowheads="1"/>
          </p:cNvPicPr>
          <p:nvPr>
            <p:ph sz="half" idx="1"/>
          </p:nvPr>
        </p:nvPicPr>
        <p:blipFill>
          <a:blip r:embed="rId17" cstate="print">
            <a:extLst>
              <a:ext uri="{28A0092B-C50C-407E-A947-70E740481C1C}">
                <a14:useLocalDpi xmlns:a14="http://schemas.microsoft.com/office/drawing/2010/main" val="0"/>
              </a:ext>
            </a:extLst>
          </a:blip>
          <a:srcRect/>
          <a:stretch>
            <a:fillRect/>
          </a:stretch>
        </p:blipFill>
        <p:spPr>
          <a:xfrm>
            <a:off x="685800" y="2057400"/>
            <a:ext cx="2859088" cy="35814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    Rhetorical Appeals</a:t>
            </a:r>
          </a:p>
        </p:txBody>
      </p:sp>
      <p:sp>
        <p:nvSpPr>
          <p:cNvPr id="8195" name="Rectangle 3"/>
          <p:cNvSpPr>
            <a:spLocks noGrp="1" noChangeArrowheads="1"/>
          </p:cNvSpPr>
          <p:nvPr>
            <p:ph type="body" sz="half" idx="1"/>
          </p:nvPr>
        </p:nvSpPr>
        <p:spPr/>
        <p:txBody>
          <a:bodyPr/>
          <a:lstStyle/>
          <a:p>
            <a:pPr eaLnBrk="1" hangingPunct="1">
              <a:buFont typeface="Wingdings" panose="05000000000000000000" pitchFamily="2" charset="2"/>
              <a:buNone/>
            </a:pPr>
            <a:r>
              <a:rPr lang="en-US" altLang="en-US" sz="2600" smtClean="0"/>
              <a:t>Aristotle named three rhetorical appeals</a:t>
            </a:r>
          </a:p>
          <a:p>
            <a:pPr lvl="3" eaLnBrk="1" hangingPunct="1">
              <a:buFont typeface="Wingdings" panose="05000000000000000000" pitchFamily="2" charset="2"/>
              <a:buChar char="þ"/>
            </a:pPr>
            <a:r>
              <a:rPr lang="en-US" altLang="en-US" sz="2800" smtClean="0"/>
              <a:t>Logos: logical appeal</a:t>
            </a:r>
          </a:p>
          <a:p>
            <a:pPr lvl="3" eaLnBrk="1" hangingPunct="1">
              <a:buFont typeface="Wingdings" panose="05000000000000000000" pitchFamily="2" charset="2"/>
              <a:buChar char="þ"/>
            </a:pPr>
            <a:r>
              <a:rPr lang="en-US" altLang="en-US" sz="2800" smtClean="0"/>
              <a:t>Pathos: emotional appeal</a:t>
            </a:r>
          </a:p>
          <a:p>
            <a:pPr lvl="3" eaLnBrk="1" hangingPunct="1">
              <a:buFont typeface="Wingdings" panose="05000000000000000000" pitchFamily="2" charset="2"/>
              <a:buChar char="þ"/>
            </a:pPr>
            <a:r>
              <a:rPr lang="en-US" altLang="en-US" sz="2800" smtClean="0"/>
              <a:t>Ethos: ethical appeal</a:t>
            </a:r>
          </a:p>
        </p:txBody>
      </p:sp>
      <p:pic>
        <p:nvPicPr>
          <p:cNvPr id="8196" name="Picture 5" descr="MCj029793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685800"/>
            <a:ext cx="4762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5" name="Picture 7" descr="MCj01875870000[1]"/>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33400" y="3810000"/>
            <a:ext cx="1866900" cy="2198688"/>
          </a:xfrm>
        </p:spPr>
      </p:pic>
      <p:pic>
        <p:nvPicPr>
          <p:cNvPr id="48138" name="Picture 10" descr="MPj0433103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962400"/>
            <a:ext cx="32004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9" name="Picture 11" descr="MCj0379473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3957638"/>
            <a:ext cx="2209800"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5"/>
                                        </p:tgtEl>
                                        <p:attrNameLst>
                                          <p:attrName>style.visibility</p:attrName>
                                        </p:attrNameLst>
                                      </p:cBhvr>
                                      <p:to>
                                        <p:strVal val="visible"/>
                                      </p:to>
                                    </p:set>
                                    <p:anim calcmode="lin" valueType="num">
                                      <p:cBhvr additive="base">
                                        <p:cTn id="7" dur="500" fill="hold"/>
                                        <p:tgtEl>
                                          <p:spTgt spid="48135"/>
                                        </p:tgtEl>
                                        <p:attrNameLst>
                                          <p:attrName>ppt_x</p:attrName>
                                        </p:attrNameLst>
                                      </p:cBhvr>
                                      <p:tavLst>
                                        <p:tav tm="0">
                                          <p:val>
                                            <p:strVal val="#ppt_x"/>
                                          </p:val>
                                        </p:tav>
                                        <p:tav tm="100000">
                                          <p:val>
                                            <p:strVal val="#ppt_x"/>
                                          </p:val>
                                        </p:tav>
                                      </p:tavLst>
                                    </p:anim>
                                    <p:anim calcmode="lin" valueType="num">
                                      <p:cBhvr additive="base">
                                        <p:cTn id="8" dur="500" fill="hold"/>
                                        <p:tgtEl>
                                          <p:spTgt spid="4813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48138"/>
                                        </p:tgtEl>
                                        <p:attrNameLst>
                                          <p:attrName>style.visibility</p:attrName>
                                        </p:attrNameLst>
                                      </p:cBhvr>
                                      <p:to>
                                        <p:strVal val="visible"/>
                                      </p:to>
                                    </p:set>
                                    <p:anim calcmode="lin" valueType="num">
                                      <p:cBhvr additive="base">
                                        <p:cTn id="12" dur="500" fill="hold"/>
                                        <p:tgtEl>
                                          <p:spTgt spid="48138"/>
                                        </p:tgtEl>
                                        <p:attrNameLst>
                                          <p:attrName>ppt_x</p:attrName>
                                        </p:attrNameLst>
                                      </p:cBhvr>
                                      <p:tavLst>
                                        <p:tav tm="0">
                                          <p:val>
                                            <p:strVal val="#ppt_x"/>
                                          </p:val>
                                        </p:tav>
                                        <p:tav tm="100000">
                                          <p:val>
                                            <p:strVal val="#ppt_x"/>
                                          </p:val>
                                        </p:tav>
                                      </p:tavLst>
                                    </p:anim>
                                    <p:anim calcmode="lin" valueType="num">
                                      <p:cBhvr additive="base">
                                        <p:cTn id="13" dur="500" fill="hold"/>
                                        <p:tgtEl>
                                          <p:spTgt spid="48138"/>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48139"/>
                                        </p:tgtEl>
                                        <p:attrNameLst>
                                          <p:attrName>style.visibility</p:attrName>
                                        </p:attrNameLst>
                                      </p:cBhvr>
                                      <p:to>
                                        <p:strVal val="visible"/>
                                      </p:to>
                                    </p:set>
                                    <p:anim calcmode="lin" valueType="num">
                                      <p:cBhvr additive="base">
                                        <p:cTn id="17" dur="500" fill="hold"/>
                                        <p:tgtEl>
                                          <p:spTgt spid="48139"/>
                                        </p:tgtEl>
                                        <p:attrNameLst>
                                          <p:attrName>ppt_x</p:attrName>
                                        </p:attrNameLst>
                                      </p:cBhvr>
                                      <p:tavLst>
                                        <p:tav tm="0">
                                          <p:val>
                                            <p:strVal val="#ppt_x"/>
                                          </p:val>
                                        </p:tav>
                                        <p:tav tm="100000">
                                          <p:val>
                                            <p:strVal val="#ppt_x"/>
                                          </p:val>
                                        </p:tav>
                                      </p:tavLst>
                                    </p:anim>
                                    <p:anim calcmode="lin" valueType="num">
                                      <p:cBhvr additive="base">
                                        <p:cTn id="18" dur="500" fill="hold"/>
                                        <p:tgtEl>
                                          <p:spTgt spid="48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The Rhetorical Triangle</a:t>
            </a:r>
          </a:p>
        </p:txBody>
      </p:sp>
      <p:sp>
        <p:nvSpPr>
          <p:cNvPr id="9219" name="Rectangle 5"/>
          <p:cNvSpPr>
            <a:spLocks noGrp="1" noChangeArrowheads="1"/>
          </p:cNvSpPr>
          <p:nvPr>
            <p:ph type="body" sz="half" idx="2"/>
          </p:nvPr>
        </p:nvSpPr>
        <p:spPr>
          <a:xfrm>
            <a:off x="4114800" y="1752600"/>
            <a:ext cx="4452938" cy="4267200"/>
          </a:xfrm>
        </p:spPr>
        <p:txBody>
          <a:bodyPr/>
          <a:lstStyle/>
          <a:p>
            <a:pPr eaLnBrk="1" hangingPunct="1">
              <a:buFont typeface="Wingdings" panose="05000000000000000000" pitchFamily="2" charset="2"/>
              <a:buNone/>
            </a:pPr>
            <a:r>
              <a:rPr lang="en-US" altLang="en-US" sz="2600" smtClean="0"/>
              <a:t>	</a:t>
            </a:r>
            <a:r>
              <a:rPr lang="en-US" altLang="en-US" sz="2400" smtClean="0"/>
              <a:t>The Greek philosophers also gave us the rhetorical triangle, which argues that all forms of communication are a conversation between the text, the audience and the author.</a:t>
            </a:r>
          </a:p>
        </p:txBody>
      </p:sp>
      <p:grpSp>
        <p:nvGrpSpPr>
          <p:cNvPr id="9220" name="Group 6"/>
          <p:cNvGrpSpPr>
            <a:grpSpLocks/>
          </p:cNvGrpSpPr>
          <p:nvPr/>
        </p:nvGrpSpPr>
        <p:grpSpPr bwMode="auto">
          <a:xfrm>
            <a:off x="-152400" y="2057400"/>
            <a:ext cx="4686300" cy="3868738"/>
            <a:chOff x="-96" y="1296"/>
            <a:chExt cx="2952" cy="2437"/>
          </a:xfrm>
        </p:grpSpPr>
        <p:pic>
          <p:nvPicPr>
            <p:cNvPr id="9221" name="Picture 7" descr="MCED00281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 y="1692"/>
              <a:ext cx="237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 Box 8"/>
            <p:cNvSpPr txBox="1">
              <a:spLocks noChangeArrowheads="1"/>
            </p:cNvSpPr>
            <p:nvPr/>
          </p:nvSpPr>
          <p:spPr bwMode="auto">
            <a:xfrm>
              <a:off x="832" y="1296"/>
              <a:ext cx="99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50000"/>
                </a:spcBef>
              </a:pPr>
              <a:r>
                <a:rPr lang="en-US" altLang="en-US"/>
                <a:t>	  Text</a:t>
              </a:r>
              <a:br>
                <a:rPr lang="en-US" altLang="en-US"/>
              </a:br>
              <a:r>
                <a:rPr lang="en-US" altLang="en-US"/>
                <a:t>(Logos)</a:t>
              </a:r>
            </a:p>
          </p:txBody>
        </p:sp>
        <p:sp>
          <p:nvSpPr>
            <p:cNvPr id="9223" name="Text Box 9"/>
            <p:cNvSpPr txBox="1">
              <a:spLocks noChangeArrowheads="1"/>
            </p:cNvSpPr>
            <p:nvPr/>
          </p:nvSpPr>
          <p:spPr bwMode="auto">
            <a:xfrm>
              <a:off x="-96" y="3349"/>
              <a:ext cx="103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algn="ctr" eaLnBrk="1" hangingPunct="1">
                <a:spcBef>
                  <a:spcPct val="50000"/>
                </a:spcBef>
              </a:pPr>
              <a:r>
                <a:rPr lang="en-US" altLang="en-US"/>
                <a:t>	Audience</a:t>
              </a:r>
              <a:br>
                <a:rPr lang="en-US" altLang="en-US"/>
              </a:br>
              <a:r>
                <a:rPr lang="en-US" altLang="en-US"/>
                <a:t>(Pathos)</a:t>
              </a:r>
            </a:p>
          </p:txBody>
        </p:sp>
        <p:sp>
          <p:nvSpPr>
            <p:cNvPr id="9224" name="Text Box 10"/>
            <p:cNvSpPr txBox="1">
              <a:spLocks noChangeArrowheads="1"/>
            </p:cNvSpPr>
            <p:nvPr/>
          </p:nvSpPr>
          <p:spPr bwMode="auto">
            <a:xfrm>
              <a:off x="1723" y="3349"/>
              <a:ext cx="89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algn="ctr" eaLnBrk="1" hangingPunct="1">
                <a:spcBef>
                  <a:spcPct val="50000"/>
                </a:spcBef>
              </a:pPr>
              <a:r>
                <a:rPr lang="en-US" altLang="en-US"/>
                <a:t>	Author</a:t>
              </a:r>
              <a:br>
                <a:rPr lang="en-US" altLang="en-US"/>
              </a:br>
              <a:r>
                <a:rPr lang="en-US" altLang="en-US"/>
                <a:t>(Ethos)</a:t>
              </a:r>
            </a:p>
          </p:txBody>
        </p:sp>
        <p:sp>
          <p:nvSpPr>
            <p:cNvPr id="9225" name="Text Box 11"/>
            <p:cNvSpPr txBox="1">
              <a:spLocks noChangeArrowheads="1"/>
            </p:cNvSpPr>
            <p:nvPr/>
          </p:nvSpPr>
          <p:spPr bwMode="auto">
            <a:xfrm>
              <a:off x="960" y="2669"/>
              <a:ext cx="100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50000"/>
                </a:spcBef>
              </a:pPr>
              <a:r>
                <a:rPr lang="en-US" altLang="en-US" sz="1700" b="1">
                  <a:solidFill>
                    <a:schemeClr val="bg1"/>
                  </a:solidFill>
                </a:rPr>
                <a:t>conversation</a:t>
              </a: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200" smtClean="0"/>
              <a:t>The Triple Threat:</a:t>
            </a:r>
            <a:r>
              <a:rPr lang="en-US" altLang="en-US" smtClean="0"/>
              <a:t> </a:t>
            </a:r>
            <a:r>
              <a:rPr lang="en-US" altLang="en-US" sz="2800" smtClean="0"/>
              <a:t>logos, pathos, ethos</a:t>
            </a:r>
          </a:p>
        </p:txBody>
      </p:sp>
      <p:sp>
        <p:nvSpPr>
          <p:cNvPr id="10243" name="Rectangle 8"/>
          <p:cNvSpPr>
            <a:spLocks noGrp="1" noChangeArrowheads="1"/>
          </p:cNvSpPr>
          <p:nvPr>
            <p:ph type="body" sz="half" idx="1"/>
          </p:nvPr>
        </p:nvSpPr>
        <p:spPr>
          <a:xfrm>
            <a:off x="0" y="1752600"/>
            <a:ext cx="4491038" cy="4267200"/>
          </a:xfrm>
        </p:spPr>
        <p:txBody>
          <a:bodyPr/>
          <a:lstStyle/>
          <a:p>
            <a:pPr eaLnBrk="1" hangingPunct="1">
              <a:buFont typeface="Wingdings" panose="05000000000000000000" pitchFamily="2" charset="2"/>
              <a:buNone/>
            </a:pPr>
            <a:r>
              <a:rPr lang="en-US" altLang="en-US" sz="2400" smtClean="0"/>
              <a:t>	Most persuasive texts will use some combination of the three appeals to get their message across. Each of the appeals corresponds to a part of the rhetorical triangle (pictured here).</a:t>
            </a:r>
          </a:p>
        </p:txBody>
      </p:sp>
      <p:grpSp>
        <p:nvGrpSpPr>
          <p:cNvPr id="10244" name="Group 20"/>
          <p:cNvGrpSpPr>
            <a:grpSpLocks/>
          </p:cNvGrpSpPr>
          <p:nvPr/>
        </p:nvGrpSpPr>
        <p:grpSpPr bwMode="auto">
          <a:xfrm>
            <a:off x="3962400" y="1828800"/>
            <a:ext cx="4686300" cy="3868738"/>
            <a:chOff x="-96" y="1296"/>
            <a:chExt cx="2952" cy="2437"/>
          </a:xfrm>
        </p:grpSpPr>
        <p:pic>
          <p:nvPicPr>
            <p:cNvPr id="10245" name="Picture 11" descr="MCED00281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1" y="1692"/>
              <a:ext cx="2375"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14"/>
            <p:cNvSpPr txBox="1">
              <a:spLocks noChangeArrowheads="1"/>
            </p:cNvSpPr>
            <p:nvPr/>
          </p:nvSpPr>
          <p:spPr bwMode="auto">
            <a:xfrm>
              <a:off x="832" y="1296"/>
              <a:ext cx="992"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50000"/>
                </a:spcBef>
              </a:pPr>
              <a:r>
                <a:rPr lang="en-US" altLang="en-US"/>
                <a:t>	  Text</a:t>
              </a:r>
              <a:br>
                <a:rPr lang="en-US" altLang="en-US"/>
              </a:br>
              <a:r>
                <a:rPr lang="en-US" altLang="en-US"/>
                <a:t>(Logos)</a:t>
              </a:r>
            </a:p>
          </p:txBody>
        </p:sp>
        <p:sp>
          <p:nvSpPr>
            <p:cNvPr id="10247" name="Text Box 15"/>
            <p:cNvSpPr txBox="1">
              <a:spLocks noChangeArrowheads="1"/>
            </p:cNvSpPr>
            <p:nvPr/>
          </p:nvSpPr>
          <p:spPr bwMode="auto">
            <a:xfrm>
              <a:off x="-96" y="3349"/>
              <a:ext cx="1030"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algn="ctr" eaLnBrk="1" hangingPunct="1">
                <a:spcBef>
                  <a:spcPct val="50000"/>
                </a:spcBef>
              </a:pPr>
              <a:r>
                <a:rPr lang="en-US" altLang="en-US"/>
                <a:t>	Audience</a:t>
              </a:r>
              <a:br>
                <a:rPr lang="en-US" altLang="en-US"/>
              </a:br>
              <a:r>
                <a:rPr lang="en-US" altLang="en-US"/>
                <a:t>(Pathos)</a:t>
              </a:r>
            </a:p>
          </p:txBody>
        </p:sp>
        <p:sp>
          <p:nvSpPr>
            <p:cNvPr id="10248" name="Text Box 16"/>
            <p:cNvSpPr txBox="1">
              <a:spLocks noChangeArrowheads="1"/>
            </p:cNvSpPr>
            <p:nvPr/>
          </p:nvSpPr>
          <p:spPr bwMode="auto">
            <a:xfrm>
              <a:off x="1723" y="3349"/>
              <a:ext cx="896"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algn="ctr" eaLnBrk="1" hangingPunct="1">
                <a:spcBef>
                  <a:spcPct val="50000"/>
                </a:spcBef>
              </a:pPr>
              <a:r>
                <a:rPr lang="en-US" altLang="en-US"/>
                <a:t>	Author</a:t>
              </a:r>
              <a:br>
                <a:rPr lang="en-US" altLang="en-US"/>
              </a:br>
              <a:r>
                <a:rPr lang="en-US" altLang="en-US"/>
                <a:t>(Ethos)</a:t>
              </a:r>
            </a:p>
          </p:txBody>
        </p:sp>
        <p:sp>
          <p:nvSpPr>
            <p:cNvPr id="10249" name="Text Box 19"/>
            <p:cNvSpPr txBox="1">
              <a:spLocks noChangeArrowheads="1"/>
            </p:cNvSpPr>
            <p:nvPr/>
          </p:nvSpPr>
          <p:spPr bwMode="auto">
            <a:xfrm>
              <a:off x="960" y="2669"/>
              <a:ext cx="1008" cy="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469900" indent="-469900"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50000"/>
                </a:spcBef>
              </a:pPr>
              <a:r>
                <a:rPr lang="en-US" altLang="en-US" sz="1700" b="1">
                  <a:solidFill>
                    <a:schemeClr val="bg1"/>
                  </a:solidFill>
                </a:rPr>
                <a:t>conversation</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solidFill>
                  <a:schemeClr val="tx1"/>
                </a:solidFill>
              </a:rPr>
              <a:t>Logos</a:t>
            </a:r>
          </a:p>
        </p:txBody>
      </p:sp>
      <p:sp>
        <p:nvSpPr>
          <p:cNvPr id="5123" name="Rectangle 3"/>
          <p:cNvSpPr>
            <a:spLocks noGrp="1" noChangeArrowheads="1"/>
          </p:cNvSpPr>
          <p:nvPr>
            <p:ph type="body" idx="1"/>
          </p:nvPr>
        </p:nvSpPr>
        <p:spPr/>
        <p:txBody>
          <a:bodyPr/>
          <a:lstStyle/>
          <a:p>
            <a:pPr eaLnBrk="1" hangingPunct="1">
              <a:buFont typeface="Wingdings" panose="05000000000000000000" pitchFamily="2" charset="2"/>
              <a:buChar char="þ"/>
            </a:pPr>
            <a:r>
              <a:rPr lang="en-US" altLang="en-US" smtClean="0"/>
              <a:t>Logos appeals to logic and may include facts, statistics, or “quotes”</a:t>
            </a:r>
          </a:p>
          <a:p>
            <a:pPr eaLnBrk="1" hangingPunct="1">
              <a:buFont typeface="Wingdings" panose="05000000000000000000" pitchFamily="2" charset="2"/>
              <a:buChar char="þ"/>
            </a:pPr>
            <a:r>
              <a:rPr lang="en-US" altLang="en-US" smtClean="0"/>
              <a:t>This information is used as evidence within the text to support your argument and persuade the audience. </a:t>
            </a:r>
          </a:p>
        </p:txBody>
      </p:sp>
      <p:pic>
        <p:nvPicPr>
          <p:cNvPr id="5124" name="Picture 4" descr="MCj039705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572000"/>
            <a:ext cx="1600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Rectangle 5"/>
          <p:cNvSpPr>
            <a:spLocks noChangeArrowheads="1"/>
          </p:cNvSpPr>
          <p:nvPr/>
        </p:nvSpPr>
        <p:spPr bwMode="auto">
          <a:xfrm>
            <a:off x="533400" y="4800600"/>
            <a:ext cx="59436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Verdana" panose="020B0604030504040204" pitchFamily="34" charset="0"/>
              </a:defRPr>
            </a:lvl1pPr>
            <a:lvl2pPr marL="742950" indent="-285750" eaLnBrk="0" hangingPunct="0">
              <a:defRPr sz="2000">
                <a:solidFill>
                  <a:schemeClr val="tx1"/>
                </a:solidFill>
                <a:latin typeface="Verdana" panose="020B0604030504040204" pitchFamily="34" charset="0"/>
              </a:defRPr>
            </a:lvl2pPr>
            <a:lvl3pPr marL="1143000" indent="-228600" eaLnBrk="0" hangingPunct="0">
              <a:defRPr sz="2000">
                <a:solidFill>
                  <a:schemeClr val="tx1"/>
                </a:solidFill>
                <a:latin typeface="Verdana" panose="020B0604030504040204" pitchFamily="34" charset="0"/>
              </a:defRPr>
            </a:lvl3pPr>
            <a:lvl4pPr marL="1600200" indent="-228600" eaLnBrk="0" hangingPunct="0">
              <a:defRPr sz="2000">
                <a:solidFill>
                  <a:schemeClr val="tx1"/>
                </a:solidFill>
                <a:latin typeface="Verdana" panose="020B0604030504040204" pitchFamily="34" charset="0"/>
              </a:defRPr>
            </a:lvl4pPr>
            <a:lvl5pPr marL="2057400" indent="-228600" eaLnBrk="0" hangingPunct="0">
              <a:defRPr sz="2000">
                <a:solidFill>
                  <a:schemeClr val="tx1"/>
                </a:solidFill>
                <a:latin typeface="Verdana" panose="020B0604030504040204" pitchFamily="34" charset="0"/>
              </a:defRPr>
            </a:lvl5pPr>
            <a:lvl6pPr marL="25146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6pPr>
            <a:lvl7pPr marL="29718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7pPr>
            <a:lvl8pPr marL="34290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8pPr>
            <a:lvl9pPr marL="3886200" indent="-228600" eaLnBrk="0" fontAlgn="base" hangingPunct="0">
              <a:spcBef>
                <a:spcPct val="10000"/>
              </a:spcBef>
              <a:spcAft>
                <a:spcPct val="0"/>
              </a:spcAft>
              <a:buClr>
                <a:schemeClr val="accent2"/>
              </a:buClr>
              <a:buFont typeface="Wingdings" panose="05000000000000000000" pitchFamily="2" charset="2"/>
              <a:defRPr sz="2000">
                <a:solidFill>
                  <a:schemeClr val="tx1"/>
                </a:solidFill>
                <a:latin typeface="Verdana" panose="020B0604030504040204" pitchFamily="34" charset="0"/>
              </a:defRPr>
            </a:lvl9pPr>
          </a:lstStyle>
          <a:p>
            <a:pPr eaLnBrk="1" hangingPunct="1">
              <a:spcBef>
                <a:spcPct val="20000"/>
              </a:spcBef>
              <a:buClrTx/>
              <a:buFontTx/>
              <a:buNone/>
            </a:pPr>
            <a:r>
              <a:rPr lang="en-US" altLang="en-US" sz="2800" i="1">
                <a:solidFill>
                  <a:schemeClr val="accent2"/>
                </a:solidFill>
                <a:latin typeface="Arial" panose="020B0604020202020204" pitchFamily="34" charset="0"/>
              </a:rPr>
              <a:t>Example: “Nine out of ten health professionals agree, an apple a day really does keep the doctor away.”</a:t>
            </a:r>
          </a:p>
        </p:txBody>
      </p:sp>
      <p:pic>
        <p:nvPicPr>
          <p:cNvPr id="11270" name="Picture 6" descr="MCj018758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76200"/>
            <a:ext cx="1220788"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5"/>
                                        </p:tgtEl>
                                        <p:attrNameLst>
                                          <p:attrName>style.visibility</p:attrName>
                                        </p:attrNameLst>
                                      </p:cBhvr>
                                      <p:to>
                                        <p:strVal val="visible"/>
                                      </p:to>
                                    </p:set>
                                    <p:anim calcmode="lin" valueType="num">
                                      <p:cBhvr additive="base">
                                        <p:cTn id="19" dur="500" fill="hold"/>
                                        <p:tgtEl>
                                          <p:spTgt spid="5125"/>
                                        </p:tgtEl>
                                        <p:attrNameLst>
                                          <p:attrName>ppt_x</p:attrName>
                                        </p:attrNameLst>
                                      </p:cBhvr>
                                      <p:tavLst>
                                        <p:tav tm="0">
                                          <p:val>
                                            <p:strVal val="#ppt_x"/>
                                          </p:val>
                                        </p:tav>
                                        <p:tav tm="100000">
                                          <p:val>
                                            <p:strVal val="#ppt_x"/>
                                          </p:val>
                                        </p:tav>
                                      </p:tavLst>
                                    </p:anim>
                                    <p:anim calcmode="lin" valueType="num">
                                      <p:cBhvr additive="base">
                                        <p:cTn id="20"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5124"/>
                                        </p:tgtEl>
                                        <p:attrNameLst>
                                          <p:attrName>style.visibility</p:attrName>
                                        </p:attrNameLst>
                                      </p:cBhvr>
                                      <p:to>
                                        <p:strVal val="visible"/>
                                      </p:to>
                                    </p:set>
                                    <p:anim calcmode="lin" valueType="num">
                                      <p:cBhvr additive="base">
                                        <p:cTn id="25" dur="500" fill="hold"/>
                                        <p:tgtEl>
                                          <p:spTgt spid="5124"/>
                                        </p:tgtEl>
                                        <p:attrNameLst>
                                          <p:attrName>ppt_x</p:attrName>
                                        </p:attrNameLst>
                                      </p:cBhvr>
                                      <p:tavLst>
                                        <p:tav tm="0">
                                          <p:val>
                                            <p:strVal val="1+#ppt_w/2"/>
                                          </p:val>
                                        </p:tav>
                                        <p:tav tm="100000">
                                          <p:val>
                                            <p:strVal val="#ppt_x"/>
                                          </p:val>
                                        </p:tav>
                                      </p:tavLst>
                                    </p:anim>
                                    <p:anim calcmode="lin" valueType="num">
                                      <p:cBhvr additive="base">
                                        <p:cTn id="26"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5" grpId="0"/>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69900" marR="0" indent="-469900" algn="l" defTabSz="914400" rtl="0" eaLnBrk="1" fontAlgn="base" latinLnBrk="0" hangingPunct="1">
          <a:lnSpc>
            <a:spcPct val="100000"/>
          </a:lnSpc>
          <a:spcBef>
            <a:spcPct val="10000"/>
          </a:spcBef>
          <a:spcAft>
            <a:spcPct val="0"/>
          </a:spcAft>
          <a:buClr>
            <a:schemeClr val="accent2"/>
          </a:buClr>
          <a:buSzTx/>
          <a:buFont typeface="Wingdings" pitchFamily="2" charset="2"/>
          <a:buNone/>
          <a:tabLst/>
          <a:defRPr kumimoji="0" lang="en-US" sz="2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469900" marR="0" indent="-469900" algn="l" defTabSz="914400" rtl="0" eaLnBrk="1" fontAlgn="base" latinLnBrk="0" hangingPunct="1">
          <a:lnSpc>
            <a:spcPct val="100000"/>
          </a:lnSpc>
          <a:spcBef>
            <a:spcPct val="10000"/>
          </a:spcBef>
          <a:spcAft>
            <a:spcPct val="0"/>
          </a:spcAft>
          <a:buClr>
            <a:schemeClr val="accent2"/>
          </a:buClr>
          <a:buSzTx/>
          <a:buFont typeface="Wingdings" pitchFamily="2" charset="2"/>
          <a:buNone/>
          <a:tabLst/>
          <a:defRPr kumimoji="0" lang="en-US" sz="2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Profile</Template>
  <TotalTime>19769</TotalTime>
  <Words>561</Words>
  <Application>Microsoft Office PowerPoint</Application>
  <PresentationFormat>On-screen Show (4:3)</PresentationFormat>
  <Paragraphs>63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Times New Roman</vt:lpstr>
      <vt:lpstr>Verdana</vt:lpstr>
      <vt:lpstr>Wingdings</vt:lpstr>
      <vt:lpstr>Profile</vt:lpstr>
      <vt:lpstr>Rhetorical Appeals:</vt:lpstr>
      <vt:lpstr>Rhetoric: A brief history</vt:lpstr>
      <vt:lpstr>Socrates: Ancient Greek Philosopher</vt:lpstr>
      <vt:lpstr>Plato: Ancient Greek Philosopher</vt:lpstr>
      <vt:lpstr>Aristotle: The Great Philosopher</vt:lpstr>
      <vt:lpstr>    Rhetorical Appeals</vt:lpstr>
      <vt:lpstr>The Rhetorical Triangle</vt:lpstr>
      <vt:lpstr>The Triple Threat: logos, pathos, ethos</vt:lpstr>
      <vt:lpstr>Logos</vt:lpstr>
      <vt:lpstr>Logos: related vocabulary</vt:lpstr>
      <vt:lpstr>Pathos</vt:lpstr>
      <vt:lpstr>Pathos: related vocabulary</vt:lpstr>
      <vt:lpstr>Ethos </vt:lpstr>
      <vt:lpstr>For example…</vt:lpstr>
      <vt:lpstr>For example…</vt:lpstr>
      <vt:lpstr>Ethos: related vocabulary</vt:lpstr>
    </vt:vector>
  </TitlesOfParts>
  <Company>KSU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Persuasive Strategies</dc:title>
  <dc:creator>D Crovitz</dc:creator>
  <cp:lastModifiedBy>Labina</cp:lastModifiedBy>
  <cp:revision>93</cp:revision>
  <dcterms:created xsi:type="dcterms:W3CDTF">2007-03-24T22:59:13Z</dcterms:created>
  <dcterms:modified xsi:type="dcterms:W3CDTF">2020-04-08T19:04:22Z</dcterms:modified>
</cp:coreProperties>
</file>