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385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7117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6884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90153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4979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546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760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9559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927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722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2317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5629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638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7645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418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014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502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7/25/2018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7700177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Thesis statements</a:t>
            </a:r>
            <a:endParaRPr lang="en-US" dirty="0"/>
          </a:p>
        </p:txBody>
      </p:sp>
      <p:sp>
        <p:nvSpPr>
          <p:cNvPr id="3" name="Subtitle 2"/>
          <p:cNvSpPr>
            <a:spLocks noGrp="1"/>
          </p:cNvSpPr>
          <p:nvPr>
            <p:ph type="subTitle" idx="1"/>
          </p:nvPr>
        </p:nvSpPr>
        <p:spPr/>
        <p:txBody>
          <a:bodyPr/>
          <a:lstStyle/>
          <a:p>
            <a:r>
              <a:rPr lang="en-US" dirty="0" smtClean="0"/>
              <a:t>The Backbone of an Essay</a:t>
            </a:r>
            <a:endParaRPr lang="en-US" dirty="0"/>
          </a:p>
        </p:txBody>
      </p:sp>
    </p:spTree>
    <p:extLst>
      <p:ext uri="{BB962C8B-B14F-4D97-AF65-F5344CB8AC3E}">
        <p14:creationId xmlns:p14="http://schemas.microsoft.com/office/powerpoint/2010/main" val="664018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1:</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sz="2400" dirty="0" smtClean="0">
                <a:effectLst/>
              </a:rPr>
              <a:t>In a </a:t>
            </a:r>
            <a:r>
              <a:rPr lang="en-US" sz="2400" dirty="0">
                <a:effectLst/>
              </a:rPr>
              <a:t>course on 19th-century America</a:t>
            </a:r>
            <a:r>
              <a:rPr lang="en-US" sz="2400" dirty="0" smtClean="0">
                <a:effectLst/>
              </a:rPr>
              <a:t>, </a:t>
            </a:r>
            <a:r>
              <a:rPr lang="en-US" sz="2400" dirty="0">
                <a:effectLst/>
              </a:rPr>
              <a:t>the instructor hands out the following essay assignment: </a:t>
            </a:r>
            <a:endParaRPr lang="en-US" sz="2400" dirty="0" smtClean="0">
              <a:effectLst/>
            </a:endParaRPr>
          </a:p>
          <a:p>
            <a:r>
              <a:rPr lang="en-US" sz="2400" dirty="0" smtClean="0">
                <a:effectLst/>
              </a:rPr>
              <a:t>Compare </a:t>
            </a:r>
            <a:r>
              <a:rPr lang="en-US" sz="2400" dirty="0">
                <a:effectLst/>
              </a:rPr>
              <a:t>and contrast the reasons why the North and South fought the Civil War. You turn on the computer and type out the following</a:t>
            </a:r>
            <a:r>
              <a:rPr lang="en-US" sz="2400" dirty="0" smtClean="0">
                <a:effectLst/>
              </a:rPr>
              <a:t>:</a:t>
            </a:r>
          </a:p>
          <a:p>
            <a:r>
              <a:rPr lang="en-US" sz="3200" dirty="0">
                <a:solidFill>
                  <a:srgbClr val="FF0000"/>
                </a:solidFill>
                <a:effectLst/>
              </a:rPr>
              <a:t>The North and South fought the Civil War for many reasons, some of which were the same and some different</a:t>
            </a:r>
            <a:r>
              <a:rPr lang="en-US" sz="3200" dirty="0" smtClean="0">
                <a:solidFill>
                  <a:srgbClr val="FF0000"/>
                </a:solidFill>
                <a:effectLst/>
              </a:rPr>
              <a:t>.</a:t>
            </a:r>
            <a:endParaRPr lang="en-US" sz="3200" dirty="0">
              <a:solidFill>
                <a:srgbClr val="FF0000"/>
              </a:solidFill>
              <a:effectLst/>
            </a:endParaRPr>
          </a:p>
        </p:txBody>
      </p:sp>
    </p:spTree>
    <p:extLst>
      <p:ext uri="{BB962C8B-B14F-4D97-AF65-F5344CB8AC3E}">
        <p14:creationId xmlns:p14="http://schemas.microsoft.com/office/powerpoint/2010/main" val="99034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1:</a:t>
            </a:r>
            <a:endParaRPr lang="en-US" dirty="0"/>
          </a:p>
        </p:txBody>
      </p:sp>
      <p:sp>
        <p:nvSpPr>
          <p:cNvPr id="3" name="Content Placeholder 2"/>
          <p:cNvSpPr>
            <a:spLocks noGrp="1"/>
          </p:cNvSpPr>
          <p:nvPr>
            <p:ph sz="quarter" idx="13"/>
          </p:nvPr>
        </p:nvSpPr>
        <p:spPr>
          <a:xfrm>
            <a:off x="913795" y="1575881"/>
            <a:ext cx="10353761" cy="4805464"/>
          </a:xfrm>
        </p:spPr>
        <p:txBody>
          <a:bodyPr>
            <a:noAutofit/>
          </a:bodyPr>
          <a:lstStyle/>
          <a:p>
            <a:r>
              <a:rPr lang="en-US" dirty="0">
                <a:effectLst/>
              </a:rPr>
              <a:t>This </a:t>
            </a:r>
            <a:r>
              <a:rPr lang="en-US" dirty="0">
                <a:solidFill>
                  <a:srgbClr val="FF0000"/>
                </a:solidFill>
                <a:effectLst/>
              </a:rPr>
              <a:t>weak</a:t>
            </a:r>
            <a:r>
              <a:rPr lang="en-US" dirty="0">
                <a:effectLst/>
              </a:rPr>
              <a:t> thesis restates the question without providing any additional information. It does not tell the reader where you are heading. </a:t>
            </a:r>
            <a:endParaRPr lang="en-US" dirty="0" smtClean="0">
              <a:effectLst/>
            </a:endParaRPr>
          </a:p>
          <a:p>
            <a:r>
              <a:rPr lang="en-US" dirty="0" smtClean="0">
                <a:effectLst/>
              </a:rPr>
              <a:t>A </a:t>
            </a:r>
            <a:r>
              <a:rPr lang="en-US" dirty="0">
                <a:effectLst/>
              </a:rPr>
              <a:t>reader of this weak thesis might think “</a:t>
            </a:r>
            <a:r>
              <a:rPr lang="en-US" dirty="0">
                <a:solidFill>
                  <a:srgbClr val="FF0000"/>
                </a:solidFill>
                <a:effectLst/>
              </a:rPr>
              <a:t>What reasons</a:t>
            </a:r>
            <a:r>
              <a:rPr lang="en-US" dirty="0">
                <a:effectLst/>
              </a:rPr>
              <a:t>? How are they the same? How are they different?” </a:t>
            </a:r>
            <a:endParaRPr lang="en-US" dirty="0" smtClean="0">
              <a:effectLst/>
            </a:endParaRPr>
          </a:p>
          <a:p>
            <a:r>
              <a:rPr lang="en-US" dirty="0" smtClean="0">
                <a:effectLst/>
              </a:rPr>
              <a:t>Ask </a:t>
            </a:r>
            <a:r>
              <a:rPr lang="en-US" dirty="0">
                <a:effectLst/>
              </a:rPr>
              <a:t>yourself these same questions and begin to compare Northern and Southern attitudes (perhaps you first think “The South believed slavery was right, and the North thought slavery was wrong”). </a:t>
            </a:r>
            <a:endParaRPr lang="en-US" dirty="0" smtClean="0">
              <a:effectLst/>
            </a:endParaRPr>
          </a:p>
          <a:p>
            <a:r>
              <a:rPr lang="en-US" dirty="0" smtClean="0">
                <a:effectLst/>
              </a:rPr>
              <a:t>Now</a:t>
            </a:r>
            <a:r>
              <a:rPr lang="en-US" dirty="0">
                <a:effectLst/>
              </a:rPr>
              <a:t>, push your comparison toward an </a:t>
            </a:r>
            <a:r>
              <a:rPr lang="en-US" dirty="0">
                <a:solidFill>
                  <a:srgbClr val="FF0000"/>
                </a:solidFill>
                <a:effectLst/>
              </a:rPr>
              <a:t>interpretation—why</a:t>
            </a:r>
            <a:r>
              <a:rPr lang="en-US" dirty="0">
                <a:effectLst/>
              </a:rPr>
              <a:t> did one side think slavery was right and the other side think it was wrong? You look again at the evidence, and you decide that you are going to argue that the North believed slavery was immoral while the South believed it upheld the Southern way of life. You write:</a:t>
            </a:r>
            <a:endParaRPr lang="en-US" dirty="0"/>
          </a:p>
        </p:txBody>
      </p:sp>
    </p:spTree>
    <p:extLst>
      <p:ext uri="{BB962C8B-B14F-4D97-AF65-F5344CB8AC3E}">
        <p14:creationId xmlns:p14="http://schemas.microsoft.com/office/powerpoint/2010/main" val="310035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1:</a:t>
            </a:r>
            <a:endParaRPr lang="en-US" dirty="0"/>
          </a:p>
        </p:txBody>
      </p:sp>
      <p:sp>
        <p:nvSpPr>
          <p:cNvPr id="3" name="Content Placeholder 2"/>
          <p:cNvSpPr>
            <a:spLocks noGrp="1"/>
          </p:cNvSpPr>
          <p:nvPr>
            <p:ph sz="quarter" idx="13"/>
          </p:nvPr>
        </p:nvSpPr>
        <p:spPr>
          <a:xfrm>
            <a:off x="913795" y="1536969"/>
            <a:ext cx="10353761" cy="4824919"/>
          </a:xfrm>
        </p:spPr>
        <p:txBody>
          <a:bodyPr/>
          <a:lstStyle/>
          <a:p>
            <a:r>
              <a:rPr lang="en-US" sz="2800" dirty="0">
                <a:solidFill>
                  <a:srgbClr val="FF0000"/>
                </a:solidFill>
                <a:effectLst/>
              </a:rPr>
              <a:t>While both sides fought the Civil War over the issue of slavery, the North fought for moral reasons while the South fought to preserve its own institutions</a:t>
            </a:r>
            <a:r>
              <a:rPr lang="en-US" sz="2800" dirty="0" smtClean="0">
                <a:solidFill>
                  <a:srgbClr val="FF0000"/>
                </a:solidFill>
                <a:effectLst/>
              </a:rPr>
              <a:t>.</a:t>
            </a:r>
          </a:p>
          <a:p>
            <a:r>
              <a:rPr lang="en-US" dirty="0">
                <a:effectLst/>
              </a:rPr>
              <a:t>Now you have a working thesis! Included in this working thesis is a reason for the war and some idea of how the two sides disagreed over this reason. As you write the essay, you will probably begin to characterize these differences more precisely, and your working thesis may start to seem too vague. Maybe you decide that both sides fought for moral reasons, and that they just focused on different moral issues.</a:t>
            </a:r>
          </a:p>
        </p:txBody>
      </p:sp>
    </p:spTree>
    <p:extLst>
      <p:ext uri="{BB962C8B-B14F-4D97-AF65-F5344CB8AC3E}">
        <p14:creationId xmlns:p14="http://schemas.microsoft.com/office/powerpoint/2010/main" val="395916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1:</a:t>
            </a:r>
            <a:endParaRPr lang="en-US" dirty="0"/>
          </a:p>
        </p:txBody>
      </p:sp>
      <p:sp>
        <p:nvSpPr>
          <p:cNvPr id="3" name="Content Placeholder 2"/>
          <p:cNvSpPr>
            <a:spLocks noGrp="1"/>
          </p:cNvSpPr>
          <p:nvPr>
            <p:ph sz="quarter" idx="13"/>
          </p:nvPr>
        </p:nvSpPr>
        <p:spPr>
          <a:xfrm>
            <a:off x="913795" y="2096063"/>
            <a:ext cx="10353761" cy="4557655"/>
          </a:xfrm>
        </p:spPr>
        <p:txBody>
          <a:bodyPr/>
          <a:lstStyle/>
          <a:p>
            <a:r>
              <a:rPr lang="en-US" dirty="0">
                <a:effectLst/>
              </a:rPr>
              <a:t>You </a:t>
            </a:r>
            <a:r>
              <a:rPr lang="en-US" dirty="0" smtClean="0">
                <a:effectLst/>
              </a:rPr>
              <a:t>continue revising </a:t>
            </a:r>
            <a:r>
              <a:rPr lang="en-US" dirty="0">
                <a:effectLst/>
              </a:rPr>
              <a:t>the working thesis into a final thesis that really captures the argument in your paper</a:t>
            </a:r>
            <a:r>
              <a:rPr lang="en-US" dirty="0" smtClean="0">
                <a:effectLst/>
              </a:rPr>
              <a:t>:</a:t>
            </a:r>
          </a:p>
          <a:p>
            <a:r>
              <a:rPr lang="en-US" sz="2800" dirty="0">
                <a:solidFill>
                  <a:srgbClr val="FF0000"/>
                </a:solidFill>
              </a:rPr>
              <a:t>While both Northerners and Southerners believed they fought against tyranny and oppression, Northerners focused on the oppression of slaves while Southerners defended their own right to self-government</a:t>
            </a:r>
            <a:r>
              <a:rPr lang="en-US" sz="2800" dirty="0" smtClean="0">
                <a:solidFill>
                  <a:srgbClr val="FF0000"/>
                </a:solidFill>
              </a:rPr>
              <a:t>.</a:t>
            </a:r>
          </a:p>
          <a:p>
            <a:r>
              <a:rPr lang="en-US" sz="2800" dirty="0" smtClean="0"/>
              <a:t>How does this compare to the original weak thesis?</a:t>
            </a:r>
            <a:endParaRPr lang="en-US" sz="2800" dirty="0"/>
          </a:p>
        </p:txBody>
      </p:sp>
    </p:spTree>
    <p:extLst>
      <p:ext uri="{BB962C8B-B14F-4D97-AF65-F5344CB8AC3E}">
        <p14:creationId xmlns:p14="http://schemas.microsoft.com/office/powerpoint/2010/main" val="424826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1:</a:t>
            </a:r>
            <a:endParaRPr lang="en-US" dirty="0"/>
          </a:p>
        </p:txBody>
      </p:sp>
      <p:sp>
        <p:nvSpPr>
          <p:cNvPr id="3" name="Content Placeholder 2"/>
          <p:cNvSpPr>
            <a:spLocks noGrp="1"/>
          </p:cNvSpPr>
          <p:nvPr>
            <p:ph sz="quarter" idx="13"/>
          </p:nvPr>
        </p:nvSpPr>
        <p:spPr>
          <a:xfrm>
            <a:off x="913795" y="1595336"/>
            <a:ext cx="10353761" cy="4805464"/>
          </a:xfrm>
        </p:spPr>
        <p:txBody>
          <a:bodyPr>
            <a:normAutofit fontScale="92500" lnSpcReduction="20000"/>
          </a:bodyPr>
          <a:lstStyle/>
          <a:p>
            <a:r>
              <a:rPr lang="en-US" sz="3200" dirty="0">
                <a:effectLst/>
              </a:rPr>
              <a:t>This final thesis presents a way of interpreting evidence that illuminates the significance of the question</a:t>
            </a:r>
            <a:r>
              <a:rPr lang="en-US" sz="3200" i="1" dirty="0" smtClean="0">
                <a:effectLst/>
              </a:rPr>
              <a:t>.</a:t>
            </a:r>
          </a:p>
          <a:p>
            <a:r>
              <a:rPr lang="en-US" sz="3200" i="1" dirty="0" smtClean="0">
                <a:solidFill>
                  <a:srgbClr val="FF0000"/>
                </a:solidFill>
                <a:effectLst/>
              </a:rPr>
              <a:t>Keep </a:t>
            </a:r>
            <a:r>
              <a:rPr lang="en-US" sz="3200" i="1" dirty="0">
                <a:solidFill>
                  <a:srgbClr val="FF0000"/>
                </a:solidFill>
                <a:effectLst/>
              </a:rPr>
              <a:t>in mind that this is one of many possible interpretations of the Civil War—it is not the one and only right answer to the question</a:t>
            </a:r>
            <a:r>
              <a:rPr lang="en-US" sz="3200" i="1" dirty="0">
                <a:effectLst/>
              </a:rPr>
              <a:t>.</a:t>
            </a:r>
            <a:r>
              <a:rPr lang="en-US" sz="3200" dirty="0">
                <a:effectLst/>
              </a:rPr>
              <a:t> </a:t>
            </a:r>
            <a:endParaRPr lang="en-US" sz="3200" dirty="0" smtClean="0">
              <a:effectLst/>
            </a:endParaRPr>
          </a:p>
          <a:p>
            <a:r>
              <a:rPr lang="en-US" sz="3200" dirty="0" smtClean="0">
                <a:effectLst/>
              </a:rPr>
              <a:t>There </a:t>
            </a:r>
            <a:r>
              <a:rPr lang="en-US" sz="3200" dirty="0">
                <a:effectLst/>
              </a:rPr>
              <a:t>isn’t one right answer; there are only strong and weak thesis statements and strong and weak uses of evidence.</a:t>
            </a:r>
            <a:endParaRPr lang="en-US" sz="3200" dirty="0"/>
          </a:p>
        </p:txBody>
      </p:sp>
    </p:spTree>
    <p:extLst>
      <p:ext uri="{BB962C8B-B14F-4D97-AF65-F5344CB8AC3E}">
        <p14:creationId xmlns:p14="http://schemas.microsoft.com/office/powerpoint/2010/main" val="214384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2:</a:t>
            </a:r>
            <a:endParaRPr lang="en-US" dirty="0"/>
          </a:p>
        </p:txBody>
      </p:sp>
      <p:sp>
        <p:nvSpPr>
          <p:cNvPr id="3" name="Content Placeholder 2"/>
          <p:cNvSpPr>
            <a:spLocks noGrp="1"/>
          </p:cNvSpPr>
          <p:nvPr>
            <p:ph sz="quarter" idx="13"/>
          </p:nvPr>
        </p:nvSpPr>
        <p:spPr/>
        <p:txBody>
          <a:bodyPr>
            <a:normAutofit lnSpcReduction="10000"/>
          </a:bodyPr>
          <a:lstStyle/>
          <a:p>
            <a:r>
              <a:rPr lang="en-US" sz="2800" dirty="0" smtClean="0"/>
              <a:t>Essay prompt on the American Novel: </a:t>
            </a:r>
          </a:p>
          <a:p>
            <a:r>
              <a:rPr lang="en-US" sz="5400" dirty="0">
                <a:effectLst/>
              </a:rPr>
              <a:t>Write an analysis of some aspect of Mark Twain’s novel Huckleberry Finn.</a:t>
            </a:r>
            <a:endParaRPr lang="en-US" sz="5400" dirty="0"/>
          </a:p>
        </p:txBody>
      </p:sp>
    </p:spTree>
    <p:extLst>
      <p:ext uri="{BB962C8B-B14F-4D97-AF65-F5344CB8AC3E}">
        <p14:creationId xmlns:p14="http://schemas.microsoft.com/office/powerpoint/2010/main" val="402255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2:</a:t>
            </a:r>
            <a:endParaRPr lang="en-US" dirty="0"/>
          </a:p>
        </p:txBody>
      </p:sp>
      <p:sp>
        <p:nvSpPr>
          <p:cNvPr id="3" name="Content Placeholder 2"/>
          <p:cNvSpPr>
            <a:spLocks noGrp="1"/>
          </p:cNvSpPr>
          <p:nvPr>
            <p:ph sz="quarter" idx="13"/>
          </p:nvPr>
        </p:nvSpPr>
        <p:spPr/>
        <p:txBody>
          <a:bodyPr/>
          <a:lstStyle/>
          <a:p>
            <a:r>
              <a:rPr lang="en-US" sz="2800" dirty="0" smtClean="0"/>
              <a:t>Your initial working thesis:</a:t>
            </a:r>
          </a:p>
          <a:p>
            <a:r>
              <a:rPr lang="en-US" sz="4800" dirty="0">
                <a:solidFill>
                  <a:srgbClr val="FF0000"/>
                </a:solidFill>
                <a:effectLst/>
              </a:rPr>
              <a:t>Mark Twain’s </a:t>
            </a:r>
            <a:r>
              <a:rPr lang="en-US" sz="4800" u="sng" dirty="0">
                <a:solidFill>
                  <a:srgbClr val="FF0000"/>
                </a:solidFill>
                <a:effectLst/>
              </a:rPr>
              <a:t>Huckleberry Finn</a:t>
            </a:r>
            <a:r>
              <a:rPr lang="en-US" sz="4800" dirty="0">
                <a:solidFill>
                  <a:srgbClr val="FF0000"/>
                </a:solidFill>
                <a:effectLst/>
              </a:rPr>
              <a:t> is a great American novel</a:t>
            </a:r>
            <a:r>
              <a:rPr lang="en-US" sz="4800" dirty="0" smtClean="0">
                <a:solidFill>
                  <a:srgbClr val="FF0000"/>
                </a:solidFill>
                <a:effectLst/>
              </a:rPr>
              <a:t>.</a:t>
            </a:r>
          </a:p>
          <a:p>
            <a:r>
              <a:rPr lang="en-US" sz="2800" dirty="0" smtClean="0">
                <a:effectLst/>
              </a:rPr>
              <a:t>Why is this a weak thesis?</a:t>
            </a:r>
            <a:endParaRPr lang="en-US" sz="2800" dirty="0">
              <a:effectLst/>
            </a:endParaRPr>
          </a:p>
        </p:txBody>
      </p:sp>
    </p:spTree>
    <p:extLst>
      <p:ext uri="{BB962C8B-B14F-4D97-AF65-F5344CB8AC3E}">
        <p14:creationId xmlns:p14="http://schemas.microsoft.com/office/powerpoint/2010/main" val="394586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2:</a:t>
            </a:r>
            <a:endParaRPr lang="en-US" dirty="0"/>
          </a:p>
        </p:txBody>
      </p:sp>
      <p:sp>
        <p:nvSpPr>
          <p:cNvPr id="3" name="Content Placeholder 2"/>
          <p:cNvSpPr>
            <a:spLocks noGrp="1"/>
          </p:cNvSpPr>
          <p:nvPr>
            <p:ph sz="quarter" idx="13"/>
          </p:nvPr>
        </p:nvSpPr>
        <p:spPr>
          <a:xfrm>
            <a:off x="913796" y="1536970"/>
            <a:ext cx="9713016" cy="4814404"/>
          </a:xfrm>
        </p:spPr>
        <p:txBody>
          <a:bodyPr>
            <a:noAutofit/>
          </a:bodyPr>
          <a:lstStyle/>
          <a:p>
            <a:r>
              <a:rPr lang="en-US" dirty="0" smtClean="0">
                <a:effectLst/>
              </a:rPr>
              <a:t>Think </a:t>
            </a:r>
            <a:r>
              <a:rPr lang="en-US" dirty="0">
                <a:effectLst/>
              </a:rPr>
              <a:t>about what the reader would expect from the essay that follows: most likely a general, appreciative summary of Twain’s novel. </a:t>
            </a:r>
            <a:endParaRPr lang="en-US" dirty="0" smtClean="0">
              <a:effectLst/>
            </a:endParaRPr>
          </a:p>
          <a:p>
            <a:r>
              <a:rPr lang="en-US" dirty="0" smtClean="0">
                <a:effectLst/>
              </a:rPr>
              <a:t>But </a:t>
            </a:r>
            <a:r>
              <a:rPr lang="en-US" dirty="0">
                <a:effectLst/>
              </a:rPr>
              <a:t>the question did not ask you to </a:t>
            </a:r>
            <a:r>
              <a:rPr lang="en-US" dirty="0">
                <a:solidFill>
                  <a:srgbClr val="FF0000"/>
                </a:solidFill>
                <a:effectLst/>
              </a:rPr>
              <a:t>summarize</a:t>
            </a:r>
            <a:r>
              <a:rPr lang="en-US" dirty="0">
                <a:effectLst/>
              </a:rPr>
              <a:t>; it asked you to </a:t>
            </a:r>
            <a:r>
              <a:rPr lang="en-US" dirty="0">
                <a:solidFill>
                  <a:srgbClr val="FF0000"/>
                </a:solidFill>
                <a:effectLst/>
              </a:rPr>
              <a:t>analyze</a:t>
            </a:r>
            <a:r>
              <a:rPr lang="en-US" dirty="0">
                <a:effectLst/>
              </a:rPr>
              <a:t>. Your professor is probably </a:t>
            </a:r>
            <a:r>
              <a:rPr lang="en-US" dirty="0" smtClean="0">
                <a:effectLst/>
              </a:rPr>
              <a:t>not just </a:t>
            </a:r>
            <a:r>
              <a:rPr lang="en-US" dirty="0">
                <a:effectLst/>
              </a:rPr>
              <a:t>interested in your opinion of the novel; instead, she wants you to think about why it’s such a great novel—what do Huck’s adventures tell us about life, about America, about coming of age, about race, etc.? </a:t>
            </a:r>
            <a:endParaRPr lang="en-US" dirty="0" smtClean="0">
              <a:effectLst/>
            </a:endParaRPr>
          </a:p>
          <a:p>
            <a:r>
              <a:rPr lang="en-US" dirty="0" smtClean="0">
                <a:effectLst/>
              </a:rPr>
              <a:t>First</a:t>
            </a:r>
            <a:r>
              <a:rPr lang="en-US" dirty="0">
                <a:effectLst/>
              </a:rPr>
              <a:t>, the question asks you to pick an aspect of the novel that you think is important to its </a:t>
            </a:r>
            <a:r>
              <a:rPr lang="en-US" dirty="0">
                <a:solidFill>
                  <a:srgbClr val="FF0000"/>
                </a:solidFill>
                <a:effectLst/>
              </a:rPr>
              <a:t>structure</a:t>
            </a:r>
            <a:r>
              <a:rPr lang="en-US" dirty="0">
                <a:effectLst/>
              </a:rPr>
              <a:t> or </a:t>
            </a:r>
            <a:r>
              <a:rPr lang="en-US" dirty="0" smtClean="0">
                <a:solidFill>
                  <a:srgbClr val="FF0000"/>
                </a:solidFill>
                <a:effectLst/>
              </a:rPr>
              <a:t>meaning</a:t>
            </a:r>
            <a:r>
              <a:rPr lang="en-US" dirty="0" smtClean="0">
                <a:effectLst/>
              </a:rPr>
              <a:t> — for </a:t>
            </a:r>
            <a:r>
              <a:rPr lang="en-US" dirty="0">
                <a:effectLst/>
              </a:rPr>
              <a:t>example, the role of storytelling, the contrasting scenes between the shore and the river, or the relationships between adults and children.</a:t>
            </a:r>
            <a:endParaRPr lang="en-US" dirty="0"/>
          </a:p>
        </p:txBody>
      </p:sp>
    </p:spTree>
    <p:extLst>
      <p:ext uri="{BB962C8B-B14F-4D97-AF65-F5344CB8AC3E}">
        <p14:creationId xmlns:p14="http://schemas.microsoft.com/office/powerpoint/2010/main" val="206316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2:</a:t>
            </a:r>
            <a:endParaRPr lang="en-US" dirty="0"/>
          </a:p>
        </p:txBody>
      </p:sp>
      <p:sp>
        <p:nvSpPr>
          <p:cNvPr id="3" name="Content Placeholder 2"/>
          <p:cNvSpPr>
            <a:spLocks noGrp="1"/>
          </p:cNvSpPr>
          <p:nvPr>
            <p:ph sz="quarter" idx="13"/>
          </p:nvPr>
        </p:nvSpPr>
        <p:spPr>
          <a:xfrm>
            <a:off x="913795" y="1712067"/>
            <a:ext cx="10353761" cy="4610911"/>
          </a:xfrm>
        </p:spPr>
        <p:txBody>
          <a:bodyPr>
            <a:normAutofit fontScale="92500"/>
          </a:bodyPr>
          <a:lstStyle/>
          <a:p>
            <a:r>
              <a:rPr lang="en-US" dirty="0" smtClean="0"/>
              <a:t>Revised working thesis:</a:t>
            </a:r>
          </a:p>
          <a:p>
            <a:r>
              <a:rPr lang="en-US" sz="3200" dirty="0">
                <a:solidFill>
                  <a:srgbClr val="FF0000"/>
                </a:solidFill>
                <a:effectLst/>
              </a:rPr>
              <a:t>In </a:t>
            </a:r>
            <a:r>
              <a:rPr lang="en-US" sz="3200" u="sng" dirty="0">
                <a:solidFill>
                  <a:srgbClr val="FF0000"/>
                </a:solidFill>
                <a:effectLst/>
              </a:rPr>
              <a:t>Huckleberry Finn</a:t>
            </a:r>
            <a:r>
              <a:rPr lang="en-US" sz="3200" dirty="0">
                <a:solidFill>
                  <a:srgbClr val="FF0000"/>
                </a:solidFill>
                <a:effectLst/>
              </a:rPr>
              <a:t>, Mark Twain develops a contrast between life on the river and life on the shore.</a:t>
            </a:r>
          </a:p>
          <a:p>
            <a:r>
              <a:rPr lang="en-US" sz="2400" dirty="0">
                <a:effectLst/>
              </a:rPr>
              <a:t>Here’s a working thesis with potential: you have highlighted an important aspect of the novel for investigation. However, it’s still not clear what your analysis will reveal. Your reader is intrigued but is still thinking, “So what? What’s the point of this contrast? What does it signify?” Perhaps you are not sure yet, either. That’s fine—begin to work on comparing scenes from the book and see what you discover.</a:t>
            </a:r>
            <a:endParaRPr lang="en-US" sz="2400" dirty="0"/>
          </a:p>
        </p:txBody>
      </p:sp>
    </p:spTree>
    <p:extLst>
      <p:ext uri="{BB962C8B-B14F-4D97-AF65-F5344CB8AC3E}">
        <p14:creationId xmlns:p14="http://schemas.microsoft.com/office/powerpoint/2010/main" val="251131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2:</a:t>
            </a:r>
            <a:endParaRPr lang="en-US" dirty="0"/>
          </a:p>
        </p:txBody>
      </p:sp>
      <p:sp>
        <p:nvSpPr>
          <p:cNvPr id="3" name="Content Placeholder 2"/>
          <p:cNvSpPr>
            <a:spLocks noGrp="1"/>
          </p:cNvSpPr>
          <p:nvPr>
            <p:ph sz="quarter" idx="13"/>
          </p:nvPr>
        </p:nvSpPr>
        <p:spPr>
          <a:xfrm>
            <a:off x="913795" y="2096064"/>
            <a:ext cx="10353761" cy="4363102"/>
          </a:xfrm>
        </p:spPr>
        <p:txBody>
          <a:bodyPr>
            <a:normAutofit fontScale="92500"/>
          </a:bodyPr>
          <a:lstStyle/>
          <a:p>
            <a:r>
              <a:rPr lang="en-US" dirty="0" smtClean="0"/>
              <a:t>What’s the next step?  How do you make the working thesis even stronger?</a:t>
            </a:r>
          </a:p>
          <a:p>
            <a:r>
              <a:rPr lang="en-US" dirty="0">
                <a:effectLst/>
              </a:rPr>
              <a:t>Free write, make lists, jot down Huck’s actions and reactions. Eventually you will be able to clarify for yourself, and then for the reader, why this contrast matters. </a:t>
            </a:r>
            <a:endParaRPr lang="en-US" dirty="0" smtClean="0">
              <a:effectLst/>
            </a:endParaRPr>
          </a:p>
          <a:p>
            <a:r>
              <a:rPr lang="en-US" dirty="0" smtClean="0">
                <a:effectLst/>
              </a:rPr>
              <a:t>After </a:t>
            </a:r>
            <a:r>
              <a:rPr lang="en-US" dirty="0">
                <a:effectLst/>
              </a:rPr>
              <a:t>examining the evidence and considering your own insights, you write</a:t>
            </a:r>
            <a:r>
              <a:rPr lang="en-US" dirty="0" smtClean="0">
                <a:effectLst/>
              </a:rPr>
              <a:t>:</a:t>
            </a:r>
          </a:p>
          <a:p>
            <a:r>
              <a:rPr lang="en-US" sz="3200" dirty="0">
                <a:solidFill>
                  <a:srgbClr val="FF0000"/>
                </a:solidFill>
                <a:effectLst/>
              </a:rPr>
              <a:t>Through its contrasting river and shore scenes, Twain’s </a:t>
            </a:r>
            <a:r>
              <a:rPr lang="en-US" sz="3200" u="sng" dirty="0">
                <a:solidFill>
                  <a:srgbClr val="FF0000"/>
                </a:solidFill>
                <a:effectLst/>
              </a:rPr>
              <a:t>Huckleberry </a:t>
            </a:r>
            <a:r>
              <a:rPr lang="en-US" sz="3200" u="sng" dirty="0" smtClean="0">
                <a:solidFill>
                  <a:srgbClr val="FF0000"/>
                </a:solidFill>
                <a:effectLst/>
              </a:rPr>
              <a:t>Finn </a:t>
            </a:r>
            <a:r>
              <a:rPr lang="en-US" sz="3200" dirty="0" smtClean="0">
                <a:solidFill>
                  <a:srgbClr val="FF0000"/>
                </a:solidFill>
                <a:effectLst/>
              </a:rPr>
              <a:t>suggests </a:t>
            </a:r>
            <a:r>
              <a:rPr lang="en-US" sz="3200" dirty="0">
                <a:solidFill>
                  <a:srgbClr val="FF0000"/>
                </a:solidFill>
                <a:effectLst/>
              </a:rPr>
              <a:t>that to find the true expression of American democratic ideals, one must leave “civilized” society and go back to nature</a:t>
            </a:r>
            <a:r>
              <a:rPr lang="en-US" sz="3200" dirty="0" smtClean="0">
                <a:solidFill>
                  <a:srgbClr val="FF0000"/>
                </a:solidFill>
                <a:effectLst/>
              </a:rPr>
              <a:t>.</a:t>
            </a:r>
            <a:endParaRPr lang="en-US" sz="3200" dirty="0">
              <a:solidFill>
                <a:srgbClr val="FF0000"/>
              </a:solidFill>
              <a:effectLst/>
            </a:endParaRPr>
          </a:p>
        </p:txBody>
      </p:sp>
    </p:spTree>
    <p:extLst>
      <p:ext uri="{BB962C8B-B14F-4D97-AF65-F5344CB8AC3E}">
        <p14:creationId xmlns:p14="http://schemas.microsoft.com/office/powerpoint/2010/main" val="380185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sz="quarter" idx="13"/>
          </p:nvPr>
        </p:nvSpPr>
        <p:spPr>
          <a:xfrm>
            <a:off x="913774" y="1818410"/>
            <a:ext cx="10364452" cy="4333008"/>
          </a:xfrm>
        </p:spPr>
        <p:txBody>
          <a:bodyPr>
            <a:normAutofit fontScale="77500" lnSpcReduction="20000"/>
          </a:bodyPr>
          <a:lstStyle/>
          <a:p>
            <a:r>
              <a:rPr lang="en-US" sz="5400" dirty="0" smtClean="0"/>
              <a:t>Is an </a:t>
            </a:r>
            <a:r>
              <a:rPr lang="en-US" sz="5400" dirty="0" smtClean="0">
                <a:solidFill>
                  <a:srgbClr val="FF0000"/>
                </a:solidFill>
              </a:rPr>
              <a:t>INTERPRETATION</a:t>
            </a:r>
            <a:r>
              <a:rPr lang="en-US" sz="5400" dirty="0" smtClean="0"/>
              <a:t>.  </a:t>
            </a:r>
            <a:endParaRPr lang="en-US" sz="5400" dirty="0"/>
          </a:p>
          <a:p>
            <a:r>
              <a:rPr lang="en-US" sz="5400" dirty="0" smtClean="0">
                <a:solidFill>
                  <a:srgbClr val="FF0000"/>
                </a:solidFill>
              </a:rPr>
              <a:t>Cannot be a FACT</a:t>
            </a:r>
            <a:r>
              <a:rPr lang="en-US" sz="5400" dirty="0" smtClean="0"/>
              <a:t>, but rather is an interpretation or an </a:t>
            </a:r>
            <a:r>
              <a:rPr lang="en-US" sz="5400" dirty="0" smtClean="0">
                <a:solidFill>
                  <a:srgbClr val="FF0000"/>
                </a:solidFill>
              </a:rPr>
              <a:t>OPINION</a:t>
            </a:r>
            <a:r>
              <a:rPr lang="en-US" sz="5400" dirty="0" smtClean="0"/>
              <a:t> regarding a fact.</a:t>
            </a:r>
          </a:p>
          <a:p>
            <a:r>
              <a:rPr lang="en-US" sz="5400" dirty="0" smtClean="0"/>
              <a:t>Is based upon </a:t>
            </a:r>
            <a:r>
              <a:rPr lang="en-US" sz="5400" dirty="0" smtClean="0">
                <a:solidFill>
                  <a:srgbClr val="FF0000"/>
                </a:solidFill>
              </a:rPr>
              <a:t>Analysis</a:t>
            </a:r>
            <a:r>
              <a:rPr lang="en-US" sz="5400" dirty="0" smtClean="0"/>
              <a:t> of the subject matter.</a:t>
            </a:r>
            <a:endParaRPr lang="en-US" sz="5400" dirty="0"/>
          </a:p>
        </p:txBody>
      </p:sp>
    </p:spTree>
    <p:extLst>
      <p:ext uri="{BB962C8B-B14F-4D97-AF65-F5344CB8AC3E}">
        <p14:creationId xmlns:p14="http://schemas.microsoft.com/office/powerpoint/2010/main" val="222564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2:</a:t>
            </a:r>
            <a:endParaRPr lang="en-US" dirty="0"/>
          </a:p>
        </p:txBody>
      </p:sp>
      <p:sp>
        <p:nvSpPr>
          <p:cNvPr id="3" name="Content Placeholder 2"/>
          <p:cNvSpPr>
            <a:spLocks noGrp="1"/>
          </p:cNvSpPr>
          <p:nvPr>
            <p:ph sz="quarter" idx="13"/>
          </p:nvPr>
        </p:nvSpPr>
        <p:spPr>
          <a:xfrm>
            <a:off x="913795" y="1673157"/>
            <a:ext cx="10353761" cy="4902741"/>
          </a:xfrm>
        </p:spPr>
        <p:txBody>
          <a:bodyPr>
            <a:normAutofit fontScale="92500"/>
          </a:bodyPr>
          <a:lstStyle/>
          <a:p>
            <a:r>
              <a:rPr lang="en-US" sz="2400" dirty="0">
                <a:solidFill>
                  <a:srgbClr val="FF0000"/>
                </a:solidFill>
                <a:effectLst/>
              </a:rPr>
              <a:t>Through its contrasting river and shore scenes, Twain’s </a:t>
            </a:r>
            <a:r>
              <a:rPr lang="en-US" sz="2400" u="sng" dirty="0">
                <a:solidFill>
                  <a:srgbClr val="FF0000"/>
                </a:solidFill>
                <a:effectLst/>
              </a:rPr>
              <a:t>Huckleberry </a:t>
            </a:r>
            <a:r>
              <a:rPr lang="en-US" sz="2400" u="sng" dirty="0" smtClean="0">
                <a:solidFill>
                  <a:srgbClr val="FF0000"/>
                </a:solidFill>
                <a:effectLst/>
              </a:rPr>
              <a:t>Finn </a:t>
            </a:r>
            <a:r>
              <a:rPr lang="en-US" sz="2400" dirty="0" smtClean="0">
                <a:solidFill>
                  <a:srgbClr val="FF0000"/>
                </a:solidFill>
                <a:effectLst/>
              </a:rPr>
              <a:t>suggests </a:t>
            </a:r>
            <a:r>
              <a:rPr lang="en-US" sz="2400" dirty="0">
                <a:solidFill>
                  <a:srgbClr val="FF0000"/>
                </a:solidFill>
                <a:effectLst/>
              </a:rPr>
              <a:t>that to find the true expression of American democratic ideals, one must leave “civilized” society and go back to nature.</a:t>
            </a:r>
          </a:p>
          <a:p>
            <a:r>
              <a:rPr lang="en-US" sz="3200" dirty="0">
                <a:effectLst/>
              </a:rPr>
              <a:t>This final thesis statement presents an interpretation of a literary work based on an </a:t>
            </a:r>
            <a:r>
              <a:rPr lang="en-US" sz="3200" dirty="0">
                <a:solidFill>
                  <a:srgbClr val="FF0000"/>
                </a:solidFill>
                <a:effectLst/>
              </a:rPr>
              <a:t>analysis of its content</a:t>
            </a:r>
            <a:r>
              <a:rPr lang="en-US" sz="3200" dirty="0">
                <a:effectLst/>
              </a:rPr>
              <a:t>. Of course, for the essay itself to be successful, you must now present </a:t>
            </a:r>
            <a:r>
              <a:rPr lang="en-US" sz="3200" dirty="0">
                <a:solidFill>
                  <a:srgbClr val="FF0000"/>
                </a:solidFill>
                <a:effectLst/>
              </a:rPr>
              <a:t>evidence</a:t>
            </a:r>
            <a:r>
              <a:rPr lang="en-US" sz="3200" dirty="0">
                <a:effectLst/>
              </a:rPr>
              <a:t> from the novel that will convince the reader of your interpretation.</a:t>
            </a:r>
            <a:endParaRPr lang="en-US" sz="3200" dirty="0"/>
          </a:p>
        </p:txBody>
      </p:sp>
    </p:spTree>
    <p:extLst>
      <p:ext uri="{BB962C8B-B14F-4D97-AF65-F5344CB8AC3E}">
        <p14:creationId xmlns:p14="http://schemas.microsoft.com/office/powerpoint/2010/main" val="1959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3:</a:t>
            </a:r>
            <a:endParaRPr lang="en-US" dirty="0"/>
          </a:p>
        </p:txBody>
      </p:sp>
      <p:sp>
        <p:nvSpPr>
          <p:cNvPr id="3" name="Content Placeholder 2"/>
          <p:cNvSpPr>
            <a:spLocks noGrp="1"/>
          </p:cNvSpPr>
          <p:nvPr>
            <p:ph sz="quarter" idx="13"/>
          </p:nvPr>
        </p:nvSpPr>
        <p:spPr>
          <a:xfrm>
            <a:off x="913774" y="1671145"/>
            <a:ext cx="10364452" cy="4508937"/>
          </a:xfrm>
        </p:spPr>
        <p:txBody>
          <a:bodyPr>
            <a:normAutofit fontScale="92500" lnSpcReduction="20000"/>
          </a:bodyPr>
          <a:lstStyle/>
          <a:p>
            <a:r>
              <a:rPr lang="en-US" sz="1800" dirty="0"/>
              <a:t>Once you've read the story or novel closely, look back over your notes for patterns of questions or ideas that interest you. Have most of your questions been about the characters, how they develop or change</a:t>
            </a:r>
            <a:r>
              <a:rPr lang="en-US" sz="1800" dirty="0" smtClean="0"/>
              <a:t>?</a:t>
            </a:r>
          </a:p>
          <a:p>
            <a:r>
              <a:rPr lang="en-US" b="1" dirty="0"/>
              <a:t>For example:</a:t>
            </a:r>
            <a:r>
              <a:rPr lang="en-US" dirty="0"/>
              <a:t> </a:t>
            </a:r>
            <a:r>
              <a:rPr lang="en-US" dirty="0"/>
              <a:t/>
            </a:r>
            <a:br>
              <a:rPr lang="en-US" dirty="0"/>
            </a:br>
            <a:r>
              <a:rPr lang="en-US" dirty="0"/>
              <a:t>If you are reading Conrad's </a:t>
            </a:r>
            <a:r>
              <a:rPr lang="en-US" i="1" dirty="0"/>
              <a:t>The Secret Agent</a:t>
            </a:r>
            <a:r>
              <a:rPr lang="en-US" dirty="0"/>
              <a:t>, do you seem to be most interested in what the author has to say about society? Choose a pattern of ideas and express it in the form of a question and an answer such as the following</a:t>
            </a:r>
            <a:r>
              <a:rPr lang="en-US" dirty="0" smtClean="0"/>
              <a:t>:</a:t>
            </a:r>
          </a:p>
          <a:p>
            <a:r>
              <a:rPr lang="en-US" b="1" dirty="0"/>
              <a:t>Question:</a:t>
            </a:r>
            <a:r>
              <a:rPr lang="en-US" dirty="0"/>
              <a:t> What does Conrad seem to be suggesting about early twentieth-century London society in his novel </a:t>
            </a:r>
            <a:r>
              <a:rPr lang="en-US" i="1" dirty="0"/>
              <a:t>The Secret </a:t>
            </a:r>
            <a:r>
              <a:rPr lang="en-US" i="1" dirty="0" smtClean="0"/>
              <a:t>Agent</a:t>
            </a:r>
            <a:r>
              <a:rPr lang="en-US" dirty="0" smtClean="0"/>
              <a:t>?</a:t>
            </a:r>
          </a:p>
          <a:p>
            <a:r>
              <a:rPr lang="en-US" b="1" dirty="0" smtClean="0"/>
              <a:t>Answer</a:t>
            </a:r>
            <a:r>
              <a:rPr lang="en-US" b="1" dirty="0"/>
              <a:t>:</a:t>
            </a:r>
            <a:r>
              <a:rPr lang="en-US" dirty="0"/>
              <a:t> </a:t>
            </a:r>
            <a:r>
              <a:rPr lang="en-US" dirty="0">
                <a:solidFill>
                  <a:srgbClr val="FF0000"/>
                </a:solidFill>
              </a:rPr>
              <a:t>Conrad suggests that all classes of society are corrupt</a:t>
            </a:r>
            <a:r>
              <a:rPr lang="en-US" dirty="0" smtClean="0">
                <a:solidFill>
                  <a:srgbClr val="FF0000"/>
                </a:solidFill>
              </a:rPr>
              <a:t>.</a:t>
            </a:r>
          </a:p>
          <a:p>
            <a:r>
              <a:rPr lang="en-US" b="1" dirty="0"/>
              <a:t>Pitfalls:</a:t>
            </a:r>
            <a:r>
              <a:rPr lang="en-US" dirty="0"/>
              <a:t> </a:t>
            </a:r>
            <a:r>
              <a:rPr lang="en-US" dirty="0"/>
              <a:t/>
            </a:r>
            <a:br>
              <a:rPr lang="en-US" dirty="0"/>
            </a:br>
            <a:r>
              <a:rPr lang="en-US" dirty="0"/>
              <a:t>Choosing too many ideas.</a:t>
            </a:r>
            <a:r>
              <a:rPr lang="en-US" dirty="0"/>
              <a:t/>
            </a:r>
            <a:br>
              <a:rPr lang="en-US" dirty="0"/>
            </a:br>
            <a:r>
              <a:rPr lang="en-US" dirty="0"/>
              <a:t>Choosing an idea without any support.</a:t>
            </a:r>
            <a:endParaRPr lang="en-US" dirty="0"/>
          </a:p>
        </p:txBody>
      </p:sp>
    </p:spTree>
    <p:extLst>
      <p:ext uri="{BB962C8B-B14F-4D97-AF65-F5344CB8AC3E}">
        <p14:creationId xmlns:p14="http://schemas.microsoft.com/office/powerpoint/2010/main" val="132355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3:</a:t>
            </a:r>
            <a:endParaRPr lang="en-US" dirty="0"/>
          </a:p>
        </p:txBody>
      </p:sp>
      <p:sp>
        <p:nvSpPr>
          <p:cNvPr id="3" name="Content Placeholder 2"/>
          <p:cNvSpPr>
            <a:spLocks noGrp="1"/>
          </p:cNvSpPr>
          <p:nvPr>
            <p:ph sz="quarter" idx="13"/>
          </p:nvPr>
        </p:nvSpPr>
        <p:spPr>
          <a:xfrm>
            <a:off x="913774" y="1828800"/>
            <a:ext cx="10364452" cy="4367048"/>
          </a:xfrm>
        </p:spPr>
        <p:txBody>
          <a:bodyPr>
            <a:noAutofit/>
          </a:bodyPr>
          <a:lstStyle/>
          <a:p>
            <a:r>
              <a:rPr lang="en-US" sz="2400" dirty="0"/>
              <a:t>Once you have some general points to focus on, write your possible ideas and answer the questions that they suggest</a:t>
            </a:r>
            <a:r>
              <a:rPr lang="en-US" sz="2400" dirty="0" smtClean="0"/>
              <a:t>.</a:t>
            </a:r>
          </a:p>
          <a:p>
            <a:r>
              <a:rPr lang="en-US" sz="2400" b="1" dirty="0"/>
              <a:t>For example:</a:t>
            </a:r>
            <a:r>
              <a:rPr lang="en-US" sz="2400" dirty="0"/>
              <a:t> </a:t>
            </a:r>
            <a:r>
              <a:rPr lang="en-US" sz="2400" dirty="0"/>
              <a:t/>
            </a:r>
            <a:br>
              <a:rPr lang="en-US" sz="2400" dirty="0"/>
            </a:br>
            <a:r>
              <a:rPr lang="en-US" sz="2400" b="1" dirty="0"/>
              <a:t>Question:</a:t>
            </a:r>
            <a:r>
              <a:rPr lang="en-US" sz="2400" dirty="0"/>
              <a:t> How does Conrad develop the idea that all classes of society are </a:t>
            </a:r>
            <a:r>
              <a:rPr lang="en-US" sz="2400" dirty="0" smtClean="0"/>
              <a:t>corrupt?</a:t>
            </a:r>
          </a:p>
          <a:p>
            <a:r>
              <a:rPr lang="en-US" sz="2400" b="1" dirty="0" smtClean="0"/>
              <a:t>Answer</a:t>
            </a:r>
            <a:r>
              <a:rPr lang="en-US" sz="2400" b="1" dirty="0"/>
              <a:t>:</a:t>
            </a:r>
            <a:r>
              <a:rPr lang="en-US" sz="2400" dirty="0"/>
              <a:t> </a:t>
            </a:r>
            <a:r>
              <a:rPr lang="en-US" sz="2400" dirty="0">
                <a:solidFill>
                  <a:srgbClr val="FF0000"/>
                </a:solidFill>
              </a:rPr>
              <a:t>He uses images of beasts and cannibalism whether he's describing socialites, policemen or secret agents.</a:t>
            </a:r>
            <a:endParaRPr lang="en-US" sz="2400" dirty="0">
              <a:solidFill>
                <a:srgbClr val="FF0000"/>
              </a:solidFill>
            </a:endParaRPr>
          </a:p>
        </p:txBody>
      </p:sp>
    </p:spTree>
    <p:extLst>
      <p:ext uri="{BB962C8B-B14F-4D97-AF65-F5344CB8AC3E}">
        <p14:creationId xmlns:p14="http://schemas.microsoft.com/office/powerpoint/2010/main" val="214475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3:</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a:t>To write your thesis statement, all you have to do is turn the question and answer around. You've already given the answer, now just put it in a sentence (or a couple of sentences) so that the thesis of your paper is clear</a:t>
            </a:r>
            <a:r>
              <a:rPr lang="en-US" dirty="0" smtClean="0"/>
              <a:t>.</a:t>
            </a:r>
          </a:p>
          <a:p>
            <a:r>
              <a:rPr lang="en-US" sz="2800" b="1" dirty="0"/>
              <a:t>For example:</a:t>
            </a:r>
            <a:r>
              <a:rPr lang="en-US" sz="2800" dirty="0"/>
              <a:t> </a:t>
            </a:r>
            <a:r>
              <a:rPr lang="en-US" sz="2800" dirty="0"/>
              <a:t/>
            </a:r>
            <a:br>
              <a:rPr lang="en-US" sz="2800" dirty="0"/>
            </a:br>
            <a:r>
              <a:rPr lang="en-US" sz="2800" dirty="0">
                <a:solidFill>
                  <a:srgbClr val="FF0000"/>
                </a:solidFill>
              </a:rPr>
              <a:t>In his novel, </a:t>
            </a:r>
            <a:r>
              <a:rPr lang="en-US" sz="2800" i="1" dirty="0">
                <a:solidFill>
                  <a:srgbClr val="FF0000"/>
                </a:solidFill>
              </a:rPr>
              <a:t>The Secret Agent</a:t>
            </a:r>
            <a:r>
              <a:rPr lang="en-US" sz="2800" dirty="0">
                <a:solidFill>
                  <a:srgbClr val="FF0000"/>
                </a:solidFill>
              </a:rPr>
              <a:t>, Conrad uses beast and cannibal imagery to describe the characters and their relationships to each other. This pattern of images suggests that Conrad saw corruption in every level of early twentieth-century London society.</a:t>
            </a:r>
            <a:endParaRPr lang="en-US" sz="2800" dirty="0">
              <a:solidFill>
                <a:srgbClr val="FF0000"/>
              </a:solidFill>
            </a:endParaRPr>
          </a:p>
        </p:txBody>
      </p:sp>
    </p:spTree>
    <p:extLst>
      <p:ext uri="{BB962C8B-B14F-4D97-AF65-F5344CB8AC3E}">
        <p14:creationId xmlns:p14="http://schemas.microsoft.com/office/powerpoint/2010/main" val="428574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3:</a:t>
            </a:r>
            <a:endParaRPr lang="en-US" dirty="0"/>
          </a:p>
        </p:txBody>
      </p:sp>
      <p:sp>
        <p:nvSpPr>
          <p:cNvPr id="3" name="Content Placeholder 2"/>
          <p:cNvSpPr>
            <a:spLocks noGrp="1"/>
          </p:cNvSpPr>
          <p:nvPr>
            <p:ph sz="quarter" idx="13"/>
          </p:nvPr>
        </p:nvSpPr>
        <p:spPr>
          <a:xfrm>
            <a:off x="913774" y="1986456"/>
            <a:ext cx="10364452" cy="3804744"/>
          </a:xfrm>
        </p:spPr>
        <p:txBody>
          <a:bodyPr>
            <a:noAutofit/>
          </a:bodyPr>
          <a:lstStyle/>
          <a:p>
            <a:r>
              <a:rPr lang="en-US" sz="3200" dirty="0"/>
              <a:t>Now that you're familiar with the story or novel and have developed a thesis statement, you're ready to choose the </a:t>
            </a:r>
            <a:r>
              <a:rPr lang="en-US" sz="3200" dirty="0">
                <a:solidFill>
                  <a:srgbClr val="FF0000"/>
                </a:solidFill>
              </a:rPr>
              <a:t>evidence</a:t>
            </a:r>
            <a:r>
              <a:rPr lang="en-US" sz="3200" dirty="0"/>
              <a:t> you'll use to </a:t>
            </a:r>
            <a:r>
              <a:rPr lang="en-US" sz="3200" dirty="0">
                <a:solidFill>
                  <a:srgbClr val="FF0000"/>
                </a:solidFill>
              </a:rPr>
              <a:t>support your thesis</a:t>
            </a:r>
            <a:r>
              <a:rPr lang="en-US" sz="3200" dirty="0"/>
              <a:t>. There are a lot of good ways to do this, but all of them depend on a strong thesis for their direction</a:t>
            </a:r>
            <a:r>
              <a:rPr lang="en-US" sz="3200" dirty="0" smtClean="0"/>
              <a:t>.</a:t>
            </a:r>
          </a:p>
        </p:txBody>
      </p:sp>
    </p:spTree>
    <p:extLst>
      <p:ext uri="{BB962C8B-B14F-4D97-AF65-F5344CB8AC3E}">
        <p14:creationId xmlns:p14="http://schemas.microsoft.com/office/powerpoint/2010/main" val="1953849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 3:</a:t>
            </a:r>
            <a:endParaRPr lang="en-US" dirty="0"/>
          </a:p>
        </p:txBody>
      </p:sp>
      <p:sp>
        <p:nvSpPr>
          <p:cNvPr id="3" name="Content Placeholder 2"/>
          <p:cNvSpPr>
            <a:spLocks noGrp="1"/>
          </p:cNvSpPr>
          <p:nvPr>
            <p:ph sz="quarter" idx="13"/>
          </p:nvPr>
        </p:nvSpPr>
        <p:spPr>
          <a:xfrm>
            <a:off x="913773" y="1608084"/>
            <a:ext cx="10673881" cy="4461640"/>
          </a:xfrm>
        </p:spPr>
        <p:txBody>
          <a:bodyPr>
            <a:normAutofit/>
          </a:bodyPr>
          <a:lstStyle/>
          <a:p>
            <a:r>
              <a:rPr lang="en-US" sz="2400" b="1" dirty="0"/>
              <a:t>For example:</a:t>
            </a:r>
            <a:r>
              <a:rPr lang="en-US" sz="2400" dirty="0"/>
              <a:t> </a:t>
            </a:r>
            <a:br>
              <a:rPr lang="en-US" sz="2400" dirty="0"/>
            </a:br>
            <a:r>
              <a:rPr lang="en-US" sz="1800" dirty="0"/>
              <a:t>Here's a student's thesis about Joseph Conrad's </a:t>
            </a:r>
            <a:r>
              <a:rPr lang="en-US" sz="1800" i="1" dirty="0"/>
              <a:t>The Secret Agent</a:t>
            </a:r>
            <a:r>
              <a:rPr lang="en-US" sz="1800" dirty="0"/>
              <a:t>.</a:t>
            </a:r>
          </a:p>
          <a:p>
            <a:r>
              <a:rPr lang="en-US" sz="2400" dirty="0">
                <a:solidFill>
                  <a:srgbClr val="FF0000"/>
                </a:solidFill>
              </a:rPr>
              <a:t>In his novel, </a:t>
            </a:r>
            <a:r>
              <a:rPr lang="en-US" sz="2400" i="1" dirty="0">
                <a:solidFill>
                  <a:srgbClr val="FF0000"/>
                </a:solidFill>
              </a:rPr>
              <a:t>The Secret Agent</a:t>
            </a:r>
            <a:r>
              <a:rPr lang="en-US" sz="2400" dirty="0">
                <a:solidFill>
                  <a:srgbClr val="FF0000"/>
                </a:solidFill>
              </a:rPr>
              <a:t>, Conrad uses beast and cannibal imagery to describe the characters and their relationships to each other. This pattern of images suggests that Conrad saw corruption in every level of early twentieth-century London society.</a:t>
            </a:r>
          </a:p>
          <a:p>
            <a:r>
              <a:rPr lang="en-US" sz="2400" dirty="0"/>
              <a:t>This thesis focuses on the idea of </a:t>
            </a:r>
            <a:r>
              <a:rPr lang="en-US" sz="2400" dirty="0">
                <a:solidFill>
                  <a:srgbClr val="FF0000"/>
                </a:solidFill>
              </a:rPr>
              <a:t>social corruption </a:t>
            </a:r>
            <a:r>
              <a:rPr lang="en-US" sz="2400" dirty="0"/>
              <a:t>and the device of </a:t>
            </a:r>
            <a:r>
              <a:rPr lang="en-US" sz="2400" dirty="0">
                <a:solidFill>
                  <a:srgbClr val="FF0000"/>
                </a:solidFill>
              </a:rPr>
              <a:t>imagery</a:t>
            </a:r>
            <a:r>
              <a:rPr lang="en-US" sz="2400" dirty="0"/>
              <a:t>. To support this thesis, you would need to find images of </a:t>
            </a:r>
            <a:r>
              <a:rPr lang="en-US" sz="2400" dirty="0">
                <a:solidFill>
                  <a:srgbClr val="FF0000"/>
                </a:solidFill>
              </a:rPr>
              <a:t>beasts</a:t>
            </a:r>
            <a:r>
              <a:rPr lang="en-US" sz="2400" dirty="0"/>
              <a:t> and </a:t>
            </a:r>
            <a:r>
              <a:rPr lang="en-US" sz="2400" dirty="0">
                <a:solidFill>
                  <a:srgbClr val="FF0000"/>
                </a:solidFill>
              </a:rPr>
              <a:t>cannibalism</a:t>
            </a:r>
            <a:r>
              <a:rPr lang="en-US" sz="2400" dirty="0"/>
              <a:t> within the text.</a:t>
            </a:r>
            <a:endParaRPr lang="en-US" sz="2400" dirty="0"/>
          </a:p>
        </p:txBody>
      </p:sp>
    </p:spTree>
    <p:extLst>
      <p:ext uri="{BB962C8B-B14F-4D97-AF65-F5344CB8AC3E}">
        <p14:creationId xmlns:p14="http://schemas.microsoft.com/office/powerpoint/2010/main" val="189837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re-cap:</a:t>
            </a:r>
            <a:endParaRPr lang="en-US" dirty="0"/>
          </a:p>
        </p:txBody>
      </p:sp>
      <p:sp>
        <p:nvSpPr>
          <p:cNvPr id="3" name="Content Placeholder 2"/>
          <p:cNvSpPr>
            <a:spLocks noGrp="1"/>
          </p:cNvSpPr>
          <p:nvPr>
            <p:ph sz="quarter" idx="13"/>
          </p:nvPr>
        </p:nvSpPr>
        <p:spPr>
          <a:xfrm>
            <a:off x="913795" y="1517073"/>
            <a:ext cx="10353761" cy="4769427"/>
          </a:xfrm>
        </p:spPr>
        <p:txBody>
          <a:bodyPr>
            <a:normAutofit/>
          </a:bodyPr>
          <a:lstStyle/>
          <a:p>
            <a:r>
              <a:rPr lang="en-US" sz="2800" dirty="0" smtClean="0"/>
              <a:t>Thesis statement: </a:t>
            </a:r>
          </a:p>
          <a:p>
            <a:r>
              <a:rPr lang="en-US" sz="2800" dirty="0" smtClean="0"/>
              <a:t>Cannot be a FACT</a:t>
            </a:r>
          </a:p>
          <a:p>
            <a:r>
              <a:rPr lang="en-US" sz="2800" dirty="0" smtClean="0"/>
              <a:t>Must present an </a:t>
            </a:r>
            <a:r>
              <a:rPr lang="en-US" sz="2800" dirty="0" smtClean="0">
                <a:solidFill>
                  <a:srgbClr val="FF0000"/>
                </a:solidFill>
              </a:rPr>
              <a:t>INTERPRETATION</a:t>
            </a:r>
            <a:r>
              <a:rPr lang="en-US" sz="2800" dirty="0" smtClean="0"/>
              <a:t> of the text</a:t>
            </a:r>
          </a:p>
          <a:p>
            <a:r>
              <a:rPr lang="en-US" sz="2800" dirty="0" smtClean="0"/>
              <a:t>Must make a </a:t>
            </a:r>
            <a:r>
              <a:rPr lang="en-US" sz="2800" dirty="0" smtClean="0">
                <a:solidFill>
                  <a:srgbClr val="FF0000"/>
                </a:solidFill>
              </a:rPr>
              <a:t>CLAIM</a:t>
            </a:r>
            <a:r>
              <a:rPr lang="en-US" sz="2800" dirty="0" smtClean="0"/>
              <a:t> based on an </a:t>
            </a:r>
            <a:r>
              <a:rPr lang="en-US" sz="2800" dirty="0" smtClean="0">
                <a:solidFill>
                  <a:srgbClr val="FF0000"/>
                </a:solidFill>
              </a:rPr>
              <a:t>INTERPRETATION</a:t>
            </a:r>
            <a:r>
              <a:rPr lang="en-US" sz="2800" dirty="0" smtClean="0"/>
              <a:t> and </a:t>
            </a:r>
            <a:r>
              <a:rPr lang="en-US" sz="2800" dirty="0" smtClean="0">
                <a:solidFill>
                  <a:srgbClr val="FF0000"/>
                </a:solidFill>
              </a:rPr>
              <a:t>ANALYSIS</a:t>
            </a:r>
            <a:r>
              <a:rPr lang="en-US" sz="2800" dirty="0" smtClean="0"/>
              <a:t> of the text</a:t>
            </a:r>
          </a:p>
          <a:p>
            <a:r>
              <a:rPr lang="en-US" sz="2800" dirty="0" smtClean="0"/>
              <a:t>Is a roadmap of your essay that provides clear instructions as to </a:t>
            </a:r>
            <a:r>
              <a:rPr lang="en-US" sz="2800" dirty="0" smtClean="0">
                <a:solidFill>
                  <a:srgbClr val="FF0000"/>
                </a:solidFill>
              </a:rPr>
              <a:t>WHAT</a:t>
            </a:r>
            <a:r>
              <a:rPr lang="en-US" sz="2800" dirty="0" smtClean="0"/>
              <a:t> the paper will discuss and </a:t>
            </a:r>
            <a:r>
              <a:rPr lang="en-US" sz="2800" dirty="0" smtClean="0">
                <a:solidFill>
                  <a:srgbClr val="FF0000"/>
                </a:solidFill>
              </a:rPr>
              <a:t>HOW</a:t>
            </a:r>
            <a:r>
              <a:rPr lang="en-US" sz="2800" dirty="0" smtClean="0"/>
              <a:t> it will prove the </a:t>
            </a:r>
            <a:r>
              <a:rPr lang="en-US" sz="2800" dirty="0" smtClean="0">
                <a:solidFill>
                  <a:srgbClr val="FF0000"/>
                </a:solidFill>
              </a:rPr>
              <a:t>CLAIM</a:t>
            </a:r>
            <a:r>
              <a:rPr lang="en-US" sz="2800" dirty="0" smtClean="0"/>
              <a:t> you are making in your </a:t>
            </a:r>
            <a:r>
              <a:rPr lang="en-US" sz="2800" dirty="0" smtClean="0">
                <a:solidFill>
                  <a:srgbClr val="FF0000"/>
                </a:solidFill>
              </a:rPr>
              <a:t>ARGUMENT</a:t>
            </a:r>
          </a:p>
          <a:p>
            <a:endParaRPr lang="en-US" dirty="0"/>
          </a:p>
        </p:txBody>
      </p:sp>
    </p:spTree>
    <p:extLst>
      <p:ext uri="{BB962C8B-B14F-4D97-AF65-F5344CB8AC3E}">
        <p14:creationId xmlns:p14="http://schemas.microsoft.com/office/powerpoint/2010/main" val="195483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Statements:</a:t>
            </a:r>
            <a:endParaRPr lang="en-US" dirty="0"/>
          </a:p>
        </p:txBody>
      </p:sp>
      <p:sp>
        <p:nvSpPr>
          <p:cNvPr id="3" name="Content Placeholder 2"/>
          <p:cNvSpPr>
            <a:spLocks noGrp="1"/>
          </p:cNvSpPr>
          <p:nvPr>
            <p:ph sz="quarter" idx="13"/>
          </p:nvPr>
        </p:nvSpPr>
        <p:spPr>
          <a:xfrm>
            <a:off x="913795" y="1592317"/>
            <a:ext cx="10353761" cy="4918841"/>
          </a:xfrm>
        </p:spPr>
        <p:txBody>
          <a:bodyPr>
            <a:normAutofit fontScale="92500" lnSpcReduction="10000"/>
          </a:bodyPr>
          <a:lstStyle/>
          <a:p>
            <a:r>
              <a:rPr lang="en-US" dirty="0">
                <a:effectLst/>
              </a:rPr>
              <a:t>tells the reader </a:t>
            </a:r>
            <a:r>
              <a:rPr lang="en-US" dirty="0">
                <a:solidFill>
                  <a:srgbClr val="FF0000"/>
                </a:solidFill>
                <a:effectLst/>
              </a:rPr>
              <a:t>how</a:t>
            </a:r>
            <a:r>
              <a:rPr lang="en-US" dirty="0">
                <a:effectLst/>
              </a:rPr>
              <a:t> you will interpret the significance of the subject matter under discussion.</a:t>
            </a:r>
          </a:p>
          <a:p>
            <a:r>
              <a:rPr lang="en-US" dirty="0">
                <a:effectLst/>
              </a:rPr>
              <a:t>is a </a:t>
            </a:r>
            <a:r>
              <a:rPr lang="en-US" dirty="0">
                <a:solidFill>
                  <a:srgbClr val="FF0000"/>
                </a:solidFill>
                <a:effectLst/>
              </a:rPr>
              <a:t>road map </a:t>
            </a:r>
            <a:r>
              <a:rPr lang="en-US" dirty="0">
                <a:effectLst/>
              </a:rPr>
              <a:t>for the paper; in other words, it tells the reader what to expect from the rest of the paper.</a:t>
            </a:r>
          </a:p>
          <a:p>
            <a:r>
              <a:rPr lang="en-US" dirty="0">
                <a:effectLst/>
              </a:rPr>
              <a:t>directly answers the question asked of you. A thesis is an </a:t>
            </a:r>
            <a:r>
              <a:rPr lang="en-US" dirty="0">
                <a:solidFill>
                  <a:srgbClr val="FF0000"/>
                </a:solidFill>
                <a:effectLst/>
              </a:rPr>
              <a:t>interpretation</a:t>
            </a:r>
            <a:r>
              <a:rPr lang="en-US" dirty="0">
                <a:effectLst/>
              </a:rPr>
              <a:t> of a question or subject, not the subject itself. The subject, or topic, of an essay might be World War II or Moby Dick; a thesis must then offer a way to understand the war or the novel.</a:t>
            </a:r>
          </a:p>
          <a:p>
            <a:r>
              <a:rPr lang="en-US" dirty="0">
                <a:effectLst/>
              </a:rPr>
              <a:t>makes a </a:t>
            </a:r>
            <a:r>
              <a:rPr lang="en-US" dirty="0">
                <a:solidFill>
                  <a:srgbClr val="FF0000"/>
                </a:solidFill>
                <a:effectLst/>
              </a:rPr>
              <a:t>claim</a:t>
            </a:r>
            <a:r>
              <a:rPr lang="en-US" dirty="0">
                <a:effectLst/>
              </a:rPr>
              <a:t> that others might </a:t>
            </a:r>
            <a:r>
              <a:rPr lang="en-US" dirty="0">
                <a:solidFill>
                  <a:srgbClr val="FF0000"/>
                </a:solidFill>
                <a:effectLst/>
              </a:rPr>
              <a:t>dispute</a:t>
            </a:r>
            <a:r>
              <a:rPr lang="en-US" dirty="0">
                <a:effectLst/>
              </a:rPr>
              <a:t>.</a:t>
            </a:r>
          </a:p>
          <a:p>
            <a:r>
              <a:rPr lang="en-US" dirty="0">
                <a:effectLst/>
              </a:rPr>
              <a:t>is usually a single sentence near the beginning of your paper (most often, at the end of the first paragraph) that presents your argument to the reader. The rest of the paper, the body of the essay, gathers and organizes evidence that will persuade the reader of the logic of your interpretation.</a:t>
            </a:r>
          </a:p>
          <a:p>
            <a:endParaRPr lang="en-US" dirty="0"/>
          </a:p>
        </p:txBody>
      </p:sp>
    </p:spTree>
    <p:extLst>
      <p:ext uri="{BB962C8B-B14F-4D97-AF65-F5344CB8AC3E}">
        <p14:creationId xmlns:p14="http://schemas.microsoft.com/office/powerpoint/2010/main" val="920938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How do I create a thesis?</a:t>
            </a:r>
            <a:endParaRPr lang="en-US" sz="4800" dirty="0"/>
          </a:p>
        </p:txBody>
      </p:sp>
      <p:sp>
        <p:nvSpPr>
          <p:cNvPr id="3" name="Content Placeholder 2"/>
          <p:cNvSpPr>
            <a:spLocks noGrp="1"/>
          </p:cNvSpPr>
          <p:nvPr>
            <p:ph sz="quarter" idx="13"/>
          </p:nvPr>
        </p:nvSpPr>
        <p:spPr/>
        <p:txBody>
          <a:bodyPr>
            <a:normAutofit/>
          </a:bodyPr>
          <a:lstStyle/>
          <a:p>
            <a:r>
              <a:rPr lang="en-US" sz="2400" dirty="0" smtClean="0"/>
              <a:t>Formulating a thesis statement is not the first thing you do after you read an essay prompt.</a:t>
            </a:r>
          </a:p>
          <a:p>
            <a:r>
              <a:rPr lang="en-US" sz="2400" dirty="0" smtClean="0"/>
              <a:t>Before you develop an argument on any topic, you must:</a:t>
            </a:r>
          </a:p>
          <a:p>
            <a:pPr marL="457200" indent="-457200">
              <a:buFont typeface="+mj-lt"/>
              <a:buAutoNum type="alphaLcPeriod"/>
            </a:pPr>
            <a:r>
              <a:rPr lang="en-US" sz="2400" dirty="0" smtClean="0"/>
              <a:t> </a:t>
            </a:r>
            <a:r>
              <a:rPr lang="en-US" sz="2400" dirty="0" smtClean="0">
                <a:solidFill>
                  <a:srgbClr val="FF0000"/>
                </a:solidFill>
              </a:rPr>
              <a:t>COLLECT</a:t>
            </a:r>
            <a:r>
              <a:rPr lang="en-US" sz="2400" dirty="0" smtClean="0"/>
              <a:t> and </a:t>
            </a:r>
            <a:r>
              <a:rPr lang="en-US" sz="2400" dirty="0" err="1" smtClean="0"/>
              <a:t>ORGANiZE</a:t>
            </a:r>
            <a:r>
              <a:rPr lang="en-US" sz="2400" dirty="0" smtClean="0"/>
              <a:t> </a:t>
            </a:r>
            <a:r>
              <a:rPr lang="en-US" sz="2400" dirty="0" smtClean="0">
                <a:solidFill>
                  <a:srgbClr val="FF0000"/>
                </a:solidFill>
              </a:rPr>
              <a:t>evidence</a:t>
            </a:r>
            <a:r>
              <a:rPr lang="en-US" sz="2400" dirty="0" smtClean="0"/>
              <a:t> from the texts, </a:t>
            </a:r>
          </a:p>
          <a:p>
            <a:pPr marL="457200" indent="-457200">
              <a:buFont typeface="+mj-lt"/>
              <a:buAutoNum type="alphaLcPeriod"/>
            </a:pPr>
            <a:r>
              <a:rPr lang="en-US" sz="2400" dirty="0" smtClean="0"/>
              <a:t>look for </a:t>
            </a:r>
            <a:r>
              <a:rPr lang="en-US" sz="2400" dirty="0" smtClean="0">
                <a:solidFill>
                  <a:srgbClr val="FF0000"/>
                </a:solidFill>
              </a:rPr>
              <a:t>RELATIONSHIPS</a:t>
            </a:r>
            <a:r>
              <a:rPr lang="en-US" sz="2400" dirty="0" smtClean="0"/>
              <a:t> between texts/ideas/characters, and </a:t>
            </a:r>
          </a:p>
          <a:p>
            <a:pPr marL="457200" indent="-457200">
              <a:buFont typeface="+mj-lt"/>
              <a:buAutoNum type="alphaLcPeriod"/>
            </a:pPr>
            <a:r>
              <a:rPr lang="en-US" sz="2400" dirty="0" smtClean="0"/>
              <a:t>think about </a:t>
            </a:r>
            <a:r>
              <a:rPr lang="en-US" sz="2400" dirty="0" smtClean="0">
                <a:solidFill>
                  <a:srgbClr val="FF0000"/>
                </a:solidFill>
              </a:rPr>
              <a:t>how</a:t>
            </a:r>
            <a:r>
              <a:rPr lang="en-US" sz="2400" dirty="0" smtClean="0"/>
              <a:t> these texts/ideas/characters are </a:t>
            </a:r>
            <a:r>
              <a:rPr lang="en-US" sz="2400" dirty="0" smtClean="0">
                <a:solidFill>
                  <a:srgbClr val="FF0000"/>
                </a:solidFill>
              </a:rPr>
              <a:t>CONNECTED</a:t>
            </a:r>
            <a:endParaRPr lang="en-US" sz="2400" dirty="0">
              <a:solidFill>
                <a:srgbClr val="FF0000"/>
              </a:solidFill>
            </a:endParaRPr>
          </a:p>
        </p:txBody>
      </p:sp>
    </p:spTree>
    <p:extLst>
      <p:ext uri="{BB962C8B-B14F-4D97-AF65-F5344CB8AC3E}">
        <p14:creationId xmlns:p14="http://schemas.microsoft.com/office/powerpoint/2010/main" val="275077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know if my thesis is strong?</a:t>
            </a:r>
            <a:endParaRPr lang="en-US" dirty="0"/>
          </a:p>
        </p:txBody>
      </p:sp>
      <p:sp>
        <p:nvSpPr>
          <p:cNvPr id="3" name="Content Placeholder 2"/>
          <p:cNvSpPr>
            <a:spLocks noGrp="1"/>
          </p:cNvSpPr>
          <p:nvPr>
            <p:ph sz="quarter" idx="13"/>
          </p:nvPr>
        </p:nvSpPr>
        <p:spPr>
          <a:xfrm>
            <a:off x="913794" y="1702676"/>
            <a:ext cx="10595033" cy="4903076"/>
          </a:xfrm>
        </p:spPr>
        <p:txBody>
          <a:bodyPr>
            <a:normAutofit/>
          </a:bodyPr>
          <a:lstStyle/>
          <a:p>
            <a:r>
              <a:rPr lang="en-US" dirty="0" smtClean="0"/>
              <a:t>When considering if your thesis statement is effective, ask yourself the following:</a:t>
            </a:r>
          </a:p>
          <a:p>
            <a:pPr marL="457200" indent="-457200">
              <a:buFont typeface="+mj-lt"/>
              <a:buAutoNum type="arabicPeriod"/>
            </a:pPr>
            <a:r>
              <a:rPr lang="en-US" b="1" dirty="0" smtClean="0">
                <a:solidFill>
                  <a:srgbClr val="FF0000"/>
                </a:solidFill>
              </a:rPr>
              <a:t>Do I DIRECTLY answer the question of the prompt?: </a:t>
            </a:r>
            <a:r>
              <a:rPr lang="en-US" dirty="0">
                <a:effectLst/>
              </a:rPr>
              <a:t>Re-reading the </a:t>
            </a:r>
            <a:r>
              <a:rPr lang="en-US" dirty="0" smtClean="0">
                <a:effectLst/>
              </a:rPr>
              <a:t>question of the </a:t>
            </a:r>
            <a:r>
              <a:rPr lang="en-US" dirty="0">
                <a:effectLst/>
              </a:rPr>
              <a:t>prompt after constructing a working thesis can help you fix an argument that misses the focus of the question</a:t>
            </a:r>
            <a:r>
              <a:rPr lang="en-US" dirty="0" smtClean="0">
                <a:effectLst/>
              </a:rPr>
              <a:t>.</a:t>
            </a:r>
          </a:p>
          <a:p>
            <a:pPr marL="457200" indent="-457200">
              <a:buFont typeface="+mj-lt"/>
              <a:buAutoNum type="arabicPeriod"/>
            </a:pPr>
            <a:r>
              <a:rPr lang="en-US" b="1" dirty="0">
                <a:solidFill>
                  <a:srgbClr val="FF0000"/>
                </a:solidFill>
                <a:effectLst/>
              </a:rPr>
              <a:t>Have I taken a position that others might challenge or oppose?</a:t>
            </a:r>
            <a:r>
              <a:rPr lang="en-US" dirty="0">
                <a:effectLst/>
              </a:rPr>
              <a:t> If your thesis simply states facts that no one would, or even could, disagree with, it’s possible that you are simply providing a summary, rather than making an argument.</a:t>
            </a:r>
          </a:p>
          <a:p>
            <a:pPr marL="457200" indent="-457200">
              <a:buFont typeface="+mj-lt"/>
              <a:buAutoNum type="arabicPeriod"/>
            </a:pPr>
            <a:r>
              <a:rPr lang="en-US" b="1" dirty="0">
                <a:solidFill>
                  <a:srgbClr val="FF0000"/>
                </a:solidFill>
                <a:effectLst/>
              </a:rPr>
              <a:t>Is my thesis statement specific enough?</a:t>
            </a:r>
            <a:r>
              <a:rPr lang="en-US" dirty="0">
                <a:effectLst/>
              </a:rPr>
              <a:t> Thesis statements that are too vague often do not have a strong argument. If your thesis contains words like “good” or “successful,” see if you could be more specific: why is something “good”; what specifically makes something “successful”?</a:t>
            </a:r>
          </a:p>
          <a:p>
            <a:pPr marL="457200" indent="-457200">
              <a:buFont typeface="+mj-lt"/>
              <a:buAutoNum type="arabicPeriod"/>
            </a:pPr>
            <a:endParaRPr lang="en-US" dirty="0"/>
          </a:p>
        </p:txBody>
      </p:sp>
    </p:spTree>
    <p:extLst>
      <p:ext uri="{BB962C8B-B14F-4D97-AF65-F5344CB8AC3E}">
        <p14:creationId xmlns:p14="http://schemas.microsoft.com/office/powerpoint/2010/main" val="281295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know if my Thesis is strong?</a:t>
            </a:r>
            <a:endParaRPr lang="en-US" dirty="0"/>
          </a:p>
        </p:txBody>
      </p:sp>
      <p:sp>
        <p:nvSpPr>
          <p:cNvPr id="3" name="Content Placeholder 2"/>
          <p:cNvSpPr>
            <a:spLocks noGrp="1"/>
          </p:cNvSpPr>
          <p:nvPr>
            <p:ph sz="quarter" idx="13"/>
          </p:nvPr>
        </p:nvSpPr>
        <p:spPr>
          <a:xfrm>
            <a:off x="913795" y="1639615"/>
            <a:ext cx="10353761" cy="4871544"/>
          </a:xfrm>
        </p:spPr>
        <p:txBody>
          <a:bodyPr>
            <a:normAutofit/>
          </a:bodyPr>
          <a:lstStyle/>
          <a:p>
            <a:r>
              <a:rPr lang="en-US" b="1" dirty="0" smtClean="0">
                <a:solidFill>
                  <a:srgbClr val="FF0000"/>
                </a:solidFill>
                <a:effectLst/>
              </a:rPr>
              <a:t>4. Does </a:t>
            </a:r>
            <a:r>
              <a:rPr lang="en-US" b="1" dirty="0">
                <a:solidFill>
                  <a:srgbClr val="FF0000"/>
                </a:solidFill>
                <a:effectLst/>
              </a:rPr>
              <a:t>my thesis pass the “So what?” test?</a:t>
            </a:r>
            <a:r>
              <a:rPr lang="en-US" dirty="0">
                <a:effectLst/>
              </a:rPr>
              <a:t> If a reader’s first response is likely to  be “So what?” then you need to clarify, to forge a relationship, or to connect to a larger issue.</a:t>
            </a:r>
          </a:p>
          <a:p>
            <a:r>
              <a:rPr lang="en-US" b="1" dirty="0" smtClean="0">
                <a:solidFill>
                  <a:srgbClr val="FF0000"/>
                </a:solidFill>
                <a:effectLst/>
              </a:rPr>
              <a:t>5. Does </a:t>
            </a:r>
            <a:r>
              <a:rPr lang="en-US" b="1" dirty="0">
                <a:solidFill>
                  <a:srgbClr val="FF0000"/>
                </a:solidFill>
                <a:effectLst/>
              </a:rPr>
              <a:t>my essay support my thesis specifically and without wandering?</a:t>
            </a:r>
            <a:r>
              <a:rPr lang="en-US" dirty="0">
                <a:effectLst/>
              </a:rPr>
              <a:t> If your thesis and the body of your essay do not seem to go together, one of them has to change. It’s okay to change your working thesis to reflect things you have figured out in the course of writing your paper. Remember, always reassess and revise your writing as necessary.</a:t>
            </a:r>
          </a:p>
          <a:p>
            <a:r>
              <a:rPr lang="en-US" b="1" dirty="0" smtClean="0">
                <a:solidFill>
                  <a:srgbClr val="FF0000"/>
                </a:solidFill>
                <a:effectLst/>
              </a:rPr>
              <a:t>6. Does </a:t>
            </a:r>
            <a:r>
              <a:rPr lang="en-US" b="1" dirty="0">
                <a:solidFill>
                  <a:srgbClr val="FF0000"/>
                </a:solidFill>
                <a:effectLst/>
              </a:rPr>
              <a:t>my thesis pass the “how and why?” test?</a:t>
            </a:r>
            <a:r>
              <a:rPr lang="en-US" dirty="0">
                <a:effectLst/>
              </a:rPr>
              <a:t> If a reader’s first response is “how?” or “why?” your thesis may be too open-ended and lack guidance for the reader. See what you can add to give the reader a better take on your position right from the beginning.</a:t>
            </a:r>
          </a:p>
          <a:p>
            <a:endParaRPr lang="en-US" dirty="0"/>
          </a:p>
        </p:txBody>
      </p:sp>
    </p:spTree>
    <p:extLst>
      <p:ext uri="{BB962C8B-B14F-4D97-AF65-F5344CB8AC3E}">
        <p14:creationId xmlns:p14="http://schemas.microsoft.com/office/powerpoint/2010/main" val="417393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 exercise 1:</a:t>
            </a:r>
            <a:endParaRPr lang="en-US" dirty="0"/>
          </a:p>
        </p:txBody>
      </p:sp>
      <p:sp>
        <p:nvSpPr>
          <p:cNvPr id="3" name="Content Placeholder 2"/>
          <p:cNvSpPr>
            <a:spLocks noGrp="1"/>
          </p:cNvSpPr>
          <p:nvPr>
            <p:ph sz="quarter" idx="13"/>
          </p:nvPr>
        </p:nvSpPr>
        <p:spPr>
          <a:xfrm>
            <a:off x="913795" y="1935921"/>
            <a:ext cx="10353761" cy="4682359"/>
          </a:xfrm>
        </p:spPr>
        <p:txBody>
          <a:bodyPr>
            <a:normAutofit/>
          </a:bodyPr>
          <a:lstStyle/>
          <a:p>
            <a:r>
              <a:rPr lang="en-US" dirty="0" smtClean="0"/>
              <a:t>For the following questions, determine if the statement is a FACT or an ARGUMENT:</a:t>
            </a:r>
          </a:p>
          <a:p>
            <a:r>
              <a:rPr lang="en-US" sz="2800" dirty="0" smtClean="0"/>
              <a:t>1</a:t>
            </a:r>
            <a:r>
              <a:rPr lang="en-US" sz="2800" dirty="0"/>
              <a:t>. The amount of financial aid available to students should be proportionate to the earning potential of the career fields for which their majors prepare them</a:t>
            </a:r>
            <a:r>
              <a:rPr lang="en-US" sz="2800" dirty="0" smtClean="0"/>
              <a:t>.</a:t>
            </a:r>
          </a:p>
          <a:p>
            <a:r>
              <a:rPr lang="en-US" sz="2800" dirty="0" smtClean="0"/>
              <a:t> 2</a:t>
            </a:r>
            <a:r>
              <a:rPr lang="en-US" sz="2800" dirty="0"/>
              <a:t>. Tom Hanks should have won the Best-Actor award for his performance in </a:t>
            </a:r>
            <a:r>
              <a:rPr lang="en-US" sz="2800" dirty="0" smtClean="0"/>
              <a:t>Castaway.</a:t>
            </a:r>
          </a:p>
          <a:p>
            <a:r>
              <a:rPr lang="en-US" sz="2800" dirty="0" smtClean="0"/>
              <a:t>3</a:t>
            </a:r>
            <a:r>
              <a:rPr lang="en-US" sz="2800" dirty="0"/>
              <a:t>. Frank Sinatra was loved and admired by many people. </a:t>
            </a:r>
          </a:p>
        </p:txBody>
      </p:sp>
    </p:spTree>
    <p:extLst>
      <p:ext uri="{BB962C8B-B14F-4D97-AF65-F5344CB8AC3E}">
        <p14:creationId xmlns:p14="http://schemas.microsoft.com/office/powerpoint/2010/main" val="756152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 exercise 1:</a:t>
            </a:r>
            <a:endParaRPr lang="en-US" dirty="0"/>
          </a:p>
        </p:txBody>
      </p:sp>
      <p:sp>
        <p:nvSpPr>
          <p:cNvPr id="3" name="Content Placeholder 2"/>
          <p:cNvSpPr>
            <a:spLocks noGrp="1"/>
          </p:cNvSpPr>
          <p:nvPr>
            <p:ph sz="quarter" idx="13"/>
          </p:nvPr>
        </p:nvSpPr>
        <p:spPr>
          <a:xfrm>
            <a:off x="913795" y="1749972"/>
            <a:ext cx="10353761" cy="4508938"/>
          </a:xfrm>
        </p:spPr>
        <p:txBody>
          <a:bodyPr>
            <a:normAutofit/>
          </a:bodyPr>
          <a:lstStyle/>
          <a:p>
            <a:r>
              <a:rPr lang="en-US" sz="2800" dirty="0"/>
              <a:t>4. The United States contains citizens of many different ethnicities. </a:t>
            </a:r>
          </a:p>
          <a:p>
            <a:r>
              <a:rPr lang="en-US" sz="2800" dirty="0" smtClean="0"/>
              <a:t>5</a:t>
            </a:r>
            <a:r>
              <a:rPr lang="en-US" sz="2800" dirty="0"/>
              <a:t>. Sterling College should make coffee available to students in every building. </a:t>
            </a:r>
          </a:p>
          <a:p>
            <a:r>
              <a:rPr lang="en-US" sz="2800" dirty="0" smtClean="0"/>
              <a:t>6</a:t>
            </a:r>
            <a:r>
              <a:rPr lang="en-US" sz="2800" dirty="0"/>
              <a:t>. Driving under the influence of alcohol is dangerous. </a:t>
            </a:r>
          </a:p>
          <a:p>
            <a:r>
              <a:rPr lang="en-US" sz="2800" dirty="0" smtClean="0"/>
              <a:t>7</a:t>
            </a:r>
            <a:r>
              <a:rPr lang="en-US" sz="2800" dirty="0"/>
              <a:t>. Penalties for drinking and driving should be more severe. </a:t>
            </a:r>
          </a:p>
        </p:txBody>
      </p:sp>
    </p:spTree>
    <p:extLst>
      <p:ext uri="{BB962C8B-B14F-4D97-AF65-F5344CB8AC3E}">
        <p14:creationId xmlns:p14="http://schemas.microsoft.com/office/powerpoint/2010/main" val="2618943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 exercise 1:</a:t>
            </a:r>
            <a:endParaRPr lang="en-US" dirty="0"/>
          </a:p>
        </p:txBody>
      </p:sp>
      <p:sp>
        <p:nvSpPr>
          <p:cNvPr id="3" name="Content Placeholder 2"/>
          <p:cNvSpPr>
            <a:spLocks noGrp="1"/>
          </p:cNvSpPr>
          <p:nvPr>
            <p:ph sz="quarter" idx="13"/>
          </p:nvPr>
        </p:nvSpPr>
        <p:spPr>
          <a:xfrm>
            <a:off x="913795" y="2096064"/>
            <a:ext cx="10353761" cy="4115550"/>
          </a:xfrm>
        </p:spPr>
        <p:txBody>
          <a:bodyPr>
            <a:noAutofit/>
          </a:bodyPr>
          <a:lstStyle/>
          <a:p>
            <a:r>
              <a:rPr lang="en-US" sz="3200" dirty="0"/>
              <a:t>8. Television networks air a lot of reality shows nowadays. </a:t>
            </a:r>
          </a:p>
          <a:p>
            <a:r>
              <a:rPr lang="en-US" sz="3200" dirty="0" smtClean="0"/>
              <a:t>9</a:t>
            </a:r>
            <a:r>
              <a:rPr lang="en-US" sz="3200" dirty="0"/>
              <a:t>. The Harry Potter movies are better than the Indiana Jones movies. </a:t>
            </a:r>
          </a:p>
          <a:p>
            <a:r>
              <a:rPr lang="en-US" sz="3200" dirty="0" smtClean="0"/>
              <a:t>10</a:t>
            </a:r>
            <a:r>
              <a:rPr lang="en-US" sz="3200" dirty="0"/>
              <a:t>. Steroid abuse can lead to serious health problems. </a:t>
            </a:r>
          </a:p>
        </p:txBody>
      </p:sp>
    </p:spTree>
    <p:extLst>
      <p:ext uri="{BB962C8B-B14F-4D97-AF65-F5344CB8AC3E}">
        <p14:creationId xmlns:p14="http://schemas.microsoft.com/office/powerpoint/2010/main" val="3160012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167</TotalTime>
  <Words>1338</Words>
  <Application>Microsoft Office PowerPoint</Application>
  <PresentationFormat>Widescreen</PresentationFormat>
  <Paragraphs>109</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Tw Cen MT</vt:lpstr>
      <vt:lpstr>Droplet</vt:lpstr>
      <vt:lpstr>Thesis statements</vt:lpstr>
      <vt:lpstr>Thesis Statement</vt:lpstr>
      <vt:lpstr>Thesis Statements:</vt:lpstr>
      <vt:lpstr>How do I create a thesis?</vt:lpstr>
      <vt:lpstr>How do I know if my thesis is strong?</vt:lpstr>
      <vt:lpstr>How do I know if my Thesis is strong?</vt:lpstr>
      <vt:lpstr>Thesis statement exercise 1:</vt:lpstr>
      <vt:lpstr>Thesis Statement exercise 1:</vt:lpstr>
      <vt:lpstr>Thesis Statement exercise 1:</vt:lpstr>
      <vt:lpstr>Thesis Example 1:</vt:lpstr>
      <vt:lpstr>Thesis Example 1:</vt:lpstr>
      <vt:lpstr>Thesis example 1:</vt:lpstr>
      <vt:lpstr>Thesis example 1:</vt:lpstr>
      <vt:lpstr>Thesis example 1:</vt:lpstr>
      <vt:lpstr>Thesis example 2:</vt:lpstr>
      <vt:lpstr>Thesis example 2:</vt:lpstr>
      <vt:lpstr>Thesis example 2:</vt:lpstr>
      <vt:lpstr>Thesis example 2:</vt:lpstr>
      <vt:lpstr>Thesis example 2:</vt:lpstr>
      <vt:lpstr>Thesis example 2:</vt:lpstr>
      <vt:lpstr>Thesis example 3:</vt:lpstr>
      <vt:lpstr>Thesis example 3:</vt:lpstr>
      <vt:lpstr>Thesis example 3:</vt:lpstr>
      <vt:lpstr>Thesis example 3:</vt:lpstr>
      <vt:lpstr>Thesis example 3:</vt:lpstr>
      <vt:lpstr>Thesis re-cap: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LABINA S ULA</dc:creator>
  <cp:lastModifiedBy>LABINA S ULA</cp:lastModifiedBy>
  <cp:revision>19</cp:revision>
  <dcterms:created xsi:type="dcterms:W3CDTF">2018-07-24T17:05:45Z</dcterms:created>
  <dcterms:modified xsi:type="dcterms:W3CDTF">2018-07-25T16:23:22Z</dcterms:modified>
</cp:coreProperties>
</file>