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4" r:id="rId8"/>
    <p:sldId id="259" r:id="rId9"/>
    <p:sldId id="260" r:id="rId10"/>
    <p:sldId id="262" r:id="rId11"/>
    <p:sldId id="270" r:id="rId12"/>
    <p:sldId id="271" r:id="rId13"/>
    <p:sldId id="272" r:id="rId14"/>
    <p:sldId id="273" r:id="rId15"/>
    <p:sldId id="26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2" d="100"/>
          <a:sy n="52" d="100"/>
        </p:scale>
        <p:origin x="67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749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65377-1BC2-4E9C-AEE3-742E712F3CB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9A6A7-7439-4E76-AA77-DC89A065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33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942A48-5C7B-4327-8059-327C926F364E}" type="datetimeFigureOut">
              <a:rPr lang="en-US" altLang="en-US"/>
              <a:pPr/>
              <a:t>3/18/2020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5B2BA-01C4-4B9A-9048-B0891B1843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16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80503E-DB73-4964-BB43-E970A4D93883}" type="datetimeFigureOut">
              <a:rPr lang="en-US" altLang="en-US"/>
              <a:pPr/>
              <a:t>3/18/2020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7A18D-32BB-4EB1-86E4-016FF4A032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55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364D53-44D3-49E3-AEA2-205FCAD3B7D9}" type="datetimeFigureOut">
              <a:rPr lang="en-US" altLang="en-US"/>
              <a:pPr/>
              <a:t>3/18/2020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A175B-C2BC-4561-AF65-29AE962C67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99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136D45-4C61-4C14-908E-E264EDD136DE}" type="datetimeFigureOut">
              <a:rPr lang="en-US" altLang="en-US"/>
              <a:pPr/>
              <a:t>3/18/2020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250D3-BBBE-4017-9175-0656D7F5A4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50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7E501-D71D-4614-ABFE-9659677C4B45}" type="datetimeFigureOut">
              <a:rPr lang="en-US" altLang="en-US"/>
              <a:pPr/>
              <a:t>3/18/2020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3EBD1-4835-4CBD-A4B3-6E101C0552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67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4CAD0-1BBE-4A7A-B0A6-29E483FB8D5F}" type="datetimeFigureOut">
              <a:rPr lang="en-US" altLang="en-US"/>
              <a:pPr/>
              <a:t>3/18/2020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EC521-7720-49D9-B4C1-D33C4C9EA4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99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EA293C-4E91-4264-A2B1-AC3ADF3A1ADF}" type="datetimeFigureOut">
              <a:rPr lang="en-US" altLang="en-US"/>
              <a:pPr/>
              <a:t>3/18/2020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06D86-ADCE-477E-929B-826030E34E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20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9DE7D2-5F80-41A5-83FE-30057CC48E53}" type="datetimeFigureOut">
              <a:rPr lang="en-US" altLang="en-US"/>
              <a:pPr/>
              <a:t>3/18/2020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DCA96-4DF0-4AFC-A362-DCF4944998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123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E44C2F-85D9-4B96-AB01-51C2D144EC01}" type="datetimeFigureOut">
              <a:rPr lang="en-US" altLang="en-US"/>
              <a:pPr/>
              <a:t>3/18/2020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23F0E-BFEE-4DE4-8E6A-8B07E2E8BF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37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1B183-E4D5-420C-8B8A-0FBB49001337}" type="datetimeFigureOut">
              <a:rPr lang="en-US" altLang="en-US"/>
              <a:pPr/>
              <a:t>3/18/2020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49DC5-6172-4EDE-926E-9463B68C02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9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132970-BB5D-457A-9A47-9673A1997820}" type="datetimeFigureOut">
              <a:rPr lang="en-US" altLang="en-US"/>
              <a:pPr/>
              <a:t>3/18/2020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0560F-156B-4620-8D86-472A45D48E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80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518421E-5F35-4FC5-9555-FF12DAEB12A3}" type="datetimeFigureOut">
              <a:rPr lang="en-US" altLang="en-US"/>
              <a:pPr/>
              <a:t>3/18/2020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6D8BC92-547D-439A-B80F-1EF5C791E7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 sz="9600" dirty="0" smtClean="0">
              <a:latin typeface="Berlin Sans FB Demi" panose="020E0802020502020306" pitchFamily="34" charset="0"/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9600" dirty="0" smtClean="0">
                <a:latin typeface="Berlin Sans FB Demi" panose="020E0802020502020306" pitchFamily="34" charset="0"/>
                <a:ea typeface="ＭＳ Ｐゴシック" panose="020B0600070205080204" pitchFamily="34" charset="-128"/>
              </a:rPr>
              <a:t>Counterclaims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 sz="9600" dirty="0" smtClean="0">
              <a:latin typeface="Berlin Sans FB Demi" panose="020E0802020502020306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000" dirty="0" smtClean="0">
                <a:latin typeface="Berlin Sans FB Demi" panose="020E0802020502020306" pitchFamily="34" charset="0"/>
                <a:ea typeface="+mn-ea"/>
                <a:cs typeface="+mn-cs"/>
              </a:rPr>
              <a:t>Critics may argue that</a:t>
            </a:r>
            <a:r>
              <a:rPr lang="en-US" sz="4800" dirty="0" smtClean="0">
                <a:solidFill>
                  <a:srgbClr val="FF0000"/>
                </a:solidFill>
                <a:latin typeface="Berlin Sans FB Demi" panose="020E0802020502020306" pitchFamily="34" charset="0"/>
                <a:ea typeface="+mn-ea"/>
                <a:cs typeface="+mn-cs"/>
              </a:rPr>
              <a:t>...(opposing view here) </a:t>
            </a:r>
            <a:r>
              <a:rPr lang="en-US" sz="7000" dirty="0" smtClean="0">
                <a:solidFill>
                  <a:srgbClr val="00B0F0"/>
                </a:solidFill>
                <a:latin typeface="Berlin Sans FB Demi" panose="020E0802020502020306" pitchFamily="34" charset="0"/>
                <a:ea typeface="+mn-ea"/>
                <a:cs typeface="+mn-cs"/>
              </a:rPr>
              <a:t>but</a:t>
            </a:r>
            <a:r>
              <a:rPr lang="en-US" sz="7000" dirty="0" smtClean="0">
                <a:latin typeface="Berlin Sans FB Demi" panose="020E0802020502020306" pitchFamily="34" charset="0"/>
                <a:ea typeface="+mn-ea"/>
                <a:cs typeface="+mn-cs"/>
              </a:rPr>
              <a:t> this can be proven wrong because </a:t>
            </a:r>
            <a:r>
              <a:rPr lang="en-US" sz="7000" dirty="0" smtClean="0">
                <a:solidFill>
                  <a:srgbClr val="FF0000"/>
                </a:solidFill>
                <a:latin typeface="Berlin Sans FB Demi" panose="020E0802020502020306" pitchFamily="34" charset="0"/>
                <a:ea typeface="+mn-ea"/>
                <a:cs typeface="+mn-cs"/>
              </a:rPr>
              <a:t>(prove this wrong here) </a:t>
            </a:r>
            <a:endParaRPr lang="en-US" sz="7000" dirty="0">
              <a:solidFill>
                <a:srgbClr val="FF0000"/>
              </a:solidFill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Counterclaim example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000" dirty="0" smtClean="0">
                <a:solidFill>
                  <a:srgbClr val="FF0000"/>
                </a:solidFill>
                <a:latin typeface="Berlin Sans FB" panose="020E0602020502020306" pitchFamily="34" charset="0"/>
                <a:ea typeface="ＭＳ Ｐゴシック" panose="020B0600070205080204" pitchFamily="34" charset="-128"/>
              </a:rPr>
              <a:t>Some say that </a:t>
            </a:r>
            <a:r>
              <a:rPr lang="en-US" altLang="en-US" sz="40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students should be kept on campus for lunch because of safety concerns while driving. </a:t>
            </a:r>
            <a:r>
              <a:rPr lang="en-US" altLang="en-US" sz="4000" dirty="0" smtClean="0">
                <a:solidFill>
                  <a:srgbClr val="FF0000"/>
                </a:solidFill>
                <a:latin typeface="Berlin Sans FB" panose="020E0602020502020306" pitchFamily="34" charset="0"/>
                <a:ea typeface="ＭＳ Ｐゴシック" panose="020B0600070205080204" pitchFamily="34" charset="-128"/>
              </a:rPr>
              <a:t>These critics claim that</a:t>
            </a:r>
            <a:r>
              <a:rPr lang="en-US" altLang="en-US" sz="40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 students are unsafe drivers and will likely get into an accident if they venture off campus for lunch. </a:t>
            </a:r>
          </a:p>
          <a:p>
            <a:endParaRPr lang="en-US" altLang="en-US" sz="4000" dirty="0" smtClean="0">
              <a:latin typeface="Berlin Sans FB" panose="020E0602020502020306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Step 3: Write a rebuttal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This is where you prove the counterclaim wrong.  After this, a </a:t>
            </a:r>
            <a:r>
              <a:rPr lang="en-US" altLang="en-US" dirty="0" smtClean="0">
                <a:solidFill>
                  <a:srgbClr val="FF0000"/>
                </a:solidFill>
                <a:latin typeface="Berlin Sans FB" panose="020E0602020502020306" pitchFamily="34" charset="0"/>
                <a:ea typeface="ＭＳ Ｐゴシック" panose="020B0600070205080204" pitchFamily="34" charset="-128"/>
              </a:rPr>
              <a:t>quote</a:t>
            </a:r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 would follow to help support your argument.</a:t>
            </a:r>
          </a:p>
          <a:p>
            <a:endParaRPr lang="en-US" altLang="en-US" dirty="0" smtClean="0">
              <a:latin typeface="Berlin Sans FB" panose="020E0602020502020306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The rebuttal can be in the same sentence as the counterclaim, or be a standalone sentence.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Counterclaim example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400" dirty="0" smtClean="0">
                <a:solidFill>
                  <a:srgbClr val="00B0F0"/>
                </a:solidFill>
                <a:latin typeface="Berlin Sans FB" panose="020E0602020502020306" pitchFamily="34" charset="0"/>
                <a:ea typeface="ＭＳ Ｐゴシック" panose="020B0600070205080204" pitchFamily="34" charset="-128"/>
              </a:rPr>
              <a:t>However</a:t>
            </a:r>
            <a:r>
              <a:rPr lang="en-US" altLang="en-US" sz="44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, this argument is flawed because here at Hamilton, we are fortunate enough to have many healthy lunch options within walking distance. 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86600" cy="944562"/>
          </a:xfrm>
        </p:spPr>
        <p:txBody>
          <a:bodyPr/>
          <a:lstStyle/>
          <a:p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Example of all 3 together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791200"/>
          </a:xfrm>
        </p:spPr>
        <p:txBody>
          <a:bodyPr/>
          <a:lstStyle/>
          <a:p>
            <a:r>
              <a:rPr lang="en-US" altLang="en-US" sz="2800" b="1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Claim</a:t>
            </a:r>
            <a:r>
              <a:rPr lang="en-US" altLang="en-US" sz="28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: Students should be allowed to go off campus for lunch because </a:t>
            </a:r>
            <a:r>
              <a:rPr lang="en-US" altLang="en-US" sz="28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there are more </a:t>
            </a:r>
            <a:r>
              <a:rPr lang="en-US" altLang="en-US" sz="28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delicious and healthy options offered off campus. </a:t>
            </a:r>
          </a:p>
          <a:p>
            <a:r>
              <a:rPr lang="en-US" altLang="en-US" sz="2800" b="1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Counter Claim</a:t>
            </a:r>
            <a:r>
              <a:rPr lang="en-US" altLang="en-US" sz="28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: </a:t>
            </a:r>
            <a:r>
              <a:rPr lang="en-US" altLang="en-US" sz="2800" dirty="0" smtClean="0">
                <a:solidFill>
                  <a:srgbClr val="FF0000"/>
                </a:solidFill>
                <a:latin typeface="Berlin Sans FB" panose="020E0602020502020306" pitchFamily="34" charset="0"/>
                <a:ea typeface="ＭＳ Ｐゴシック" panose="020B0600070205080204" pitchFamily="34" charset="-128"/>
              </a:rPr>
              <a:t>Some say that</a:t>
            </a:r>
            <a:r>
              <a:rPr lang="en-US" altLang="en-US" sz="28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 students should be kept on campus for lunch because of safety concerns while driving. </a:t>
            </a:r>
            <a:r>
              <a:rPr lang="en-US" altLang="en-US" sz="2800" dirty="0" smtClean="0">
                <a:solidFill>
                  <a:srgbClr val="FF0000"/>
                </a:solidFill>
                <a:latin typeface="Berlin Sans FB" panose="020E0602020502020306" pitchFamily="34" charset="0"/>
                <a:ea typeface="ＭＳ Ｐゴシック" panose="020B0600070205080204" pitchFamily="34" charset="-128"/>
              </a:rPr>
              <a:t>These critics claim that </a:t>
            </a:r>
            <a:r>
              <a:rPr lang="en-US" altLang="en-US" sz="28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students are unsafe drivers and will likely get into an accident if they venture off campus of lunch. </a:t>
            </a:r>
          </a:p>
          <a:p>
            <a:r>
              <a:rPr lang="en-US" altLang="en-US" sz="28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Disprove </a:t>
            </a:r>
            <a:r>
              <a:rPr lang="en-US" altLang="en-US" sz="2800" dirty="0" smtClean="0">
                <a:solidFill>
                  <a:srgbClr val="FF0000"/>
                </a:solidFill>
                <a:latin typeface="Berlin Sans FB" panose="020E0602020502020306" pitchFamily="34" charset="0"/>
                <a:ea typeface="ＭＳ Ｐゴシック" panose="020B0600070205080204" pitchFamily="34" charset="-128"/>
              </a:rPr>
              <a:t>Counterclaim</a:t>
            </a:r>
            <a:r>
              <a:rPr lang="en-US" altLang="en-US" sz="28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/</a:t>
            </a:r>
            <a:r>
              <a:rPr lang="en-US" altLang="en-US" sz="2800" b="1" dirty="0" smtClean="0">
                <a:solidFill>
                  <a:srgbClr val="00B0F0"/>
                </a:solidFill>
                <a:latin typeface="Berlin Sans FB" panose="020E0602020502020306" pitchFamily="34" charset="0"/>
                <a:ea typeface="ＭＳ Ｐゴシック" panose="020B0600070205080204" pitchFamily="34" charset="-128"/>
              </a:rPr>
              <a:t>Rebutta</a:t>
            </a:r>
            <a:r>
              <a:rPr lang="en-US" altLang="en-US" sz="2800" dirty="0" smtClean="0">
                <a:solidFill>
                  <a:srgbClr val="00B0F0"/>
                </a:solidFill>
                <a:latin typeface="Berlin Sans FB" panose="020E0602020502020306" pitchFamily="34" charset="0"/>
                <a:ea typeface="ＭＳ Ｐゴシック" panose="020B0600070205080204" pitchFamily="34" charset="-128"/>
              </a:rPr>
              <a:t>l</a:t>
            </a:r>
            <a:r>
              <a:rPr lang="en-US" altLang="en-US" sz="28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: </a:t>
            </a:r>
            <a:r>
              <a:rPr lang="en-US" altLang="en-US" sz="2800" dirty="0" smtClean="0">
                <a:solidFill>
                  <a:srgbClr val="00B0F0"/>
                </a:solidFill>
                <a:latin typeface="Berlin Sans FB" panose="020E0602020502020306" pitchFamily="34" charset="0"/>
                <a:ea typeface="ＭＳ Ｐゴシック" panose="020B0600070205080204" pitchFamily="34" charset="-128"/>
              </a:rPr>
              <a:t>However</a:t>
            </a:r>
            <a:r>
              <a:rPr lang="en-US" altLang="en-US" sz="28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smtClean="0">
                <a:solidFill>
                  <a:srgbClr val="FF0000"/>
                </a:solidFill>
                <a:latin typeface="Berlin Sans FB" panose="020E0602020502020306" pitchFamily="34" charset="0"/>
                <a:ea typeface="ＭＳ Ｐゴシック" panose="020B0600070205080204" pitchFamily="34" charset="-128"/>
              </a:rPr>
              <a:t>this argument is flawed</a:t>
            </a:r>
            <a:r>
              <a:rPr lang="en-US" altLang="en-US" sz="28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 because here at SHS, we are fortunate enough to have many healthy lunch options within walking distance. 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Your Turn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39994" y="1407806"/>
            <a:ext cx="8246806" cy="4916794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Berlin Sans FB" panose="020E0602020502020306" pitchFamily="34" charset="0"/>
                <a:ea typeface="ＭＳ Ｐゴシック" panose="020B0600070205080204" pitchFamily="34" charset="-128"/>
              </a:rPr>
              <a:t>Start formulating a claim by asking a series of probing questions:</a:t>
            </a:r>
            <a:endParaRPr lang="en-US" altLang="en-US" dirty="0">
              <a:latin typeface="Berlin Sans FB" panose="020E0602020502020306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Is technology making us lonelier and creating a social rift?</a:t>
            </a:r>
            <a:endParaRPr lang="en-US" altLang="en-US" dirty="0" smtClean="0">
              <a:latin typeface="Berlin Sans FB" panose="020E0602020502020306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Does technology do more good than harm, especially in light of current Coronavirus problems?</a:t>
            </a:r>
            <a:endParaRPr lang="en-US" altLang="en-US" dirty="0" smtClean="0">
              <a:latin typeface="Berlin Sans FB" panose="020E0602020502020306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Is technology harming our ability to form meaningful human connections?</a:t>
            </a:r>
            <a:endParaRPr lang="en-US" altLang="en-US" dirty="0" smtClean="0">
              <a:latin typeface="Berlin Sans FB" panose="020E0602020502020306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3 parts to an argument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  <a:latin typeface="Berlin Sans FB" panose="020E0602020502020306" pitchFamily="34" charset="0"/>
                <a:ea typeface="ＭＳ Ｐゴシック" panose="020B0600070205080204" pitchFamily="34" charset="-128"/>
              </a:rPr>
              <a:t>Claim-</a:t>
            </a:r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 YOUR viewpoint on the prompt. (Thesis)</a:t>
            </a:r>
          </a:p>
          <a:p>
            <a:endParaRPr lang="en-US" altLang="en-US" dirty="0" smtClean="0">
              <a:latin typeface="Berlin Sans FB" panose="020E0602020502020306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solidFill>
                  <a:srgbClr val="FF0000"/>
                </a:solidFill>
                <a:latin typeface="Berlin Sans FB" panose="020E0602020502020306" pitchFamily="34" charset="0"/>
                <a:ea typeface="ＭＳ Ｐゴシック" panose="020B0600070205080204" pitchFamily="34" charset="-128"/>
              </a:rPr>
              <a:t>Counterclaim-</a:t>
            </a:r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 The OTHER SIDE’S viewpoint</a:t>
            </a:r>
          </a:p>
          <a:p>
            <a:endParaRPr lang="en-US" altLang="en-US" dirty="0" smtClean="0">
              <a:latin typeface="Berlin Sans FB" panose="020E0602020502020306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solidFill>
                  <a:srgbClr val="FF0000"/>
                </a:solidFill>
                <a:latin typeface="Berlin Sans FB" panose="020E0602020502020306" pitchFamily="34" charset="0"/>
                <a:ea typeface="ＭＳ Ｐゴシック" panose="020B0600070205080204" pitchFamily="34" charset="-128"/>
              </a:rPr>
              <a:t>Rebuttal-</a:t>
            </a:r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 You proving the other side’s viewpoint WRONG/INCORRECT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93295" y="425116"/>
            <a:ext cx="8229600" cy="1143000"/>
          </a:xfrm>
        </p:spPr>
        <p:txBody>
          <a:bodyPr/>
          <a:lstStyle/>
          <a:p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Prompt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5400" dirty="0" smtClean="0">
                <a:solidFill>
                  <a:srgbClr val="FF0000"/>
                </a:solidFill>
                <a:latin typeface="Berlin Sans FB" panose="020E0602020502020306" pitchFamily="34" charset="0"/>
                <a:ea typeface="ＭＳ Ｐゴシック" panose="020B0600070205080204" pitchFamily="34" charset="-128"/>
              </a:rPr>
              <a:t>Thesis</a:t>
            </a:r>
            <a:r>
              <a:rPr lang="en-US" altLang="en-US" sz="54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: </a:t>
            </a:r>
            <a:endParaRPr lang="en-US" altLang="en-US" sz="5400" dirty="0" smtClean="0">
              <a:latin typeface="Berlin Sans FB" panose="020E0602020502020306" pitchFamily="34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54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Students should be </a:t>
            </a:r>
            <a:r>
              <a:rPr lang="en-US" altLang="en-US" sz="54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allowed to go off campus for lunch.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Step 1: Make a claim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Do you agree or disagree with this </a:t>
            </a:r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statement?</a:t>
            </a:r>
            <a:endParaRPr lang="en-US" altLang="en-US" dirty="0" smtClean="0">
              <a:latin typeface="Berlin Sans FB" panose="020E0602020502020306" pitchFamily="34" charset="0"/>
              <a:ea typeface="ＭＳ Ｐゴシック" panose="020B0600070205080204" pitchFamily="34" charset="-128"/>
            </a:endParaRPr>
          </a:p>
          <a:p>
            <a:endParaRPr lang="en-US" altLang="en-US" dirty="0" smtClean="0">
              <a:latin typeface="Berlin Sans FB" panose="020E0602020502020306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Based off the answer to that question, write down your claim (thesis)</a:t>
            </a:r>
          </a:p>
          <a:p>
            <a:endParaRPr lang="en-US" altLang="en-US" dirty="0" smtClean="0">
              <a:latin typeface="Berlin Sans FB" panose="020E0602020502020306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Do not forget a because </a:t>
            </a:r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statement (answer the </a:t>
            </a:r>
            <a:r>
              <a:rPr lang="en-US" altLang="en-US" dirty="0" smtClean="0">
                <a:solidFill>
                  <a:srgbClr val="FF0000"/>
                </a:solidFill>
                <a:latin typeface="Berlin Sans FB" panose="020E0602020502020306" pitchFamily="34" charset="0"/>
                <a:ea typeface="ＭＳ Ｐゴシック" panose="020B0600070205080204" pitchFamily="34" charset="-128"/>
              </a:rPr>
              <a:t>WHY</a:t>
            </a:r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)</a:t>
            </a:r>
            <a:endParaRPr lang="en-US" altLang="en-US" dirty="0" smtClean="0">
              <a:latin typeface="Berlin Sans FB" panose="020E0602020502020306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5400" dirty="0" smtClean="0">
                <a:solidFill>
                  <a:srgbClr val="FF0000"/>
                </a:solidFill>
                <a:latin typeface="Berlin Sans FB" panose="020E0602020502020306" pitchFamily="34" charset="0"/>
                <a:ea typeface="ＭＳ Ｐゴシック" panose="020B0600070205080204" pitchFamily="34" charset="-128"/>
              </a:rPr>
              <a:t>Thesis</a:t>
            </a:r>
            <a:r>
              <a:rPr lang="en-US" altLang="en-US" sz="54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: Students should be allowed to go off campus for lunch because </a:t>
            </a:r>
            <a:r>
              <a:rPr lang="en-US" altLang="en-US" sz="54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there are more </a:t>
            </a:r>
            <a:r>
              <a:rPr lang="en-US" altLang="en-US" sz="5400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delicious and healthy options offered off campus.</a:t>
            </a:r>
            <a:r>
              <a:rPr lang="en-US" altLang="en-US" sz="5400" dirty="0" smtClean="0">
                <a:ea typeface="ＭＳ Ｐゴシック" panose="020B0600070205080204" pitchFamily="34" charset="-128"/>
              </a:rPr>
              <a:t> 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Step 2: Create a </a:t>
            </a:r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Counterclaim</a:t>
            </a:r>
            <a:endParaRPr lang="en-US" altLang="en-US" dirty="0" smtClean="0">
              <a:latin typeface="Berlin Sans FB" panose="020E0602020502020306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What is the strongest argument </a:t>
            </a:r>
            <a:r>
              <a:rPr lang="en-US" altLang="en-US" dirty="0" smtClean="0">
                <a:solidFill>
                  <a:srgbClr val="FF0000"/>
                </a:solidFill>
                <a:latin typeface="Berlin Sans FB" panose="020E0602020502020306" pitchFamily="34" charset="0"/>
                <a:ea typeface="ＭＳ Ｐゴシック" panose="020B0600070205080204" pitchFamily="34" charset="-128"/>
              </a:rPr>
              <a:t>AGAINST</a:t>
            </a:r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 your claim?</a:t>
            </a:r>
          </a:p>
          <a:p>
            <a:endParaRPr lang="en-US" altLang="en-US" dirty="0" smtClean="0">
              <a:latin typeface="Berlin Sans FB" panose="020E0602020502020306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If you were arguing with someone, what would they say to try and prove you wrong?</a:t>
            </a:r>
          </a:p>
          <a:p>
            <a:endParaRPr lang="en-US" altLang="en-US" dirty="0" smtClean="0">
              <a:latin typeface="Berlin Sans FB" panose="020E0602020502020306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latin typeface="Berlin Sans FB" panose="020E0602020502020306" pitchFamily="34" charset="0"/>
                <a:ea typeface="ＭＳ Ｐゴシック" panose="020B0600070205080204" pitchFamily="34" charset="-128"/>
              </a:rPr>
              <a:t>Use a counterclaim sentence starter</a:t>
            </a:r>
          </a:p>
          <a:p>
            <a:endParaRPr lang="en-US" altLang="en-US" dirty="0" smtClean="0">
              <a:latin typeface="Berlin Sans FB" panose="020E0602020502020306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315" y="990600"/>
            <a:ext cx="8752717" cy="51706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smtClean="0">
                <a:latin typeface="Berlin Sans FB" panose="020E0602020502020306" pitchFamily="34" charset="0"/>
              </a:rPr>
              <a:t>Let’s look at 3 templates</a:t>
            </a:r>
          </a:p>
          <a:p>
            <a:r>
              <a:rPr lang="en-US" sz="6600" dirty="0" smtClean="0">
                <a:latin typeface="Berlin Sans FB" panose="020E0602020502020306" pitchFamily="34" charset="0"/>
              </a:rPr>
              <a:t> </a:t>
            </a:r>
          </a:p>
          <a:p>
            <a:r>
              <a:rPr lang="en-US" sz="6600" dirty="0" smtClean="0">
                <a:latin typeface="Berlin Sans FB" panose="020E0602020502020306" pitchFamily="34" charset="0"/>
              </a:rPr>
              <a:t>for the use of </a:t>
            </a:r>
          </a:p>
          <a:p>
            <a:endParaRPr lang="en-US" sz="6600" dirty="0" smtClean="0">
              <a:latin typeface="Berlin Sans FB" panose="020E0602020502020306" pitchFamily="34" charset="0"/>
            </a:endParaRPr>
          </a:p>
          <a:p>
            <a:r>
              <a:rPr lang="en-US" sz="6600" dirty="0" err="1" smtClean="0">
                <a:solidFill>
                  <a:srgbClr val="FF0000"/>
                </a:solidFill>
                <a:latin typeface="Berlin Sans FB" panose="020E0602020502020306" pitchFamily="34" charset="0"/>
              </a:rPr>
              <a:t>Countercalaim</a:t>
            </a:r>
            <a:r>
              <a:rPr lang="en-US" sz="6600" dirty="0" smtClean="0">
                <a:latin typeface="Berlin Sans FB" panose="020E0602020502020306" pitchFamily="34" charset="0"/>
              </a:rPr>
              <a:t>…</a:t>
            </a:r>
            <a:endParaRPr lang="en-US" sz="66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0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6000" dirty="0" smtClean="0">
                <a:latin typeface="Berlin Sans FB Demi" panose="020E0802020502020306" pitchFamily="34" charset="0"/>
                <a:ea typeface="ＭＳ Ｐゴシック" panose="020B0600070205080204" pitchFamily="34" charset="-128"/>
              </a:rPr>
              <a:t>A common argument against this position is</a:t>
            </a:r>
            <a:r>
              <a:rPr lang="en-US" altLang="en-US" sz="4400" dirty="0" smtClean="0">
                <a:solidFill>
                  <a:srgbClr val="FF0000"/>
                </a:solidFill>
                <a:latin typeface="Berlin Sans FB Demi" panose="020E0802020502020306" pitchFamily="34" charset="0"/>
                <a:ea typeface="ＭＳ Ｐゴシック" panose="020B0600070205080204" pitchFamily="34" charset="-128"/>
              </a:rPr>
              <a:t>…(opposing view here)</a:t>
            </a:r>
            <a:r>
              <a:rPr lang="en-US" altLang="en-US" sz="6000" dirty="0" smtClean="0">
                <a:latin typeface="Berlin Sans FB Demi" panose="020E0802020502020306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6000" dirty="0" smtClean="0">
                <a:solidFill>
                  <a:srgbClr val="00B0F0"/>
                </a:solidFill>
                <a:latin typeface="Berlin Sans FB Demi" panose="020E0802020502020306" pitchFamily="34" charset="0"/>
                <a:ea typeface="ＭＳ Ｐゴシック" panose="020B0600070205080204" pitchFamily="34" charset="-128"/>
              </a:rPr>
              <a:t>but</a:t>
            </a:r>
            <a:r>
              <a:rPr lang="en-US" altLang="en-US" sz="6000" dirty="0" smtClean="0">
                <a:latin typeface="Berlin Sans FB Demi" panose="020E0802020502020306" pitchFamily="34" charset="0"/>
                <a:ea typeface="ＭＳ Ｐゴシック" panose="020B0600070205080204" pitchFamily="34" charset="-128"/>
              </a:rPr>
              <a:t> this statement is incorrect because </a:t>
            </a:r>
            <a:r>
              <a:rPr lang="en-US" altLang="en-US" sz="4400" dirty="0" smtClean="0">
                <a:solidFill>
                  <a:srgbClr val="FF0000"/>
                </a:solidFill>
                <a:latin typeface="Berlin Sans FB Demi" panose="020E0802020502020306" pitchFamily="34" charset="0"/>
                <a:ea typeface="ＭＳ Ｐゴシック" panose="020B0600070205080204" pitchFamily="34" charset="-128"/>
              </a:rPr>
              <a:t>(prove this wrong here)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 eaLnBrk="1" hangingPunct="1"/>
            <a:r>
              <a:rPr lang="en-US" altLang="en-US" sz="7000" dirty="0" smtClean="0">
                <a:latin typeface="Berlin Sans FB Demi" panose="020E0802020502020306" pitchFamily="34" charset="0"/>
                <a:ea typeface="ＭＳ Ｐゴシック" panose="020B0600070205080204" pitchFamily="34" charset="-128"/>
              </a:rPr>
              <a:t>It may be true</a:t>
            </a:r>
            <a:r>
              <a:rPr lang="en-US" altLang="en-US" sz="4400" dirty="0" smtClean="0">
                <a:solidFill>
                  <a:srgbClr val="FF0000"/>
                </a:solidFill>
                <a:latin typeface="Berlin Sans FB Demi" panose="020E0802020502020306" pitchFamily="34" charset="0"/>
                <a:ea typeface="ＭＳ Ｐゴシック" panose="020B0600070205080204" pitchFamily="34" charset="-128"/>
              </a:rPr>
              <a:t>…(opposing view here) </a:t>
            </a:r>
            <a:r>
              <a:rPr lang="en-US" altLang="en-US" sz="7000" dirty="0" smtClean="0">
                <a:solidFill>
                  <a:srgbClr val="00B0F0"/>
                </a:solidFill>
                <a:latin typeface="Berlin Sans FB Demi" panose="020E0802020502020306" pitchFamily="34" charset="0"/>
                <a:ea typeface="ＭＳ Ｐゴシック" panose="020B0600070205080204" pitchFamily="34" charset="-128"/>
              </a:rPr>
              <a:t>however</a:t>
            </a:r>
            <a:r>
              <a:rPr lang="en-US" altLang="en-US" sz="7000" dirty="0" smtClean="0">
                <a:latin typeface="Berlin Sans FB Demi" panose="020E0802020502020306" pitchFamily="34" charset="0"/>
                <a:ea typeface="ＭＳ Ｐゴシック" panose="020B0600070205080204" pitchFamily="34" charset="-128"/>
              </a:rPr>
              <a:t> this argument is flawed because </a:t>
            </a:r>
            <a:r>
              <a:rPr lang="en-US" altLang="en-US" sz="4400" dirty="0" smtClean="0">
                <a:solidFill>
                  <a:srgbClr val="FF0000"/>
                </a:solidFill>
                <a:latin typeface="Berlin Sans FB Demi" panose="020E0802020502020306" pitchFamily="34" charset="0"/>
                <a:ea typeface="ＭＳ Ｐゴシック" panose="020B0600070205080204" pitchFamily="34" charset="-128"/>
              </a:rPr>
              <a:t>(prove this wrong here)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495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ＭＳ Ｐゴシック</vt:lpstr>
      <vt:lpstr>Arial</vt:lpstr>
      <vt:lpstr>Berlin Sans FB Demi</vt:lpstr>
      <vt:lpstr>Office Theme</vt:lpstr>
      <vt:lpstr>PowerPoint Presentation</vt:lpstr>
      <vt:lpstr>3 parts to an argument</vt:lpstr>
      <vt:lpstr>Prompt</vt:lpstr>
      <vt:lpstr>Step 1: Make a claim</vt:lpstr>
      <vt:lpstr>Example</vt:lpstr>
      <vt:lpstr>Step 2: Create a Counterclaim</vt:lpstr>
      <vt:lpstr>PowerPoint Presentation</vt:lpstr>
      <vt:lpstr>PowerPoint Presentation</vt:lpstr>
      <vt:lpstr>PowerPoint Presentation</vt:lpstr>
      <vt:lpstr>PowerPoint Presentation</vt:lpstr>
      <vt:lpstr>Counterclaim example</vt:lpstr>
      <vt:lpstr>Step 3: Write a rebuttal</vt:lpstr>
      <vt:lpstr>Counterclaim example</vt:lpstr>
      <vt:lpstr>Example of all 3 together</vt:lpstr>
      <vt:lpstr>Your 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Mccarson</dc:creator>
  <cp:lastModifiedBy>Labina</cp:lastModifiedBy>
  <cp:revision>19</cp:revision>
  <dcterms:created xsi:type="dcterms:W3CDTF">2014-07-20T11:41:15Z</dcterms:created>
  <dcterms:modified xsi:type="dcterms:W3CDTF">2020-03-18T21:36:19Z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