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Controlling ideas of paragraphs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Topic Sentence: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536381" cy="441459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A well-organized paragraph supports or develops a single controlling idea, which is expressed in a sentence called the topic sentence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Every </a:t>
            </a:r>
            <a:r>
              <a:rPr lang="en-US" sz="2800" dirty="0"/>
              <a:t>paragraph should include a topic sentence that identifies the main idea of the paragraph.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topic sentence also states the point the writer wishes to make about that subject. </a:t>
            </a:r>
            <a:endParaRPr lang="en-US" sz="2800" dirty="0" smtClean="0"/>
          </a:p>
          <a:p>
            <a:r>
              <a:rPr lang="en-US" sz="2800" dirty="0" smtClean="0"/>
              <a:t>Generally</a:t>
            </a:r>
            <a:r>
              <a:rPr lang="en-US" sz="2800" dirty="0"/>
              <a:t>, the topic sentence appears at the beginning of the paragraph. It is often the paragraph’s very first sentence.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paragraph’s topic sentence must be general enough to express the paragraph’s overall subject. But it should be specific enough that the reader can understand the paragraph’s main subject and point.</a:t>
            </a:r>
          </a:p>
        </p:txBody>
      </p:sp>
    </p:spTree>
    <p:extLst>
      <p:ext uri="{BB962C8B-B14F-4D97-AF65-F5344CB8AC3E}">
        <p14:creationId xmlns:p14="http://schemas.microsoft.com/office/powerpoint/2010/main" val="327095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Topic Sentence: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01299" cy="4289906"/>
          </a:xfrm>
        </p:spPr>
        <p:txBody>
          <a:bodyPr>
            <a:normAutofit/>
          </a:bodyPr>
          <a:lstStyle/>
          <a:p>
            <a:r>
              <a:rPr lang="en-US" sz="2400" dirty="0"/>
              <a:t>A topic sentence has several important functions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substantiates or supports an essay’s thesis statement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unifies the content of a paragraph and directs the order of the sentences; </a:t>
            </a:r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it advises the reader of the subject to be discussed and how the paragraph will discuss it. </a:t>
            </a:r>
            <a:endParaRPr lang="en-US" sz="2400" dirty="0" smtClean="0"/>
          </a:p>
          <a:p>
            <a:r>
              <a:rPr lang="en-US" sz="2400" dirty="0" smtClean="0"/>
              <a:t>Readers </a:t>
            </a:r>
            <a:r>
              <a:rPr lang="en-US" sz="2400" dirty="0"/>
              <a:t>generally look to the first few sentences in a paragraph to determine the subject and perspective of the paragraph. That’s why it’s often best to put the topic sentence at the very beginning of the paragraph. </a:t>
            </a:r>
          </a:p>
        </p:txBody>
      </p:sp>
    </p:spTree>
    <p:extLst>
      <p:ext uri="{BB962C8B-B14F-4D97-AF65-F5344CB8AC3E}">
        <p14:creationId xmlns:p14="http://schemas.microsoft.com/office/powerpoint/2010/main" val="30049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Topic Sentence Exercise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2937"/>
            <a:ext cx="10557163" cy="4914900"/>
          </a:xfrm>
        </p:spPr>
        <p:txBody>
          <a:bodyPr/>
          <a:lstStyle/>
          <a:p>
            <a:r>
              <a:rPr lang="en-US" sz="1400" dirty="0"/>
              <a:t>The following groups of sentences can be rearranged to form paragraphs. Make a note of the order in which they should be placed (e.g. b., d., c., a., e.) and put a ring around the letter that corresponds to what you think is the topic </a:t>
            </a:r>
            <a:r>
              <a:rPr lang="en-US" sz="1400" dirty="0" smtClean="0"/>
              <a:t>sentence: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Next, add antifreeze to your windshield washer fluid; otherwise, the fluid will freeze and possibly break the container.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First, put on snow tires if you plan to drive on snowy, icy roads very often.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Driving in winter, especially on snowy, icy roads, can be less troublesome if you take a few simple precautions.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Finally, it is also a good idea to carry tire chains, a can of spray to unfreeze door locks, and a windshield scraper in your car when driving in winter weather.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Second, check the amount of antifreeze in your radiator and add more if 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19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Answer to Topic </a:t>
            </a:r>
            <a:r>
              <a:rPr lang="en-US" sz="4400" b="1" dirty="0"/>
              <a:t>Sentence Exercise 1: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c. </a:t>
            </a:r>
            <a:r>
              <a:rPr lang="en-US" sz="2400" u="sng" dirty="0"/>
              <a:t>Driving in winter, especially on snowy, icy roads, can be less troublesome if you take a few simple precautions.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First, put on snow tires if you plan to drive on snowy, icy roads very often.</a:t>
            </a:r>
            <a:br>
              <a:rPr lang="en-US" sz="2400" dirty="0"/>
            </a:br>
            <a:r>
              <a:rPr lang="en-US" sz="2400" dirty="0"/>
              <a:t>e. Second, check the amount of antifreeze in your radiator and add more if necessary.</a:t>
            </a:r>
            <a:br>
              <a:rPr lang="en-US" sz="2400" dirty="0"/>
            </a:br>
            <a:r>
              <a:rPr lang="en-US" sz="2400" dirty="0"/>
              <a:t>a. Next, add antifreeze to your windshield washer fluid; otherwise, the fluid will freeze and possibly break the container.</a:t>
            </a:r>
            <a:br>
              <a:rPr lang="en-US" sz="2400" dirty="0"/>
            </a:br>
            <a:r>
              <a:rPr lang="en-US" sz="2400" dirty="0"/>
              <a:t>d. Finally, it is also a good idea to carry tire chains, a can of spray to unfreeze door locks, and a windshield scraper in your car when driving in winter weather.</a:t>
            </a:r>
          </a:p>
        </p:txBody>
      </p:sp>
    </p:spTree>
    <p:extLst>
      <p:ext uri="{BB962C8B-B14F-4D97-AF65-F5344CB8AC3E}">
        <p14:creationId xmlns:p14="http://schemas.microsoft.com/office/powerpoint/2010/main" val="39077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Topic Sentence Exercise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32472" cy="4445769"/>
          </a:xfrm>
        </p:spPr>
        <p:txBody>
          <a:bodyPr>
            <a:normAutofit/>
          </a:bodyPr>
          <a:lstStyle/>
          <a:p>
            <a:r>
              <a:rPr lang="en-US" sz="1400" dirty="0"/>
              <a:t>The following groups of sentences can be rearranged to form paragraphs. Make a note of the order in which they should be placed (e.g. b., d., c., a., e.) and put a ring around the letter that corresponds to what you think is the topic </a:t>
            </a:r>
            <a:r>
              <a:rPr lang="en-US" sz="1400" dirty="0" smtClean="0"/>
              <a:t>sentence: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A breakthrough in one of these areas will hopefully provide a means of relieving both the overstretched oil market and the environment.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Researchers in the automobile industry are experimenting with different types of engines and fuels as alternatives to the conventional gasoline engines.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One new type of engine, which burns diesel oil instead of gasoline, has been </a:t>
            </a:r>
            <a:r>
              <a:rPr lang="en-US" dirty="0" smtClean="0"/>
              <a:t>available </a:t>
            </a:r>
            <a:r>
              <a:rPr lang="en-US" dirty="0"/>
              <a:t>for several years.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Finally, several automobile </a:t>
            </a:r>
            <a:r>
              <a:rPr lang="en-US" dirty="0" smtClean="0"/>
              <a:t>manufacturers </a:t>
            </a:r>
            <a:r>
              <a:rPr lang="en-US" dirty="0"/>
              <a:t>are experimenting with methanol, which is a mixture of gasoline and methyl alcohol, as an automobile fuel.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A further type is the gas turbine engine, which can use fuels made from gasoline, diesel oil, kerosene and other petroleum distillates.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The increasing depletion of oil reserves, along with environmental concerns, have prompted some radical developments in car design over the past few </a:t>
            </a:r>
            <a:r>
              <a:rPr lang="en-US" dirty="0" smtClean="0"/>
              <a:t>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Answer to Topic Sentence Exercise 2: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04109"/>
            <a:ext cx="10328563" cy="4873336"/>
          </a:xfrm>
        </p:spPr>
        <p:txBody>
          <a:bodyPr>
            <a:normAutofit/>
          </a:bodyPr>
          <a:lstStyle/>
          <a:p>
            <a:r>
              <a:rPr lang="en-US" sz="2000" dirty="0"/>
              <a:t>f. </a:t>
            </a:r>
            <a:r>
              <a:rPr lang="en-US" sz="2000" u="sng" dirty="0"/>
              <a:t>The increasing depletion of oil reserves, along with environmental concerns, have prompted some radical developments in car design over the past few years.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b. Researchers in the automobile industry are experimenting with different types of engines and fuels as alternatives to the conventional gasoline engines.</a:t>
            </a:r>
            <a:br>
              <a:rPr lang="en-US" sz="2000" dirty="0"/>
            </a:br>
            <a:r>
              <a:rPr lang="en-US" sz="2000" dirty="0"/>
              <a:t>c. One new type of engine, which burns diesel oil instead of gasoline, has been </a:t>
            </a:r>
            <a:r>
              <a:rPr lang="en-US" sz="2000" dirty="0" err="1"/>
              <a:t>avaliable</a:t>
            </a:r>
            <a:r>
              <a:rPr lang="en-US" sz="2000" dirty="0"/>
              <a:t> for several years.</a:t>
            </a:r>
            <a:br>
              <a:rPr lang="en-US" sz="2000" dirty="0"/>
            </a:br>
            <a:r>
              <a:rPr lang="en-US" sz="2000" dirty="0"/>
              <a:t>e. A further type is the gas turbine engine, which can use fuels made from gasoline, diesel oil, kerosene and other petroleum distillates.</a:t>
            </a:r>
            <a:br>
              <a:rPr lang="en-US" sz="2000" dirty="0"/>
            </a:br>
            <a:r>
              <a:rPr lang="en-US" sz="2000" dirty="0"/>
              <a:t>d. Finally, several automobile </a:t>
            </a:r>
            <a:r>
              <a:rPr lang="en-US" sz="2000" dirty="0" err="1"/>
              <a:t>manufactureres</a:t>
            </a:r>
            <a:r>
              <a:rPr lang="en-US" sz="2000" dirty="0"/>
              <a:t> are experimenting with methanol, which is a mixture of gasoline and methyl alcohol, as an automobile fuel.</a:t>
            </a:r>
            <a:br>
              <a:rPr lang="en-US" sz="2000" dirty="0"/>
            </a:br>
            <a:r>
              <a:rPr lang="en-US" sz="2000" dirty="0"/>
              <a:t>a. A breakthrough in one of these areas will hopefully provide a means of relieving both the overstretched oil market and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1016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Topic Sentence Exercise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39191"/>
            <a:ext cx="10297390" cy="4634345"/>
          </a:xfrm>
        </p:spPr>
        <p:txBody>
          <a:bodyPr/>
          <a:lstStyle/>
          <a:p>
            <a:r>
              <a:rPr lang="en-US" sz="1400" dirty="0"/>
              <a:t>The following groups of sentences can be rearranged to form paragraphs. Make a note of the order in which they should be placed (e.g. b., d., c., a., e.) and put a ring around the letter that corresponds to what you think is the topic </a:t>
            </a:r>
            <a:r>
              <a:rPr lang="en-US" sz="1400" dirty="0" smtClean="0"/>
              <a:t>sentence: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Later on, people began to write on pieces of leather, which were rolled into scrolls.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In the earliest times, people carved or painted messages on rocks.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In the Middle Ages, heavy paper called parchment was used for writing and books were laboriously copied by hand.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With the invention of the printing press in the middle of the fifteenth century, the modern printing industry was born.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 dirty="0"/>
              <a:t>Some form of written communication has been used throughout the centuries.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15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Answer to Topic Sentence Exercise 3: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e. </a:t>
            </a:r>
            <a:r>
              <a:rPr lang="en-US" sz="2400" u="sng" dirty="0"/>
              <a:t>Some form of written communication has been used throughout the centuries.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In the earliest times, people carved or painted messages on rocks.</a:t>
            </a:r>
            <a:br>
              <a:rPr lang="en-US" sz="2400" dirty="0"/>
            </a:br>
            <a:r>
              <a:rPr lang="en-US" sz="2400" dirty="0"/>
              <a:t>a. Later on, people began to write on pieces of leather, which were rolled into scrolls.</a:t>
            </a:r>
            <a:br>
              <a:rPr lang="en-US" sz="2400" dirty="0"/>
            </a:br>
            <a:r>
              <a:rPr lang="en-US" sz="2400" dirty="0"/>
              <a:t>c. In the Middle Ages, heavy paper called parchment was used for writing and books were laboriously copied by hand.</a:t>
            </a:r>
            <a:br>
              <a:rPr lang="en-US" sz="2400" dirty="0"/>
            </a:br>
            <a:r>
              <a:rPr lang="en-US" sz="2400" dirty="0"/>
              <a:t>d. With the invention of the printing press in the middle of the fifteenth century, the modern printing industry was born.</a:t>
            </a:r>
          </a:p>
        </p:txBody>
      </p:sp>
    </p:spTree>
    <p:extLst>
      <p:ext uri="{BB962C8B-B14F-4D97-AF65-F5344CB8AC3E}">
        <p14:creationId xmlns:p14="http://schemas.microsoft.com/office/powerpoint/2010/main" val="23288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29</TotalTime>
  <Words>763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Topic Sentence</vt:lpstr>
      <vt:lpstr>Topic Sentence:</vt:lpstr>
      <vt:lpstr>Topic Sentence:</vt:lpstr>
      <vt:lpstr>Topic Sentence Exercise 1:</vt:lpstr>
      <vt:lpstr>Answer to Topic Sentence Exercise 1:</vt:lpstr>
      <vt:lpstr>Topic Sentence Exercise 2:</vt:lpstr>
      <vt:lpstr>Answer to Topic Sentence Exercise 2:</vt:lpstr>
      <vt:lpstr>Topic Sentence Exercise 3:</vt:lpstr>
      <vt:lpstr>Answer to Topic Sentence Exercise 3: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Sentence</dc:title>
  <dc:creator>Ula, Labina S.</dc:creator>
  <cp:lastModifiedBy>LABINA S ULA</cp:lastModifiedBy>
  <cp:revision>6</cp:revision>
  <dcterms:created xsi:type="dcterms:W3CDTF">2018-07-24T14:28:48Z</dcterms:created>
  <dcterms:modified xsi:type="dcterms:W3CDTF">2018-07-24T15:19:09Z</dcterms:modified>
</cp:coreProperties>
</file>