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CDF073F-573B-4052-A72B-C6235BDFE349}" type="datetimeFigureOut">
              <a:rPr lang="en-US" smtClean="0"/>
              <a:t>8/2/2018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F56F8-D2C8-4AAA-89E3-0FCEFF1898FF}" type="slidenum">
              <a:rPr lang="en-US" smtClean="0"/>
              <a:t>‹#›</a:t>
            </a:fld>
            <a:endParaRPr lang="en-US"/>
          </a:p>
        </p:txBody>
      </p:sp>
    </p:spTree>
    <p:extLst>
      <p:ext uri="{BB962C8B-B14F-4D97-AF65-F5344CB8AC3E}">
        <p14:creationId xmlns:p14="http://schemas.microsoft.com/office/powerpoint/2010/main" val="3121315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DF073F-573B-4052-A72B-C6235BDFE349}" type="datetimeFigureOut">
              <a:rPr lang="en-US" smtClean="0"/>
              <a:t>8/2/2018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BF56F8-D2C8-4AAA-89E3-0FCEFF1898FF}" type="slidenum">
              <a:rPr lang="en-US" smtClean="0"/>
              <a:t>‹#›</a:t>
            </a:fld>
            <a:endParaRPr lang="en-US"/>
          </a:p>
        </p:txBody>
      </p:sp>
    </p:spTree>
    <p:extLst>
      <p:ext uri="{BB962C8B-B14F-4D97-AF65-F5344CB8AC3E}">
        <p14:creationId xmlns:p14="http://schemas.microsoft.com/office/powerpoint/2010/main" val="1216545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DF073F-573B-4052-A72B-C6235BDFE349}" type="datetimeFigureOut">
              <a:rPr lang="en-US" smtClean="0"/>
              <a:t>8/2/2018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F56F8-D2C8-4AAA-89E3-0FCEFF1898FF}" type="slidenum">
              <a:rPr lang="en-US" smtClean="0"/>
              <a:t>‹#›</a:t>
            </a:fld>
            <a:endParaRPr lang="en-US"/>
          </a:p>
        </p:txBody>
      </p:sp>
    </p:spTree>
    <p:extLst>
      <p:ext uri="{BB962C8B-B14F-4D97-AF65-F5344CB8AC3E}">
        <p14:creationId xmlns:p14="http://schemas.microsoft.com/office/powerpoint/2010/main" val="25760579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DF073F-573B-4052-A72B-C6235BDFE349}" type="datetimeFigureOut">
              <a:rPr lang="en-US" smtClean="0"/>
              <a:t>8/2/2018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F56F8-D2C8-4AAA-89E3-0FCEFF1898FF}"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6304170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DF073F-573B-4052-A72B-C6235BDFE349}" type="datetimeFigureOut">
              <a:rPr lang="en-US" smtClean="0"/>
              <a:t>8/2/2018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F56F8-D2C8-4AAA-89E3-0FCEFF1898FF}" type="slidenum">
              <a:rPr lang="en-US" smtClean="0"/>
              <a:t>‹#›</a:t>
            </a:fld>
            <a:endParaRPr lang="en-US"/>
          </a:p>
        </p:txBody>
      </p:sp>
    </p:spTree>
    <p:extLst>
      <p:ext uri="{BB962C8B-B14F-4D97-AF65-F5344CB8AC3E}">
        <p14:creationId xmlns:p14="http://schemas.microsoft.com/office/powerpoint/2010/main" val="18986356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CDF073F-573B-4052-A72B-C6235BDFE349}" type="datetimeFigureOut">
              <a:rPr lang="en-US" smtClean="0"/>
              <a:t>8/2/2018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F56F8-D2C8-4AAA-89E3-0FCEFF1898FF}" type="slidenum">
              <a:rPr lang="en-US" smtClean="0"/>
              <a:t>‹#›</a:t>
            </a:fld>
            <a:endParaRPr lang="en-US"/>
          </a:p>
        </p:txBody>
      </p:sp>
    </p:spTree>
    <p:extLst>
      <p:ext uri="{BB962C8B-B14F-4D97-AF65-F5344CB8AC3E}">
        <p14:creationId xmlns:p14="http://schemas.microsoft.com/office/powerpoint/2010/main" val="33937296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CDF073F-573B-4052-A72B-C6235BDFE349}" type="datetimeFigureOut">
              <a:rPr lang="en-US" smtClean="0"/>
              <a:t>8/2/2018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F56F8-D2C8-4AAA-89E3-0FCEFF1898FF}" type="slidenum">
              <a:rPr lang="en-US" smtClean="0"/>
              <a:t>‹#›</a:t>
            </a:fld>
            <a:endParaRPr lang="en-US"/>
          </a:p>
        </p:txBody>
      </p:sp>
    </p:spTree>
    <p:extLst>
      <p:ext uri="{BB962C8B-B14F-4D97-AF65-F5344CB8AC3E}">
        <p14:creationId xmlns:p14="http://schemas.microsoft.com/office/powerpoint/2010/main" val="12127552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DF073F-573B-4052-A72B-C6235BDFE349}" type="datetimeFigureOut">
              <a:rPr lang="en-US" smtClean="0"/>
              <a:t>8/2/2018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F56F8-D2C8-4AAA-89E3-0FCEFF1898FF}" type="slidenum">
              <a:rPr lang="en-US" smtClean="0"/>
              <a:t>‹#›</a:t>
            </a:fld>
            <a:endParaRPr lang="en-US"/>
          </a:p>
        </p:txBody>
      </p:sp>
    </p:spTree>
    <p:extLst>
      <p:ext uri="{BB962C8B-B14F-4D97-AF65-F5344CB8AC3E}">
        <p14:creationId xmlns:p14="http://schemas.microsoft.com/office/powerpoint/2010/main" val="7836406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DF073F-573B-4052-A72B-C6235BDFE349}" type="datetimeFigureOut">
              <a:rPr lang="en-US" smtClean="0"/>
              <a:t>8/2/2018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F56F8-D2C8-4AAA-89E3-0FCEFF1898FF}" type="slidenum">
              <a:rPr lang="en-US" smtClean="0"/>
              <a:t>‹#›</a:t>
            </a:fld>
            <a:endParaRPr lang="en-US"/>
          </a:p>
        </p:txBody>
      </p:sp>
    </p:spTree>
    <p:extLst>
      <p:ext uri="{BB962C8B-B14F-4D97-AF65-F5344CB8AC3E}">
        <p14:creationId xmlns:p14="http://schemas.microsoft.com/office/powerpoint/2010/main" val="1809706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DF073F-573B-4052-A72B-C6235BDFE349}" type="datetimeFigureOut">
              <a:rPr lang="en-US" smtClean="0"/>
              <a:t>8/2/2018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F56F8-D2C8-4AAA-89E3-0FCEFF1898FF}" type="slidenum">
              <a:rPr lang="en-US" smtClean="0"/>
              <a:t>‹#›</a:t>
            </a:fld>
            <a:endParaRPr lang="en-US"/>
          </a:p>
        </p:txBody>
      </p:sp>
    </p:spTree>
    <p:extLst>
      <p:ext uri="{BB962C8B-B14F-4D97-AF65-F5344CB8AC3E}">
        <p14:creationId xmlns:p14="http://schemas.microsoft.com/office/powerpoint/2010/main" val="3329121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DF073F-573B-4052-A72B-C6235BDFE349}" type="datetimeFigureOut">
              <a:rPr lang="en-US" smtClean="0"/>
              <a:t>8/2/2018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F56F8-D2C8-4AAA-89E3-0FCEFF1898FF}" type="slidenum">
              <a:rPr lang="en-US" smtClean="0"/>
              <a:t>‹#›</a:t>
            </a:fld>
            <a:endParaRPr lang="en-US"/>
          </a:p>
        </p:txBody>
      </p:sp>
    </p:spTree>
    <p:extLst>
      <p:ext uri="{BB962C8B-B14F-4D97-AF65-F5344CB8AC3E}">
        <p14:creationId xmlns:p14="http://schemas.microsoft.com/office/powerpoint/2010/main" val="2491155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CDF073F-573B-4052-A72B-C6235BDFE349}" type="datetimeFigureOut">
              <a:rPr lang="en-US" smtClean="0"/>
              <a:t>8/2/2018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BF56F8-D2C8-4AAA-89E3-0FCEFF1898FF}" type="slidenum">
              <a:rPr lang="en-US" smtClean="0"/>
              <a:t>‹#›</a:t>
            </a:fld>
            <a:endParaRPr lang="en-US"/>
          </a:p>
        </p:txBody>
      </p:sp>
    </p:spTree>
    <p:extLst>
      <p:ext uri="{BB962C8B-B14F-4D97-AF65-F5344CB8AC3E}">
        <p14:creationId xmlns:p14="http://schemas.microsoft.com/office/powerpoint/2010/main" val="2338183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CDF073F-573B-4052-A72B-C6235BDFE349}" type="datetimeFigureOut">
              <a:rPr lang="en-US" smtClean="0"/>
              <a:t>8/2/2018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BF56F8-D2C8-4AAA-89E3-0FCEFF1898FF}" type="slidenum">
              <a:rPr lang="en-US" smtClean="0"/>
              <a:t>‹#›</a:t>
            </a:fld>
            <a:endParaRPr lang="en-US"/>
          </a:p>
        </p:txBody>
      </p:sp>
    </p:spTree>
    <p:extLst>
      <p:ext uri="{BB962C8B-B14F-4D97-AF65-F5344CB8AC3E}">
        <p14:creationId xmlns:p14="http://schemas.microsoft.com/office/powerpoint/2010/main" val="1554829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5CDF073F-573B-4052-A72B-C6235BDFE349}" type="datetimeFigureOut">
              <a:rPr lang="en-US" smtClean="0"/>
              <a:t>8/2/2018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D2BF56F8-D2C8-4AAA-89E3-0FCEFF1898FF}" type="slidenum">
              <a:rPr lang="en-US" smtClean="0"/>
              <a:t>‹#›</a:t>
            </a:fld>
            <a:endParaRPr lang="en-US"/>
          </a:p>
        </p:txBody>
      </p:sp>
    </p:spTree>
    <p:extLst>
      <p:ext uri="{BB962C8B-B14F-4D97-AF65-F5344CB8AC3E}">
        <p14:creationId xmlns:p14="http://schemas.microsoft.com/office/powerpoint/2010/main" val="1614042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CDF073F-573B-4052-A72B-C6235BDFE349}" type="datetimeFigureOut">
              <a:rPr lang="en-US" smtClean="0"/>
              <a:t>8/2/2018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D2BF56F8-D2C8-4AAA-89E3-0FCEFF1898FF}" type="slidenum">
              <a:rPr lang="en-US" smtClean="0"/>
              <a:t>‹#›</a:t>
            </a:fld>
            <a:endParaRPr lang="en-US"/>
          </a:p>
        </p:txBody>
      </p:sp>
    </p:spTree>
    <p:extLst>
      <p:ext uri="{BB962C8B-B14F-4D97-AF65-F5344CB8AC3E}">
        <p14:creationId xmlns:p14="http://schemas.microsoft.com/office/powerpoint/2010/main" val="3778734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5CDF073F-573B-4052-A72B-C6235BDFE349}" type="datetimeFigureOut">
              <a:rPr lang="en-US" smtClean="0"/>
              <a:t>8/2/2018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D2BF56F8-D2C8-4AAA-89E3-0FCEFF1898FF}" type="slidenum">
              <a:rPr lang="en-US" smtClean="0"/>
              <a:t>‹#›</a:t>
            </a:fld>
            <a:endParaRPr lang="en-US"/>
          </a:p>
        </p:txBody>
      </p:sp>
    </p:spTree>
    <p:extLst>
      <p:ext uri="{BB962C8B-B14F-4D97-AF65-F5344CB8AC3E}">
        <p14:creationId xmlns:p14="http://schemas.microsoft.com/office/powerpoint/2010/main" val="278443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DF073F-573B-4052-A72B-C6235BDFE349}" type="datetimeFigureOut">
              <a:rPr lang="en-US" smtClean="0"/>
              <a:t>8/2/2018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BF56F8-D2C8-4AAA-89E3-0FCEFF1898FF}" type="slidenum">
              <a:rPr lang="en-US" smtClean="0"/>
              <a:t>‹#›</a:t>
            </a:fld>
            <a:endParaRPr lang="en-US"/>
          </a:p>
        </p:txBody>
      </p:sp>
    </p:spTree>
    <p:extLst>
      <p:ext uri="{BB962C8B-B14F-4D97-AF65-F5344CB8AC3E}">
        <p14:creationId xmlns:p14="http://schemas.microsoft.com/office/powerpoint/2010/main" val="3646382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CDF073F-573B-4052-A72B-C6235BDFE349}" type="datetimeFigureOut">
              <a:rPr lang="en-US" smtClean="0"/>
              <a:t>8/2/2018</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2BF56F8-D2C8-4AAA-89E3-0FCEFF1898FF}" type="slidenum">
              <a:rPr lang="en-US" smtClean="0"/>
              <a:t>‹#›</a:t>
            </a:fld>
            <a:endParaRPr lang="en-US"/>
          </a:p>
        </p:txBody>
      </p:sp>
    </p:spTree>
    <p:extLst>
      <p:ext uri="{BB962C8B-B14F-4D97-AF65-F5344CB8AC3E}">
        <p14:creationId xmlns:p14="http://schemas.microsoft.com/office/powerpoint/2010/main" val="3413399920"/>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Foreshadowing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48240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t>Foreshadowing:</a:t>
            </a:r>
            <a:endParaRPr lang="en-US" sz="6000" b="1" dirty="0"/>
          </a:p>
        </p:txBody>
      </p:sp>
      <p:sp>
        <p:nvSpPr>
          <p:cNvPr id="3" name="Content Placeholder 2"/>
          <p:cNvSpPr>
            <a:spLocks noGrp="1"/>
          </p:cNvSpPr>
          <p:nvPr>
            <p:ph idx="1"/>
          </p:nvPr>
        </p:nvSpPr>
        <p:spPr/>
        <p:txBody>
          <a:bodyPr>
            <a:normAutofit/>
          </a:bodyPr>
          <a:lstStyle/>
          <a:p>
            <a:r>
              <a:rPr lang="en-US" sz="2800" dirty="0"/>
              <a:t> is an author’s use of </a:t>
            </a:r>
            <a:r>
              <a:rPr lang="en-US" sz="2800" b="1" u="sng" dirty="0">
                <a:solidFill>
                  <a:srgbClr val="92D050"/>
                </a:solidFill>
              </a:rPr>
              <a:t>hints</a:t>
            </a:r>
            <a:r>
              <a:rPr lang="en-US" sz="2800" dirty="0"/>
              <a:t> or </a:t>
            </a:r>
            <a:r>
              <a:rPr lang="en-US" sz="2800" b="1" u="sng" dirty="0">
                <a:solidFill>
                  <a:srgbClr val="92D050"/>
                </a:solidFill>
              </a:rPr>
              <a:t>clues</a:t>
            </a:r>
            <a:r>
              <a:rPr lang="en-US" sz="2800" dirty="0"/>
              <a:t> </a:t>
            </a:r>
            <a:r>
              <a:rPr lang="en-US" sz="2800" dirty="0" smtClean="0"/>
              <a:t>to suggest events that will occur later in the story.</a:t>
            </a:r>
          </a:p>
          <a:p>
            <a:r>
              <a:rPr lang="en-US" sz="2800" dirty="0" smtClean="0"/>
              <a:t>Not</a:t>
            </a:r>
            <a:r>
              <a:rPr lang="en-US" sz="2800" dirty="0"/>
              <a:t> all foreshadowing is obvious. </a:t>
            </a:r>
            <a:r>
              <a:rPr lang="en-US" sz="2800" dirty="0" smtClean="0"/>
              <a:t>Frequently, future events are merely hinted at through:</a:t>
            </a:r>
          </a:p>
          <a:p>
            <a:r>
              <a:rPr lang="en-US" sz="2800" b="1" u="sng" dirty="0" smtClean="0">
                <a:solidFill>
                  <a:srgbClr val="92D050"/>
                </a:solidFill>
              </a:rPr>
              <a:t>Dialogue </a:t>
            </a:r>
          </a:p>
          <a:p>
            <a:r>
              <a:rPr lang="en-US" sz="2800" b="1" u="sng" dirty="0" smtClean="0">
                <a:solidFill>
                  <a:srgbClr val="92D050"/>
                </a:solidFill>
              </a:rPr>
              <a:t>Description</a:t>
            </a:r>
          </a:p>
          <a:p>
            <a:r>
              <a:rPr lang="en-US" sz="2800" b="1" u="sng" dirty="0" smtClean="0">
                <a:solidFill>
                  <a:srgbClr val="92D050"/>
                </a:solidFill>
              </a:rPr>
              <a:t>Attitudes</a:t>
            </a:r>
            <a:r>
              <a:rPr lang="en-US" sz="2800" dirty="0" smtClean="0">
                <a:solidFill>
                  <a:srgbClr val="92D050"/>
                </a:solidFill>
              </a:rPr>
              <a:t> </a:t>
            </a:r>
            <a:r>
              <a:rPr lang="en-US" sz="2800" dirty="0" smtClean="0"/>
              <a:t>and </a:t>
            </a:r>
            <a:r>
              <a:rPr lang="en-US" sz="2800" b="1" u="sng" dirty="0" smtClean="0">
                <a:solidFill>
                  <a:srgbClr val="92D050"/>
                </a:solidFill>
              </a:rPr>
              <a:t>reactions</a:t>
            </a:r>
            <a:r>
              <a:rPr lang="en-US" sz="2800" dirty="0" smtClean="0">
                <a:solidFill>
                  <a:srgbClr val="92D050"/>
                </a:solidFill>
              </a:rPr>
              <a:t> </a:t>
            </a:r>
            <a:r>
              <a:rPr lang="en-US" sz="2800" dirty="0" smtClean="0"/>
              <a:t>of the characters</a:t>
            </a:r>
          </a:p>
        </p:txBody>
      </p:sp>
    </p:spTree>
    <p:extLst>
      <p:ext uri="{BB962C8B-B14F-4D97-AF65-F5344CB8AC3E}">
        <p14:creationId xmlns:p14="http://schemas.microsoft.com/office/powerpoint/2010/main" val="2205182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1000"/>
                                        <p:tgtEl>
                                          <p:spTgt spid="3">
                                            <p:txEl>
                                              <p:pRg st="2" end="2"/>
                                            </p:txEl>
                                          </p:spTgt>
                                        </p:tgtEl>
                                      </p:cBhvr>
                                    </p:animEffect>
                                    <p:anim calcmode="lin" valueType="num">
                                      <p:cBhvr>
                                        <p:cTn id="1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1000"/>
                                        <p:tgtEl>
                                          <p:spTgt spid="3">
                                            <p:txEl>
                                              <p:pRg st="3" end="3"/>
                                            </p:txEl>
                                          </p:spTgt>
                                        </p:tgtEl>
                                      </p:cBhvr>
                                    </p:animEffect>
                                    <p:anim calcmode="lin" valueType="num">
                                      <p:cBhvr>
                                        <p:cTn id="1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anim calcmode="lin" valueType="num">
                                      <p:cBhvr>
                                        <p:cTn id="2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b="1" dirty="0" smtClean="0"/>
              <a:t>Foreshadowing:</a:t>
            </a:r>
            <a:endParaRPr lang="en-US" sz="6600" b="1" dirty="0"/>
          </a:p>
        </p:txBody>
      </p:sp>
      <p:sp>
        <p:nvSpPr>
          <p:cNvPr id="3" name="Content Placeholder 2"/>
          <p:cNvSpPr>
            <a:spLocks noGrp="1"/>
          </p:cNvSpPr>
          <p:nvPr>
            <p:ph idx="1"/>
          </p:nvPr>
        </p:nvSpPr>
        <p:spPr/>
        <p:txBody>
          <a:bodyPr>
            <a:normAutofit/>
          </a:bodyPr>
          <a:lstStyle/>
          <a:p>
            <a:r>
              <a:rPr lang="en-US" sz="2800" dirty="0" smtClean="0"/>
              <a:t>Frequently serves two purposes:</a:t>
            </a:r>
          </a:p>
          <a:p>
            <a:pPr marL="457200" indent="-457200">
              <a:buFont typeface="+mj-lt"/>
              <a:buAutoNum type="arabicPeriod"/>
            </a:pPr>
            <a:r>
              <a:rPr lang="en-US" sz="2800" dirty="0" smtClean="0"/>
              <a:t>It builds </a:t>
            </a:r>
            <a:r>
              <a:rPr lang="en-US" sz="2800" b="1" u="sng" dirty="0" smtClean="0">
                <a:solidFill>
                  <a:srgbClr val="92D050"/>
                </a:solidFill>
              </a:rPr>
              <a:t>suspense</a:t>
            </a:r>
            <a:r>
              <a:rPr lang="en-US" sz="2800" dirty="0" smtClean="0"/>
              <a:t> by raising questions that encourage the reader to go on and find out more about the event that is being foreshadowed.</a:t>
            </a:r>
          </a:p>
          <a:p>
            <a:pPr marL="457200" indent="-457200">
              <a:buFont typeface="+mj-lt"/>
              <a:buAutoNum type="arabicPeriod"/>
            </a:pPr>
            <a:r>
              <a:rPr lang="en-US" sz="2800" dirty="0" smtClean="0"/>
              <a:t>It is also a mean of making a narrative more believable by partially </a:t>
            </a:r>
            <a:r>
              <a:rPr lang="en-US" sz="2800" b="1" u="sng" dirty="0" smtClean="0">
                <a:solidFill>
                  <a:srgbClr val="92D050"/>
                </a:solidFill>
              </a:rPr>
              <a:t>preparing</a:t>
            </a:r>
            <a:r>
              <a:rPr lang="en-US" sz="2800" dirty="0" smtClean="0"/>
              <a:t> the reader for events which are to follow.</a:t>
            </a:r>
            <a:endParaRPr lang="en-US" sz="2800" dirty="0"/>
          </a:p>
        </p:txBody>
      </p:sp>
    </p:spTree>
    <p:extLst>
      <p:ext uri="{BB962C8B-B14F-4D97-AF65-F5344CB8AC3E}">
        <p14:creationId xmlns:p14="http://schemas.microsoft.com/office/powerpoint/2010/main" val="2452021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b="1" dirty="0" smtClean="0"/>
              <a:t>Foreshadowing:</a:t>
            </a:r>
            <a:endParaRPr lang="en-US" sz="6600" b="1" dirty="0"/>
          </a:p>
        </p:txBody>
      </p:sp>
      <p:sp>
        <p:nvSpPr>
          <p:cNvPr id="3" name="Content Placeholder 2"/>
          <p:cNvSpPr>
            <a:spLocks noGrp="1"/>
          </p:cNvSpPr>
          <p:nvPr>
            <p:ph idx="1"/>
          </p:nvPr>
        </p:nvSpPr>
        <p:spPr/>
        <p:txBody>
          <a:bodyPr>
            <a:normAutofit lnSpcReduction="10000"/>
          </a:bodyPr>
          <a:lstStyle/>
          <a:p>
            <a:r>
              <a:rPr lang="en-US" sz="2800" dirty="0" smtClean="0"/>
              <a:t>In literature, foreshadowing usually consist of only one or two sentences, and is especially effective when ending a scene or chapter. </a:t>
            </a:r>
          </a:p>
          <a:p>
            <a:r>
              <a:rPr lang="en-US" sz="2800" dirty="0" smtClean="0"/>
              <a:t>An Example of Foreshadowing:</a:t>
            </a:r>
          </a:p>
          <a:p>
            <a:r>
              <a:rPr lang="en-US" sz="3600" b="1" i="1" dirty="0" smtClean="0">
                <a:solidFill>
                  <a:srgbClr val="92D050"/>
                </a:solidFill>
              </a:rPr>
              <a:t>Sam wished he could rid himself of the sick feeling in his gut that told him something terrible was going to happen, and happen soon.</a:t>
            </a:r>
            <a:endParaRPr lang="en-US" sz="3600" b="1" i="1" dirty="0">
              <a:solidFill>
                <a:srgbClr val="92D050"/>
              </a:solidFill>
            </a:endParaRPr>
          </a:p>
        </p:txBody>
      </p:sp>
    </p:spTree>
    <p:extLst>
      <p:ext uri="{BB962C8B-B14F-4D97-AF65-F5344CB8AC3E}">
        <p14:creationId xmlns:p14="http://schemas.microsoft.com/office/powerpoint/2010/main" val="22921313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t>Analyzing Foreshadowing:</a:t>
            </a:r>
            <a:endParaRPr lang="en-US" sz="5400" b="1" dirty="0"/>
          </a:p>
        </p:txBody>
      </p:sp>
      <p:sp>
        <p:nvSpPr>
          <p:cNvPr id="3" name="Content Placeholder 2"/>
          <p:cNvSpPr>
            <a:spLocks noGrp="1"/>
          </p:cNvSpPr>
          <p:nvPr>
            <p:ph idx="1"/>
          </p:nvPr>
        </p:nvSpPr>
        <p:spPr/>
        <p:txBody>
          <a:bodyPr>
            <a:noAutofit/>
          </a:bodyPr>
          <a:lstStyle/>
          <a:p>
            <a:pPr marL="457200" indent="-457200">
              <a:buFont typeface="+mj-lt"/>
              <a:buAutoNum type="arabicPeriod"/>
            </a:pPr>
            <a:r>
              <a:rPr lang="en-US" sz="4800" dirty="0" smtClean="0"/>
              <a:t>Think about </a:t>
            </a:r>
            <a:r>
              <a:rPr lang="en-US" sz="4800" b="1" u="sng" dirty="0" smtClean="0">
                <a:solidFill>
                  <a:srgbClr val="92D050"/>
                </a:solidFill>
              </a:rPr>
              <a:t>plot events</a:t>
            </a:r>
          </a:p>
          <a:p>
            <a:pPr marL="457200" indent="-457200">
              <a:buFont typeface="+mj-lt"/>
              <a:buAutoNum type="arabicPeriod"/>
            </a:pPr>
            <a:r>
              <a:rPr lang="en-US" sz="4800" dirty="0" smtClean="0"/>
              <a:t>Look for clues in </a:t>
            </a:r>
            <a:r>
              <a:rPr lang="en-US" sz="4800" b="1" u="sng" dirty="0" smtClean="0">
                <a:solidFill>
                  <a:srgbClr val="92D050"/>
                </a:solidFill>
              </a:rPr>
              <a:t>dialogue</a:t>
            </a:r>
            <a:r>
              <a:rPr lang="en-US" sz="4800" dirty="0" smtClean="0">
                <a:solidFill>
                  <a:srgbClr val="92D050"/>
                </a:solidFill>
              </a:rPr>
              <a:t> </a:t>
            </a:r>
            <a:r>
              <a:rPr lang="en-US" sz="4800" dirty="0" smtClean="0"/>
              <a:t>or description</a:t>
            </a:r>
          </a:p>
          <a:p>
            <a:pPr marL="457200" indent="-457200">
              <a:buFont typeface="+mj-lt"/>
              <a:buAutoNum type="arabicPeriod"/>
            </a:pPr>
            <a:r>
              <a:rPr lang="en-US" sz="4800" b="1" u="sng" dirty="0" smtClean="0">
                <a:solidFill>
                  <a:srgbClr val="92D050"/>
                </a:solidFill>
              </a:rPr>
              <a:t>Predict</a:t>
            </a:r>
            <a:r>
              <a:rPr lang="en-US" sz="4800" dirty="0" smtClean="0">
                <a:solidFill>
                  <a:srgbClr val="92D050"/>
                </a:solidFill>
              </a:rPr>
              <a:t> </a:t>
            </a:r>
            <a:r>
              <a:rPr lang="en-US" sz="4800" dirty="0" smtClean="0"/>
              <a:t>what will happen next</a:t>
            </a:r>
            <a:endParaRPr lang="en-US" sz="4800" dirty="0"/>
          </a:p>
        </p:txBody>
      </p:sp>
    </p:spTree>
    <p:extLst>
      <p:ext uri="{BB962C8B-B14F-4D97-AF65-F5344CB8AC3E}">
        <p14:creationId xmlns:p14="http://schemas.microsoft.com/office/powerpoint/2010/main" val="3416896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t>Analyzing Foreshadowing:</a:t>
            </a:r>
            <a:endParaRPr lang="en-US" sz="5400" b="1" dirty="0"/>
          </a:p>
        </p:txBody>
      </p:sp>
      <p:sp>
        <p:nvSpPr>
          <p:cNvPr id="3" name="Content Placeholder 2"/>
          <p:cNvSpPr>
            <a:spLocks noGrp="1"/>
          </p:cNvSpPr>
          <p:nvPr>
            <p:ph idx="1"/>
          </p:nvPr>
        </p:nvSpPr>
        <p:spPr/>
        <p:txBody>
          <a:bodyPr>
            <a:noAutofit/>
          </a:bodyPr>
          <a:lstStyle/>
          <a:p>
            <a:r>
              <a:rPr lang="en-US" sz="2600" b="1" dirty="0" smtClean="0">
                <a:solidFill>
                  <a:srgbClr val="92D050"/>
                </a:solidFill>
              </a:rPr>
              <a:t>Ari and his dad were driving home from soccer practice when snow began.  Mr. Gold switched on the windshield wipers and frowned.  “I wish I’d had a chance to get new tires,” he said.  “Ours are really worn out.”</a:t>
            </a:r>
          </a:p>
          <a:p>
            <a:pPr marL="457200" indent="-457200">
              <a:buFont typeface="+mj-lt"/>
              <a:buAutoNum type="arabicPeriod"/>
            </a:pPr>
            <a:r>
              <a:rPr lang="en-US" sz="2600" dirty="0" smtClean="0"/>
              <a:t>What is the plot so far?</a:t>
            </a:r>
          </a:p>
          <a:p>
            <a:pPr marL="457200" indent="-457200">
              <a:buFont typeface="+mj-lt"/>
              <a:buAutoNum type="arabicPeriod"/>
            </a:pPr>
            <a:r>
              <a:rPr lang="en-US" sz="2600" dirty="0" smtClean="0"/>
              <a:t>Are there any clues in the dialogue or descriptions that you think might be foreshadowing?</a:t>
            </a:r>
          </a:p>
          <a:p>
            <a:pPr marL="457200" indent="-457200">
              <a:buFont typeface="+mj-lt"/>
              <a:buAutoNum type="arabicPeriod"/>
            </a:pPr>
            <a:r>
              <a:rPr lang="en-US" sz="2600" dirty="0" smtClean="0"/>
              <a:t>What do you think will happen next?</a:t>
            </a:r>
            <a:endParaRPr lang="en-US" sz="2600" dirty="0"/>
          </a:p>
        </p:txBody>
      </p:sp>
    </p:spTree>
    <p:extLst>
      <p:ext uri="{BB962C8B-B14F-4D97-AF65-F5344CB8AC3E}">
        <p14:creationId xmlns:p14="http://schemas.microsoft.com/office/powerpoint/2010/main" val="2264994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Foreshadowing:</a:t>
            </a:r>
            <a:endParaRPr lang="en-US" dirty="0"/>
          </a:p>
        </p:txBody>
      </p:sp>
      <p:sp>
        <p:nvSpPr>
          <p:cNvPr id="3" name="Content Placeholder 2"/>
          <p:cNvSpPr>
            <a:spLocks noGrp="1"/>
          </p:cNvSpPr>
          <p:nvPr>
            <p:ph idx="1"/>
          </p:nvPr>
        </p:nvSpPr>
        <p:spPr/>
        <p:txBody>
          <a:bodyPr>
            <a:noAutofit/>
          </a:bodyPr>
          <a:lstStyle/>
          <a:p>
            <a:r>
              <a:rPr lang="en-US" sz="3400" dirty="0" smtClean="0"/>
              <a:t>Can help to build </a:t>
            </a:r>
            <a:r>
              <a:rPr lang="en-US" sz="3400" b="1" u="sng" dirty="0" smtClean="0">
                <a:solidFill>
                  <a:srgbClr val="92D050"/>
                </a:solidFill>
              </a:rPr>
              <a:t>suspense</a:t>
            </a:r>
            <a:r>
              <a:rPr lang="en-US" sz="3400" dirty="0" smtClean="0">
                <a:solidFill>
                  <a:srgbClr val="92D050"/>
                </a:solidFill>
              </a:rPr>
              <a:t> </a:t>
            </a:r>
            <a:r>
              <a:rPr lang="en-US" sz="3400" dirty="0" smtClean="0"/>
              <a:t>in literature.</a:t>
            </a:r>
          </a:p>
          <a:p>
            <a:r>
              <a:rPr lang="en-US" sz="3400" dirty="0" smtClean="0"/>
              <a:t>When analyzing suspense:</a:t>
            </a:r>
          </a:p>
          <a:p>
            <a:pPr marL="457200" indent="-457200">
              <a:buFont typeface="+mj-lt"/>
              <a:buAutoNum type="arabicPeriod"/>
            </a:pPr>
            <a:r>
              <a:rPr lang="en-US" sz="3400" dirty="0" smtClean="0"/>
              <a:t>Examine your </a:t>
            </a:r>
            <a:r>
              <a:rPr lang="en-US" sz="3400" b="1" u="sng" dirty="0" smtClean="0">
                <a:solidFill>
                  <a:srgbClr val="92D050"/>
                </a:solidFill>
              </a:rPr>
              <a:t>feelings</a:t>
            </a:r>
            <a:r>
              <a:rPr lang="en-US" sz="3400" dirty="0" smtClean="0">
                <a:solidFill>
                  <a:srgbClr val="92D050"/>
                </a:solidFill>
              </a:rPr>
              <a:t> </a:t>
            </a:r>
            <a:r>
              <a:rPr lang="en-US" sz="3400" dirty="0" smtClean="0"/>
              <a:t>as you read.</a:t>
            </a:r>
          </a:p>
          <a:p>
            <a:pPr marL="457200" indent="-457200">
              <a:buFont typeface="+mj-lt"/>
              <a:buAutoNum type="arabicPeriod"/>
            </a:pPr>
            <a:r>
              <a:rPr lang="en-US" sz="3400" dirty="0" smtClean="0"/>
              <a:t>Identify the </a:t>
            </a:r>
            <a:r>
              <a:rPr lang="en-US" sz="3400" b="1" u="sng" dirty="0" smtClean="0">
                <a:solidFill>
                  <a:srgbClr val="92D050"/>
                </a:solidFill>
              </a:rPr>
              <a:t>rising action </a:t>
            </a:r>
            <a:r>
              <a:rPr lang="en-US" sz="3400" dirty="0" smtClean="0"/>
              <a:t>of the plot.</a:t>
            </a:r>
          </a:p>
          <a:p>
            <a:pPr marL="457200" indent="-457200">
              <a:buFont typeface="+mj-lt"/>
              <a:buAutoNum type="arabicPeriod"/>
            </a:pPr>
            <a:r>
              <a:rPr lang="en-US" sz="3400" dirty="0" smtClean="0"/>
              <a:t>Focus on the main questions you have regarding the story’s </a:t>
            </a:r>
            <a:r>
              <a:rPr lang="en-US" sz="3400" b="1" u="sng" dirty="0" smtClean="0">
                <a:solidFill>
                  <a:srgbClr val="92D050"/>
                </a:solidFill>
              </a:rPr>
              <a:t>outcome</a:t>
            </a:r>
            <a:r>
              <a:rPr lang="en-US" sz="3400" dirty="0" smtClean="0"/>
              <a:t>.</a:t>
            </a:r>
          </a:p>
        </p:txBody>
      </p:sp>
    </p:spTree>
    <p:extLst>
      <p:ext uri="{BB962C8B-B14F-4D97-AF65-F5344CB8AC3E}">
        <p14:creationId xmlns:p14="http://schemas.microsoft.com/office/powerpoint/2010/main" val="2076967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1000"/>
                                        <p:tgtEl>
                                          <p:spTgt spid="3">
                                            <p:txEl>
                                              <p:pRg st="2" end="2"/>
                                            </p:txEl>
                                          </p:spTgt>
                                        </p:tgtEl>
                                      </p:cBhvr>
                                    </p:animEffect>
                                    <p:anim calcmode="lin" valueType="num">
                                      <p:cBhvr>
                                        <p:cTn id="1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1000"/>
                                        <p:tgtEl>
                                          <p:spTgt spid="3">
                                            <p:txEl>
                                              <p:pRg st="3" end="3"/>
                                            </p:txEl>
                                          </p:spTgt>
                                        </p:tgtEl>
                                      </p:cBhvr>
                                    </p:animEffect>
                                    <p:anim calcmode="lin" valueType="num">
                                      <p:cBhvr>
                                        <p:cTn id="1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anim calcmode="lin" valueType="num">
                                      <p:cBhvr>
                                        <p:cTn id="2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t>Foreshadowing &amp; Suspense:</a:t>
            </a:r>
            <a:endParaRPr lang="en-US" sz="5400" b="1" dirty="0"/>
          </a:p>
        </p:txBody>
      </p:sp>
      <p:sp>
        <p:nvSpPr>
          <p:cNvPr id="3" name="Content Placeholder 2"/>
          <p:cNvSpPr>
            <a:spLocks noGrp="1"/>
          </p:cNvSpPr>
          <p:nvPr>
            <p:ph idx="1"/>
          </p:nvPr>
        </p:nvSpPr>
        <p:spPr>
          <a:xfrm>
            <a:off x="1103311" y="1434662"/>
            <a:ext cx="9175805" cy="5060731"/>
          </a:xfrm>
        </p:spPr>
        <p:txBody>
          <a:bodyPr>
            <a:noAutofit/>
          </a:bodyPr>
          <a:lstStyle/>
          <a:p>
            <a:r>
              <a:rPr lang="en-US" sz="2200" b="1" dirty="0" smtClean="0">
                <a:solidFill>
                  <a:srgbClr val="92D050"/>
                </a:solidFill>
              </a:rPr>
              <a:t>By now the snow was falling so hard that the windshield wipers couldn’t’ keep up.  Trying to climb Bear Hill, the car fishtailed left, then right.  “I don’t know if we can make it up,” muttered Mr. Gold, shifting into low gear.  Suddenly, at the top of the hill, an 18-wheeler truck jackknifed into their lane.  Mr. Gold slammed on his brakes, but nothing happened.</a:t>
            </a:r>
          </a:p>
          <a:p>
            <a:pPr marL="457200" indent="-457200">
              <a:buFont typeface="+mj-lt"/>
              <a:buAutoNum type="arabicPeriod"/>
            </a:pPr>
            <a:r>
              <a:rPr lang="en-US" sz="2200" dirty="0" smtClean="0"/>
              <a:t>What are your </a:t>
            </a:r>
            <a:r>
              <a:rPr lang="en-US" sz="2200" b="1" u="sng" dirty="0" smtClean="0">
                <a:solidFill>
                  <a:srgbClr val="92D050"/>
                </a:solidFill>
              </a:rPr>
              <a:t>feelings</a:t>
            </a:r>
            <a:r>
              <a:rPr lang="en-US" sz="2200" dirty="0" smtClean="0"/>
              <a:t> about the situation the characters are facing in this scenario?</a:t>
            </a:r>
          </a:p>
          <a:p>
            <a:pPr marL="457200" indent="-457200">
              <a:buFont typeface="+mj-lt"/>
              <a:buAutoNum type="arabicPeriod"/>
            </a:pPr>
            <a:r>
              <a:rPr lang="en-US" sz="2200" dirty="0" smtClean="0"/>
              <a:t>What else might happen to further increase </a:t>
            </a:r>
            <a:r>
              <a:rPr lang="en-US" sz="2200" b="1" u="sng" dirty="0" smtClean="0">
                <a:solidFill>
                  <a:srgbClr val="92D050"/>
                </a:solidFill>
              </a:rPr>
              <a:t>suspense</a:t>
            </a:r>
            <a:r>
              <a:rPr lang="en-US" sz="2200" dirty="0" smtClean="0">
                <a:solidFill>
                  <a:srgbClr val="92D050"/>
                </a:solidFill>
              </a:rPr>
              <a:t> </a:t>
            </a:r>
            <a:r>
              <a:rPr lang="en-US" sz="2200" dirty="0" smtClean="0"/>
              <a:t>as the story moves toward its climax?</a:t>
            </a:r>
          </a:p>
          <a:p>
            <a:pPr marL="457200" indent="-457200">
              <a:buFont typeface="+mj-lt"/>
              <a:buAutoNum type="arabicPeriod"/>
            </a:pPr>
            <a:r>
              <a:rPr lang="en-US" sz="2200" dirty="0" smtClean="0"/>
              <a:t>Do you have any ‘</a:t>
            </a:r>
            <a:r>
              <a:rPr lang="en-US" sz="2200" b="1" u="sng" dirty="0" smtClean="0">
                <a:solidFill>
                  <a:srgbClr val="92D050"/>
                </a:solidFill>
              </a:rPr>
              <a:t>burning questions</a:t>
            </a:r>
            <a:r>
              <a:rPr lang="en-US" sz="2200" dirty="0" smtClean="0"/>
              <a:t>’ in your mind about Ari and his father?</a:t>
            </a:r>
            <a:endParaRPr lang="en-US" sz="2200" dirty="0"/>
          </a:p>
        </p:txBody>
      </p:sp>
    </p:spTree>
    <p:extLst>
      <p:ext uri="{BB962C8B-B14F-4D97-AF65-F5344CB8AC3E}">
        <p14:creationId xmlns:p14="http://schemas.microsoft.com/office/powerpoint/2010/main" val="3557048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36</TotalTime>
  <Words>390</Words>
  <Application>Microsoft Office PowerPoint</Application>
  <PresentationFormat>Widescreen</PresentationFormat>
  <Paragraphs>35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Ion</vt:lpstr>
      <vt:lpstr>Foreshadowing</vt:lpstr>
      <vt:lpstr>Foreshadowing:</vt:lpstr>
      <vt:lpstr>Foreshadowing:</vt:lpstr>
      <vt:lpstr>Foreshadowing:</vt:lpstr>
      <vt:lpstr>Analyzing Foreshadowing:</vt:lpstr>
      <vt:lpstr>Analyzing Foreshadowing:</vt:lpstr>
      <vt:lpstr>Foreshadowing:</vt:lpstr>
      <vt:lpstr>Foreshadowing &amp; Suspense: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Foreshadowing</dc:title>
  <dc:creator>LABINA S ULA</dc:creator>
  <cp:lastModifiedBy>LABINA S ULA</cp:lastModifiedBy>
  <cp:revision>4</cp:revision>
  <dcterms:created xsi:type="dcterms:W3CDTF">2018-08-02T15:45:52Z</dcterms:created>
  <dcterms:modified xsi:type="dcterms:W3CDTF">2018-08-02T16:22:29Z</dcterms:modified>
</cp:coreProperties>
</file>