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0" d="100"/>
          <a:sy n="50" d="100"/>
        </p:scale>
        <p:origin x="48" y="9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7/30/2018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Integrating quotations</a:t>
            </a:r>
            <a:endParaRPr lang="en-US" dirty="0"/>
          </a:p>
        </p:txBody>
      </p:sp>
      <p:sp>
        <p:nvSpPr>
          <p:cNvPr id="3" name="Subtitle 2"/>
          <p:cNvSpPr>
            <a:spLocks noGrp="1"/>
          </p:cNvSpPr>
          <p:nvPr>
            <p:ph type="subTitle" idx="1"/>
          </p:nvPr>
        </p:nvSpPr>
        <p:spPr/>
        <p:txBody>
          <a:bodyPr/>
          <a:lstStyle/>
          <a:p>
            <a:r>
              <a:rPr lang="en-US" dirty="0" smtClean="0"/>
              <a:t>Citing sources</a:t>
            </a:r>
            <a:endParaRPr lang="en-US" dirty="0"/>
          </a:p>
        </p:txBody>
      </p:sp>
    </p:spTree>
    <p:extLst>
      <p:ext uri="{BB962C8B-B14F-4D97-AF65-F5344CB8AC3E}">
        <p14:creationId xmlns:p14="http://schemas.microsoft.com/office/powerpoint/2010/main" val="341737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quotes in an essay?</a:t>
            </a:r>
            <a:endParaRPr lang="en-US" dirty="0"/>
          </a:p>
        </p:txBody>
      </p:sp>
      <p:sp>
        <p:nvSpPr>
          <p:cNvPr id="3" name="Content Placeholder 2"/>
          <p:cNvSpPr>
            <a:spLocks noGrp="1"/>
          </p:cNvSpPr>
          <p:nvPr>
            <p:ph sz="quarter" idx="13"/>
          </p:nvPr>
        </p:nvSpPr>
        <p:spPr/>
        <p:txBody>
          <a:bodyPr>
            <a:normAutofit/>
          </a:bodyPr>
          <a:lstStyle/>
          <a:p>
            <a:r>
              <a:rPr lang="en-US" sz="4000" dirty="0" smtClean="0"/>
              <a:t>To prove that your ideas are correct</a:t>
            </a:r>
          </a:p>
          <a:p>
            <a:r>
              <a:rPr lang="en-US" sz="4000" dirty="0" smtClean="0"/>
              <a:t>To illustrate your point of view</a:t>
            </a:r>
          </a:p>
          <a:p>
            <a:r>
              <a:rPr lang="en-US" sz="4000" dirty="0" smtClean="0"/>
              <a:t>To demonstrate how you arrived at an original idea of your own</a:t>
            </a:r>
            <a:endParaRPr lang="en-US" sz="4000" dirty="0"/>
          </a:p>
        </p:txBody>
      </p:sp>
    </p:spTree>
    <p:extLst>
      <p:ext uri="{BB962C8B-B14F-4D97-AF65-F5344CB8AC3E}">
        <p14:creationId xmlns:p14="http://schemas.microsoft.com/office/powerpoint/2010/main" val="4389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quote???</a:t>
            </a:r>
            <a:endParaRPr lang="en-US" dirty="0"/>
          </a:p>
        </p:txBody>
      </p:sp>
      <p:sp>
        <p:nvSpPr>
          <p:cNvPr id="3" name="Content Placeholder 2"/>
          <p:cNvSpPr>
            <a:spLocks noGrp="1"/>
          </p:cNvSpPr>
          <p:nvPr>
            <p:ph sz="quarter" idx="13"/>
          </p:nvPr>
        </p:nvSpPr>
        <p:spPr/>
        <p:txBody>
          <a:bodyPr>
            <a:noAutofit/>
          </a:bodyPr>
          <a:lstStyle/>
          <a:p>
            <a:r>
              <a:rPr lang="en-US" sz="3600" dirty="0" smtClean="0"/>
              <a:t>Most importantly, you use quotations from the primary text to </a:t>
            </a:r>
            <a:r>
              <a:rPr lang="en-US" sz="3600" dirty="0" smtClean="0">
                <a:solidFill>
                  <a:srgbClr val="FF0000"/>
                </a:solidFill>
              </a:rPr>
              <a:t>directly support </a:t>
            </a:r>
            <a:r>
              <a:rPr lang="en-US" sz="3600" dirty="0" smtClean="0"/>
              <a:t>the </a:t>
            </a:r>
            <a:r>
              <a:rPr lang="en-US" sz="3600" dirty="0" smtClean="0">
                <a:solidFill>
                  <a:srgbClr val="FF0000"/>
                </a:solidFill>
              </a:rPr>
              <a:t>argument</a:t>
            </a:r>
            <a:r>
              <a:rPr lang="en-US" sz="3600" dirty="0" smtClean="0"/>
              <a:t> you are making in the essay.  </a:t>
            </a:r>
            <a:endParaRPr lang="en-US" sz="3600" dirty="0"/>
          </a:p>
          <a:p>
            <a:r>
              <a:rPr lang="en-US" sz="3600" dirty="0" smtClean="0"/>
              <a:t>Quotations must help to </a:t>
            </a:r>
            <a:r>
              <a:rPr lang="en-US" sz="3600" dirty="0" smtClean="0">
                <a:solidFill>
                  <a:srgbClr val="FF0000"/>
                </a:solidFill>
              </a:rPr>
              <a:t>clarify</a:t>
            </a:r>
            <a:r>
              <a:rPr lang="en-US" sz="3600" dirty="0" smtClean="0"/>
              <a:t> the </a:t>
            </a:r>
            <a:r>
              <a:rPr lang="en-US" sz="3600" dirty="0" smtClean="0">
                <a:solidFill>
                  <a:srgbClr val="FF0000"/>
                </a:solidFill>
              </a:rPr>
              <a:t>claim</a:t>
            </a:r>
            <a:r>
              <a:rPr lang="en-US" sz="3600" dirty="0" smtClean="0"/>
              <a:t> of your thesis statement</a:t>
            </a:r>
            <a:endParaRPr lang="en-US" sz="3600" dirty="0"/>
          </a:p>
        </p:txBody>
      </p:sp>
    </p:spTree>
    <p:extLst>
      <p:ext uri="{BB962C8B-B14F-4D97-AF65-F5344CB8AC3E}">
        <p14:creationId xmlns:p14="http://schemas.microsoft.com/office/powerpoint/2010/main" val="347030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quotations in your essay:</a:t>
            </a:r>
            <a:endParaRPr lang="en-US" dirty="0"/>
          </a:p>
        </p:txBody>
      </p:sp>
      <p:sp>
        <p:nvSpPr>
          <p:cNvPr id="3" name="Content Placeholder 2"/>
          <p:cNvSpPr>
            <a:spLocks noGrp="1"/>
          </p:cNvSpPr>
          <p:nvPr>
            <p:ph sz="quarter" idx="13"/>
          </p:nvPr>
        </p:nvSpPr>
        <p:spPr/>
        <p:txBody>
          <a:bodyPr>
            <a:normAutofit/>
          </a:bodyPr>
          <a:lstStyle/>
          <a:p>
            <a:r>
              <a:rPr lang="en-US" sz="3200" dirty="0" smtClean="0"/>
              <a:t>Do not quote in the introduction.  </a:t>
            </a:r>
          </a:p>
          <a:p>
            <a:r>
              <a:rPr lang="en-US" sz="3200" dirty="0" smtClean="0"/>
              <a:t>Provide quotations in the </a:t>
            </a:r>
            <a:r>
              <a:rPr lang="en-US" sz="3200" dirty="0" smtClean="0">
                <a:solidFill>
                  <a:srgbClr val="FF0000"/>
                </a:solidFill>
              </a:rPr>
              <a:t>body paragraphs </a:t>
            </a:r>
            <a:r>
              <a:rPr lang="en-US" sz="3200" dirty="0" smtClean="0"/>
              <a:t>of your essay.</a:t>
            </a:r>
          </a:p>
          <a:p>
            <a:r>
              <a:rPr lang="en-US" sz="3200" dirty="0" smtClean="0"/>
              <a:t>Quotes should appear </a:t>
            </a:r>
            <a:r>
              <a:rPr lang="en-US" sz="3200" dirty="0" smtClean="0">
                <a:solidFill>
                  <a:srgbClr val="FF0000"/>
                </a:solidFill>
              </a:rPr>
              <a:t>after</a:t>
            </a:r>
            <a:r>
              <a:rPr lang="en-US" sz="3200" dirty="0" smtClean="0"/>
              <a:t> the topic sentence</a:t>
            </a:r>
          </a:p>
          <a:p>
            <a:r>
              <a:rPr lang="en-US" sz="3200" dirty="0" smtClean="0"/>
              <a:t>Never end a paragraph with a quote</a:t>
            </a:r>
          </a:p>
        </p:txBody>
      </p:sp>
    </p:spTree>
    <p:extLst>
      <p:ext uri="{BB962C8B-B14F-4D97-AF65-F5344CB8AC3E}">
        <p14:creationId xmlns:p14="http://schemas.microsoft.com/office/powerpoint/2010/main" val="253137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 need introduction and explanation:</a:t>
            </a:r>
            <a:endParaRPr lang="en-US" dirty="0"/>
          </a:p>
        </p:txBody>
      </p:sp>
      <p:sp>
        <p:nvSpPr>
          <p:cNvPr id="3" name="Content Placeholder 2"/>
          <p:cNvSpPr>
            <a:spLocks noGrp="1"/>
          </p:cNvSpPr>
          <p:nvPr>
            <p:ph sz="quarter" idx="13"/>
          </p:nvPr>
        </p:nvSpPr>
        <p:spPr>
          <a:xfrm>
            <a:off x="913774" y="2019300"/>
            <a:ext cx="10364452" cy="4438650"/>
          </a:xfrm>
        </p:spPr>
        <p:txBody>
          <a:bodyPr>
            <a:normAutofit/>
          </a:bodyPr>
          <a:lstStyle/>
          <a:p>
            <a:r>
              <a:rPr lang="en-US" sz="2400" dirty="0">
                <a:solidFill>
                  <a:srgbClr val="FF0000"/>
                </a:solidFill>
              </a:rPr>
              <a:t>Topic Sentence</a:t>
            </a:r>
            <a:r>
              <a:rPr lang="en-US" sz="2400" dirty="0"/>
              <a:t>: O’Brien’s character in his novel, The Things They Carried, is able to sort through his emotions by writing about what he experienced in Vietnam</a:t>
            </a:r>
            <a:r>
              <a:rPr lang="en-US" sz="2400" dirty="0" smtClean="0"/>
              <a:t>.</a:t>
            </a:r>
          </a:p>
          <a:p>
            <a:r>
              <a:rPr lang="en-US" sz="2400" dirty="0">
                <a:solidFill>
                  <a:srgbClr val="FF0000"/>
                </a:solidFill>
              </a:rPr>
              <a:t>Quotation</a:t>
            </a:r>
            <a:r>
              <a:rPr lang="en-US" sz="2400" dirty="0"/>
              <a:t>: The method of story-telling is effective for him, because “by telling stories, you objectify your own experience. You separate it from yourself. You pin down certain truths” (158</a:t>
            </a:r>
            <a:r>
              <a:rPr lang="en-US" sz="2400" dirty="0" smtClean="0"/>
              <a:t>).</a:t>
            </a:r>
          </a:p>
          <a:p>
            <a:r>
              <a:rPr lang="en-US" sz="2400" dirty="0">
                <a:solidFill>
                  <a:srgbClr val="FF0000"/>
                </a:solidFill>
              </a:rPr>
              <a:t>Relevance</a:t>
            </a:r>
            <a:r>
              <a:rPr lang="en-US" sz="2400" dirty="0"/>
              <a:t>: His stories thus become a type of therapy for him where O’Brien can discover the lessons he learned without feeling directly involved. </a:t>
            </a:r>
          </a:p>
        </p:txBody>
      </p:sp>
    </p:spTree>
    <p:extLst>
      <p:ext uri="{BB962C8B-B14F-4D97-AF65-F5344CB8AC3E}">
        <p14:creationId xmlns:p14="http://schemas.microsoft.com/office/powerpoint/2010/main" val="290214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3825" cy="1095983"/>
          </a:xfrm>
        </p:spPr>
        <p:txBody>
          <a:bodyPr/>
          <a:lstStyle/>
          <a:p>
            <a:r>
              <a:rPr lang="en-US" dirty="0" smtClean="0"/>
              <a:t>How to Integrate quotes in a sentence:</a:t>
            </a:r>
            <a:endParaRPr lang="en-US" dirty="0"/>
          </a:p>
        </p:txBody>
      </p:sp>
      <p:sp>
        <p:nvSpPr>
          <p:cNvPr id="3" name="Content Placeholder 2"/>
          <p:cNvSpPr>
            <a:spLocks noGrp="1"/>
          </p:cNvSpPr>
          <p:nvPr>
            <p:ph sz="quarter" idx="13"/>
          </p:nvPr>
        </p:nvSpPr>
        <p:spPr>
          <a:xfrm>
            <a:off x="913774" y="1562100"/>
            <a:ext cx="10363826" cy="4876800"/>
          </a:xfrm>
        </p:spPr>
        <p:txBody>
          <a:bodyPr/>
          <a:lstStyle/>
          <a:p>
            <a:r>
              <a:rPr lang="en-US" sz="2400" dirty="0"/>
              <a:t>Remember, a quote should </a:t>
            </a:r>
            <a:r>
              <a:rPr lang="en-US" sz="2400" dirty="0">
                <a:solidFill>
                  <a:srgbClr val="FF0000"/>
                </a:solidFill>
              </a:rPr>
              <a:t>never appear in a sentence by itself</a:t>
            </a:r>
            <a:r>
              <a:rPr lang="en-US" sz="2400" dirty="0"/>
              <a:t>, because then there is no context for the quote</a:t>
            </a:r>
            <a:r>
              <a:rPr lang="en-US" sz="2400" dirty="0" smtClean="0"/>
              <a:t>.</a:t>
            </a:r>
          </a:p>
          <a:p>
            <a:r>
              <a:rPr lang="en-US" sz="2400" dirty="0"/>
              <a:t>Example: </a:t>
            </a:r>
            <a:endParaRPr lang="en-US" sz="2400" dirty="0" smtClean="0"/>
          </a:p>
          <a:p>
            <a:r>
              <a:rPr lang="en-US" sz="3200" dirty="0" smtClean="0"/>
              <a:t>Men </a:t>
            </a:r>
            <a:r>
              <a:rPr lang="en-US" sz="3200" dirty="0"/>
              <a:t>are the sole cause of the war. “May God forgive the men who brought about this war” (Rhodes 260</a:t>
            </a:r>
            <a:r>
              <a:rPr lang="en-US" sz="3200" dirty="0" smtClean="0"/>
              <a:t>).</a:t>
            </a:r>
          </a:p>
          <a:p>
            <a:r>
              <a:rPr lang="en-US" sz="2400" dirty="0"/>
              <a:t>Here, the reader can be confused or the reading can be disturbed because there is no warning that a quote is coming, and there is </a:t>
            </a:r>
            <a:r>
              <a:rPr lang="en-US" sz="2400" dirty="0">
                <a:solidFill>
                  <a:srgbClr val="FF0000"/>
                </a:solidFill>
              </a:rPr>
              <a:t>no context for the quote</a:t>
            </a:r>
          </a:p>
        </p:txBody>
      </p:sp>
    </p:spTree>
    <p:extLst>
      <p:ext uri="{BB962C8B-B14F-4D97-AF65-F5344CB8AC3E}">
        <p14:creationId xmlns:p14="http://schemas.microsoft.com/office/powerpoint/2010/main" val="341163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3825" cy="1019783"/>
          </a:xfrm>
        </p:spPr>
        <p:txBody>
          <a:bodyPr/>
          <a:lstStyle/>
          <a:p>
            <a:r>
              <a:rPr lang="en-US" dirty="0" smtClean="0"/>
              <a:t>How to integrate quotes in a sentence:</a:t>
            </a:r>
            <a:endParaRPr lang="en-US" dirty="0"/>
          </a:p>
        </p:txBody>
      </p:sp>
      <p:sp>
        <p:nvSpPr>
          <p:cNvPr id="3" name="Content Placeholder 2"/>
          <p:cNvSpPr>
            <a:spLocks noGrp="1"/>
          </p:cNvSpPr>
          <p:nvPr>
            <p:ph sz="quarter" idx="13"/>
          </p:nvPr>
        </p:nvSpPr>
        <p:spPr>
          <a:xfrm>
            <a:off x="913774" y="1466850"/>
            <a:ext cx="10363826" cy="5067300"/>
          </a:xfrm>
        </p:spPr>
        <p:txBody>
          <a:bodyPr>
            <a:normAutofit/>
          </a:bodyPr>
          <a:lstStyle/>
          <a:p>
            <a:r>
              <a:rPr lang="en-US" sz="3600" dirty="0"/>
              <a:t>Men are described as the sole cause of the war when Christian Rhodes states “May God forgive the men who brought about this war” (Rhodes 260</a:t>
            </a:r>
            <a:r>
              <a:rPr lang="en-US" sz="3600" dirty="0" smtClean="0"/>
              <a:t>).</a:t>
            </a:r>
          </a:p>
          <a:p>
            <a:r>
              <a:rPr lang="en-US" sz="3600" dirty="0"/>
              <a:t>Here, the reader knows that someone else’s opinion is being used to </a:t>
            </a:r>
            <a:r>
              <a:rPr lang="en-US" sz="3600" dirty="0">
                <a:solidFill>
                  <a:srgbClr val="FF0000"/>
                </a:solidFill>
              </a:rPr>
              <a:t>support your own idea</a:t>
            </a:r>
            <a:r>
              <a:rPr lang="en-US" sz="3600" dirty="0"/>
              <a:t>, and it gives a </a:t>
            </a:r>
            <a:r>
              <a:rPr lang="en-US" sz="3600" dirty="0">
                <a:solidFill>
                  <a:srgbClr val="FF0000"/>
                </a:solidFill>
              </a:rPr>
              <a:t>context</a:t>
            </a:r>
            <a:r>
              <a:rPr lang="en-US" sz="3600" dirty="0"/>
              <a:t> to the quote.</a:t>
            </a:r>
          </a:p>
        </p:txBody>
      </p:sp>
    </p:spTree>
    <p:extLst>
      <p:ext uri="{BB962C8B-B14F-4D97-AF65-F5344CB8AC3E}">
        <p14:creationId xmlns:p14="http://schemas.microsoft.com/office/powerpoint/2010/main" val="6261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3825" cy="714983"/>
          </a:xfrm>
        </p:spPr>
        <p:txBody>
          <a:bodyPr/>
          <a:lstStyle/>
          <a:p>
            <a:r>
              <a:rPr lang="en-US" dirty="0" smtClean="0"/>
              <a:t>Use signal phrases:</a:t>
            </a:r>
            <a:endParaRPr lang="en-US" dirty="0"/>
          </a:p>
        </p:txBody>
      </p:sp>
      <p:sp>
        <p:nvSpPr>
          <p:cNvPr id="3" name="Content Placeholder 2"/>
          <p:cNvSpPr>
            <a:spLocks noGrp="1"/>
          </p:cNvSpPr>
          <p:nvPr>
            <p:ph sz="quarter" idx="13"/>
          </p:nvPr>
        </p:nvSpPr>
        <p:spPr>
          <a:xfrm>
            <a:off x="913774" y="1200150"/>
            <a:ext cx="10363826" cy="5143500"/>
          </a:xfrm>
        </p:spPr>
        <p:txBody>
          <a:bodyPr>
            <a:normAutofit fontScale="92500" lnSpcReduction="10000"/>
          </a:bodyPr>
          <a:lstStyle/>
          <a:p>
            <a:r>
              <a:rPr lang="en-US" sz="2400" dirty="0"/>
              <a:t>A quote can be smoothly integrated into the sentence by using a </a:t>
            </a:r>
            <a:r>
              <a:rPr lang="en-US" sz="2400" dirty="0">
                <a:solidFill>
                  <a:srgbClr val="FF0000"/>
                </a:solidFill>
              </a:rPr>
              <a:t>signal phrase</a:t>
            </a:r>
            <a:r>
              <a:rPr lang="en-US" sz="2400" dirty="0"/>
              <a:t>. </a:t>
            </a:r>
            <a:endParaRPr lang="en-US" sz="2400" dirty="0" smtClean="0"/>
          </a:p>
          <a:p>
            <a:r>
              <a:rPr lang="en-US" sz="2400" dirty="0" smtClean="0"/>
              <a:t>A signal phrase is a sentence that introduces a quotation and includes a </a:t>
            </a:r>
            <a:r>
              <a:rPr lang="en-US" sz="2400" dirty="0" smtClean="0">
                <a:solidFill>
                  <a:srgbClr val="FF0000"/>
                </a:solidFill>
              </a:rPr>
              <a:t>verb</a:t>
            </a:r>
            <a:r>
              <a:rPr lang="en-US" sz="2400" dirty="0" smtClean="0"/>
              <a:t> along with the </a:t>
            </a:r>
            <a:r>
              <a:rPr lang="en-US" sz="2400" dirty="0" smtClean="0">
                <a:solidFill>
                  <a:srgbClr val="FF0000"/>
                </a:solidFill>
              </a:rPr>
              <a:t>name</a:t>
            </a:r>
            <a:r>
              <a:rPr lang="en-US" sz="2400" dirty="0" smtClean="0"/>
              <a:t> of the person who is being quoted.</a:t>
            </a:r>
          </a:p>
          <a:p>
            <a:r>
              <a:rPr lang="en-US" sz="2400" dirty="0"/>
              <a:t>You can create your own signal phrase by mixing these basic styles with verbs. There are many verbs you can use to help you build your own signal phrase</a:t>
            </a:r>
            <a:r>
              <a:rPr lang="en-US" sz="2400" dirty="0" smtClean="0"/>
              <a:t>:</a:t>
            </a:r>
          </a:p>
          <a:p>
            <a:r>
              <a:rPr lang="en-US" sz="2800" dirty="0" smtClean="0"/>
              <a:t>Adds, admits, agrees, argues, asserts, believes, illustrates, implies, insists, notes, observes, points out, reasons, says, states, suggests, thinks, writes, claims, comments, compares, demonstrates, denies, emphasizes, etc.</a:t>
            </a:r>
            <a:endParaRPr lang="en-US" sz="2800" dirty="0"/>
          </a:p>
        </p:txBody>
      </p:sp>
    </p:spTree>
    <p:extLst>
      <p:ext uri="{BB962C8B-B14F-4D97-AF65-F5344CB8AC3E}">
        <p14:creationId xmlns:p14="http://schemas.microsoft.com/office/powerpoint/2010/main" val="87847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230475" cy="772133"/>
          </a:xfrm>
        </p:spPr>
        <p:txBody>
          <a:bodyPr/>
          <a:lstStyle/>
          <a:p>
            <a:r>
              <a:rPr lang="en-US" dirty="0" smtClean="0"/>
              <a:t>Using signal phrases:</a:t>
            </a:r>
            <a:endParaRPr lang="en-US" dirty="0"/>
          </a:p>
        </p:txBody>
      </p:sp>
      <p:sp>
        <p:nvSpPr>
          <p:cNvPr id="3" name="Content Placeholder 2"/>
          <p:cNvSpPr>
            <a:spLocks noGrp="1"/>
          </p:cNvSpPr>
          <p:nvPr>
            <p:ph sz="quarter" idx="13"/>
          </p:nvPr>
        </p:nvSpPr>
        <p:spPr>
          <a:xfrm>
            <a:off x="913774" y="1238250"/>
            <a:ext cx="10230476" cy="5029200"/>
          </a:xfrm>
        </p:spPr>
        <p:txBody>
          <a:bodyPr>
            <a:normAutofit fontScale="92500" lnSpcReduction="10000"/>
          </a:bodyPr>
          <a:lstStyle/>
          <a:p>
            <a:r>
              <a:rPr lang="en-US" dirty="0"/>
              <a:t>A signal phrase can be set up in three ways: </a:t>
            </a:r>
            <a:endParaRPr lang="en-US" dirty="0" smtClean="0"/>
          </a:p>
          <a:p>
            <a:r>
              <a:rPr lang="en-US" dirty="0"/>
              <a:t>1. Writing a </a:t>
            </a:r>
            <a:r>
              <a:rPr lang="en-US" dirty="0">
                <a:solidFill>
                  <a:srgbClr val="FF0000"/>
                </a:solidFill>
              </a:rPr>
              <a:t>complete sentence </a:t>
            </a:r>
            <a:r>
              <a:rPr lang="en-US" dirty="0"/>
              <a:t>followed by a </a:t>
            </a:r>
            <a:r>
              <a:rPr lang="en-US" dirty="0">
                <a:solidFill>
                  <a:srgbClr val="FF0000"/>
                </a:solidFill>
              </a:rPr>
              <a:t>colon</a:t>
            </a:r>
            <a:r>
              <a:rPr lang="en-US" dirty="0"/>
              <a:t> and then the </a:t>
            </a:r>
            <a:r>
              <a:rPr lang="en-US" dirty="0" smtClean="0">
                <a:solidFill>
                  <a:srgbClr val="FF0000"/>
                </a:solidFill>
              </a:rPr>
              <a:t>quote</a:t>
            </a:r>
            <a:r>
              <a:rPr lang="en-US" dirty="0" smtClean="0"/>
              <a:t>:</a:t>
            </a:r>
          </a:p>
          <a:p>
            <a:r>
              <a:rPr lang="en-US" dirty="0"/>
              <a:t>Demeter is not actively responsible for the plants’ growth, but passively so: “When Demeter felt especially fine, tiny shoots of barley or oats would spring up in the footprints She left” (110). </a:t>
            </a:r>
            <a:endParaRPr lang="en-US" dirty="0" smtClean="0"/>
          </a:p>
          <a:p>
            <a:r>
              <a:rPr lang="en-US" dirty="0"/>
              <a:t>2. Writing an </a:t>
            </a:r>
            <a:r>
              <a:rPr lang="en-US" dirty="0">
                <a:solidFill>
                  <a:srgbClr val="FF0000"/>
                </a:solidFill>
              </a:rPr>
              <a:t>incomplete sentence</a:t>
            </a:r>
            <a:r>
              <a:rPr lang="en-US" dirty="0"/>
              <a:t>, followed by a </a:t>
            </a:r>
            <a:r>
              <a:rPr lang="en-US" dirty="0">
                <a:solidFill>
                  <a:srgbClr val="FF0000"/>
                </a:solidFill>
              </a:rPr>
              <a:t>comma</a:t>
            </a:r>
            <a:r>
              <a:rPr lang="en-US" dirty="0"/>
              <a:t> and then the </a:t>
            </a:r>
            <a:r>
              <a:rPr lang="en-US" dirty="0" smtClean="0">
                <a:solidFill>
                  <a:srgbClr val="FF0000"/>
                </a:solidFill>
              </a:rPr>
              <a:t>quote</a:t>
            </a:r>
            <a:r>
              <a:rPr lang="en-US" dirty="0" smtClean="0"/>
              <a:t>:</a:t>
            </a:r>
          </a:p>
          <a:p>
            <a:r>
              <a:rPr lang="en-US" dirty="0"/>
              <a:t>The author shows that Demeter is seen as passively responsible for the plants’ growth, saying, “When Demeter felt especially fine, tiny shoots of barley or oats would spring up in the footprints She left” (110). </a:t>
            </a:r>
            <a:endParaRPr lang="en-US" dirty="0" smtClean="0"/>
          </a:p>
          <a:p>
            <a:r>
              <a:rPr lang="en-US" dirty="0"/>
              <a:t>3. Writing a statement that </a:t>
            </a:r>
            <a:r>
              <a:rPr lang="en-US" dirty="0">
                <a:solidFill>
                  <a:srgbClr val="FF0000"/>
                </a:solidFill>
              </a:rPr>
              <a:t>ends in that </a:t>
            </a:r>
            <a:r>
              <a:rPr lang="en-US" dirty="0"/>
              <a:t>or a </a:t>
            </a:r>
            <a:r>
              <a:rPr lang="en-US" dirty="0">
                <a:solidFill>
                  <a:srgbClr val="FF0000"/>
                </a:solidFill>
              </a:rPr>
              <a:t>signal phrase </a:t>
            </a:r>
            <a:r>
              <a:rPr lang="en-US" dirty="0"/>
              <a:t>and then the </a:t>
            </a:r>
            <a:r>
              <a:rPr lang="en-US" dirty="0" smtClean="0">
                <a:solidFill>
                  <a:srgbClr val="FF0000"/>
                </a:solidFill>
              </a:rPr>
              <a:t>quote</a:t>
            </a:r>
            <a:r>
              <a:rPr lang="en-US" dirty="0" smtClean="0"/>
              <a:t>:</a:t>
            </a:r>
          </a:p>
          <a:p>
            <a:r>
              <a:rPr lang="en-US" dirty="0"/>
              <a:t>Demeter’s passive responsibility in the plants’ growth is clear when the author states that “When Demeter felt especially fine, tiny shoots of barley or oats would spring up in the footprints She left” (110).</a:t>
            </a:r>
          </a:p>
        </p:txBody>
      </p:sp>
    </p:spTree>
    <p:extLst>
      <p:ext uri="{BB962C8B-B14F-4D97-AF65-F5344CB8AC3E}">
        <p14:creationId xmlns:p14="http://schemas.microsoft.com/office/powerpoint/2010/main" val="354515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46</TotalTime>
  <Words>679</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Tw Cen MT</vt:lpstr>
      <vt:lpstr>Droplet</vt:lpstr>
      <vt:lpstr>Integrating quotations</vt:lpstr>
      <vt:lpstr>Why use quotes in an essay?</vt:lpstr>
      <vt:lpstr>Why quote???</vt:lpstr>
      <vt:lpstr>When to use quotations in your essay:</vt:lpstr>
      <vt:lpstr>Quotations need introduction and explanation:</vt:lpstr>
      <vt:lpstr>How to Integrate quotes in a sentence:</vt:lpstr>
      <vt:lpstr>How to integrate quotes in a sentence:</vt:lpstr>
      <vt:lpstr>Use signal phrases:</vt:lpstr>
      <vt:lpstr>Using signal phrases: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quotations</dc:title>
  <dc:creator>Ula, Labina S.</dc:creator>
  <cp:lastModifiedBy>Ula, Labina S.</cp:lastModifiedBy>
  <cp:revision>6</cp:revision>
  <dcterms:created xsi:type="dcterms:W3CDTF">2018-07-30T14:04:56Z</dcterms:created>
  <dcterms:modified xsi:type="dcterms:W3CDTF">2018-07-30T14:51:23Z</dcterms:modified>
</cp:coreProperties>
</file>