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63B2C-7102-2E48-B9CB-C12C73AC446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F6EFB-2C23-D540-A580-87984DA38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27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B3CC-461F-4349-ABB2-BFF1A61AFA9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ED79-9675-0045-AD3E-82C9C24FA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3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B3CC-461F-4349-ABB2-BFF1A61AFA9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ED79-9675-0045-AD3E-82C9C24FA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1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B3CC-461F-4349-ABB2-BFF1A61AFA9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ED79-9675-0045-AD3E-82C9C24FA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7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B3CC-461F-4349-ABB2-BFF1A61AFA9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ED79-9675-0045-AD3E-82C9C24FA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B3CC-461F-4349-ABB2-BFF1A61AFA9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ED79-9675-0045-AD3E-82C9C24FA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6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B3CC-461F-4349-ABB2-BFF1A61AFA9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ED79-9675-0045-AD3E-82C9C24FA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1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B3CC-461F-4349-ABB2-BFF1A61AFA9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ED79-9675-0045-AD3E-82C9C24FA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5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B3CC-461F-4349-ABB2-BFF1A61AFA9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ED79-9675-0045-AD3E-82C9C24FA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2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B3CC-461F-4349-ABB2-BFF1A61AFA9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ED79-9675-0045-AD3E-82C9C24FA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1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B3CC-461F-4349-ABB2-BFF1A61AFA9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ED79-9675-0045-AD3E-82C9C24FA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1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B3CC-461F-4349-ABB2-BFF1A61AFA9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ED79-9675-0045-AD3E-82C9C24FA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B3CC-461F-4349-ABB2-BFF1A61AFA9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CED79-9675-0045-AD3E-82C9C24FA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45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vs. Summary/Paraphrase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6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EB4E3"/>
                </a:solidFill>
              </a:rPr>
              <a:t>Observation of Literary Device </a:t>
            </a:r>
            <a:r>
              <a:rPr lang="en-US" sz="3600" dirty="0" smtClean="0"/>
              <a:t>+ </a:t>
            </a:r>
            <a:r>
              <a:rPr lang="en-US" sz="3600" dirty="0" smtClean="0">
                <a:solidFill>
                  <a:srgbClr val="FFFF00"/>
                </a:solidFill>
              </a:rPr>
              <a:t>Verb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8EB4E3"/>
                </a:solidFill>
              </a:rPr>
              <a:t>The author's use of similes combined with sharp images </a:t>
            </a:r>
            <a:r>
              <a:rPr lang="en-US" dirty="0" smtClean="0">
                <a:solidFill>
                  <a:srgbClr val="FFFF00"/>
                </a:solidFill>
              </a:rPr>
              <a:t>reveal</a:t>
            </a:r>
            <a:r>
              <a:rPr lang="en-US" dirty="0" smtClean="0"/>
              <a:t> crucial aspects of the character's thought processes and her emotional state.</a:t>
            </a:r>
          </a:p>
          <a:p>
            <a:r>
              <a:rPr lang="en-US" dirty="0" smtClean="0">
                <a:solidFill>
                  <a:srgbClr val="8EB4E3"/>
                </a:solidFill>
              </a:rPr>
              <a:t>Rachel expresses her own perceptions of being eleven and having all of her previous ages bottled up inside her through the use of similes </a:t>
            </a:r>
            <a:r>
              <a:rPr lang="en-US" dirty="0" smtClean="0"/>
              <a:t>which </a:t>
            </a:r>
            <a:r>
              <a:rPr lang="en-US" dirty="0" smtClean="0">
                <a:solidFill>
                  <a:srgbClr val="FFFF00"/>
                </a:solidFill>
              </a:rPr>
              <a:t>reflect</a:t>
            </a:r>
            <a:r>
              <a:rPr lang="en-US" dirty="0" smtClean="0"/>
              <a:t> an eleven-year-old mentality trying to cope with feelings too complex for words.</a:t>
            </a:r>
          </a:p>
          <a:p>
            <a:r>
              <a:rPr lang="en-US" dirty="0" smtClean="0">
                <a:solidFill>
                  <a:srgbClr val="8EB4E3"/>
                </a:solidFill>
              </a:rPr>
              <a:t>The images themselves, of the mouse and the fly, </a:t>
            </a:r>
            <a:r>
              <a:rPr lang="en-US" dirty="0" smtClean="0">
                <a:solidFill>
                  <a:srgbClr val="FFFF00"/>
                </a:solidFill>
              </a:rPr>
              <a:t>establish</a:t>
            </a:r>
            <a:r>
              <a:rPr lang="en-US" dirty="0" smtClean="0"/>
              <a:t> the speaker’s sense of danger (or a lucky escape from danger) and the speaker’s self-hatred.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7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EB4E3"/>
                </a:solidFill>
              </a:rPr>
              <a:t>Observation of Literary Device </a:t>
            </a:r>
            <a:r>
              <a:rPr lang="en-US" sz="3600" dirty="0" smtClean="0"/>
              <a:t>+ </a:t>
            </a:r>
            <a:r>
              <a:rPr lang="en-US" sz="3600" dirty="0" smtClean="0">
                <a:solidFill>
                  <a:srgbClr val="FFFF00"/>
                </a:solidFill>
              </a:rPr>
              <a:t>Verb </a:t>
            </a:r>
            <a:r>
              <a:rPr lang="en-US" sz="3600" dirty="0" smtClean="0"/>
              <a:t>+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Meaning/Opinion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8EB4E3"/>
                </a:solidFill>
              </a:rPr>
              <a:t>The author's use of similes combined with sharp images </a:t>
            </a:r>
            <a:r>
              <a:rPr lang="en-US" dirty="0" smtClean="0">
                <a:solidFill>
                  <a:srgbClr val="FFFF00"/>
                </a:solidFill>
              </a:rPr>
              <a:t>reveal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E46C0A"/>
                </a:solidFill>
              </a:rPr>
              <a:t>crucial aspects of the character's thought processes and her emotional state.</a:t>
            </a:r>
          </a:p>
          <a:p>
            <a:r>
              <a:rPr lang="en-US" dirty="0" smtClean="0">
                <a:solidFill>
                  <a:srgbClr val="8EB4E3"/>
                </a:solidFill>
              </a:rPr>
              <a:t>Rachel expresses her own perceptions of being eleven and having all of her previous ages bottled up inside her through the use of similes </a:t>
            </a:r>
            <a:r>
              <a:rPr lang="en-US" dirty="0" smtClean="0"/>
              <a:t>which </a:t>
            </a:r>
            <a:r>
              <a:rPr lang="en-US" dirty="0" smtClean="0">
                <a:solidFill>
                  <a:srgbClr val="FFFF00"/>
                </a:solidFill>
              </a:rPr>
              <a:t>reflect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E46C0A"/>
                </a:solidFill>
              </a:rPr>
              <a:t>an eleven-year-old mentality trying to cope with feelings too complex for words.</a:t>
            </a:r>
          </a:p>
          <a:p>
            <a:r>
              <a:rPr lang="en-US" dirty="0" smtClean="0">
                <a:solidFill>
                  <a:srgbClr val="8EB4E3"/>
                </a:solidFill>
              </a:rPr>
              <a:t>The images themselves, of the mouse and the fly, </a:t>
            </a:r>
            <a:r>
              <a:rPr lang="en-US" dirty="0" smtClean="0">
                <a:solidFill>
                  <a:srgbClr val="FFFF00"/>
                </a:solidFill>
              </a:rPr>
              <a:t>establish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E46C0A"/>
                </a:solidFill>
              </a:rPr>
              <a:t>the speaker’s sense of danger (or a lucky escape from danger) and the speaker’s self-hatred.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6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the following statements into analytical statements.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McCourt uses humor throughout </a:t>
            </a:r>
            <a:r>
              <a:rPr lang="en-US" i="1" dirty="0"/>
              <a:t>Angela's Ashes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McCourt uses little punctuation (which results in long, run-on sentences) throughout the beginning of his memoir. </a:t>
            </a:r>
          </a:p>
        </p:txBody>
      </p:sp>
    </p:spTree>
    <p:extLst>
      <p:ext uri="{BB962C8B-B14F-4D97-AF65-F5344CB8AC3E}">
        <p14:creationId xmlns:p14="http://schemas.microsoft.com/office/powerpoint/2010/main" val="203912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Analysis: </a:t>
            </a:r>
          </a:p>
          <a:p>
            <a:r>
              <a:rPr lang="en-US" dirty="0" smtClean="0"/>
              <a:t>Detailed </a:t>
            </a:r>
            <a:r>
              <a:rPr lang="en-US" dirty="0"/>
              <a:t>examination of the elements or structure of something, typically as a basis for discussion or interpretation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Breaking a whole down into its smallest components in order to gain a deeper understanding of the significance of the whole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4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Summary or Paraphrase:</a:t>
            </a:r>
          </a:p>
          <a:p>
            <a:r>
              <a:rPr lang="en-US" dirty="0" smtClean="0"/>
              <a:t>A </a:t>
            </a:r>
            <a:r>
              <a:rPr lang="en-US" dirty="0"/>
              <a:t>brief statement or account of the main points of something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express </a:t>
            </a:r>
            <a:r>
              <a:rPr lang="en-US" dirty="0"/>
              <a:t>the meaning of (the writer or speaker or something written or spoken) using different words, especially to achieve greater clarity</a:t>
            </a:r>
            <a:r>
              <a:rPr lang="en-US" dirty="0" smtClean="0"/>
              <a:t>. A </a:t>
            </a:r>
            <a:r>
              <a:rPr lang="en-US" dirty="0"/>
              <a:t>rewording of something written or spoken by someone else.</a:t>
            </a:r>
          </a:p>
        </p:txBody>
      </p:sp>
    </p:spTree>
    <p:extLst>
      <p:ext uri="{BB962C8B-B14F-4D97-AF65-F5344CB8AC3E}">
        <p14:creationId xmlns:p14="http://schemas.microsoft.com/office/powerpoint/2010/main" val="199740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one’s which?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author uses similes and images throughout the short story.</a:t>
            </a:r>
          </a:p>
          <a:p>
            <a:r>
              <a:rPr lang="en-US" dirty="0"/>
              <a:t>The author's use of similes combined with sharp images </a:t>
            </a:r>
            <a:r>
              <a:rPr lang="en-US" dirty="0" smtClean="0"/>
              <a:t>reveal </a:t>
            </a:r>
            <a:r>
              <a:rPr lang="en-US" dirty="0"/>
              <a:t>crucial aspects of the character's thought processes and her emotional state.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9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one’s which?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Rachel expresses her own perceptions of being eleven and having all of her previous ages bottled up inside her through the use of similes which reflect an eleven-year-old mentality trying to cope with feelings too complex for words.</a:t>
            </a:r>
          </a:p>
          <a:p>
            <a:endParaRPr lang="en-US" dirty="0"/>
          </a:p>
          <a:p>
            <a:r>
              <a:rPr lang="en-US" dirty="0" smtClean="0"/>
              <a:t>Rachel </a:t>
            </a:r>
            <a:r>
              <a:rPr lang="en-US" dirty="0"/>
              <a:t>uses similes to express her own perceptions of being eleven.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5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Analysis? Or Summary?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speaker uses images of a mouse and a fly throughout the poem.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Analysis? Or Summary?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images themselves, of the mouse and the fly, establish the speaker’s sense of danger (or a lucky escape from danger) and the speaker’s self-hatred.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2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do you notice about the grammatical structure of each of the analyses?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author's use of similes combined with sharp images reveal crucial aspects of the character's thought processes and her emotional state.</a:t>
            </a:r>
          </a:p>
          <a:p>
            <a:r>
              <a:rPr lang="en-US" dirty="0" smtClean="0"/>
              <a:t>Rachel expresses her own perceptions of being eleven and having all of her previous ages bottled up inside her through the use of similes which reflect an eleven-year-old mentality trying to cope with feelings too complex for words.</a:t>
            </a:r>
          </a:p>
          <a:p>
            <a:r>
              <a:rPr lang="en-US" dirty="0" smtClean="0"/>
              <a:t>The images themselves, of the mouse and the fly, establish the speaker’s sense of danger (or a lucky escape from danger) and the speaker’s self-hatred.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9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EB4E3"/>
                </a:solidFill>
                <a:latin typeface="+mn-lt"/>
                <a:ea typeface="+mn-ea"/>
                <a:cs typeface="+mn-cs"/>
              </a:rPr>
              <a:t>Observation of Literary Device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8EB4E3"/>
                </a:solidFill>
              </a:rPr>
              <a:t>The author's use of similes combined with sharp images </a:t>
            </a:r>
            <a:r>
              <a:rPr lang="en-US" dirty="0" smtClean="0"/>
              <a:t>reveal crucial aspects of the character's thought processes and her emotional state.</a:t>
            </a:r>
          </a:p>
          <a:p>
            <a:r>
              <a:rPr lang="en-US" dirty="0" smtClean="0">
                <a:solidFill>
                  <a:srgbClr val="8EB4E3"/>
                </a:solidFill>
              </a:rPr>
              <a:t>Rachel expresses her own perceptions of being eleven and having all of her previous ages bottled up inside her through the use of similes </a:t>
            </a:r>
            <a:r>
              <a:rPr lang="en-US" dirty="0" smtClean="0"/>
              <a:t>which reflect an eleven-year-old mentality trying to cope with feelings too complex for words.</a:t>
            </a:r>
          </a:p>
          <a:p>
            <a:r>
              <a:rPr lang="en-US" dirty="0" smtClean="0">
                <a:solidFill>
                  <a:srgbClr val="8EB4E3"/>
                </a:solidFill>
              </a:rPr>
              <a:t>The images themselves, of the mouse and the fly, </a:t>
            </a:r>
            <a:r>
              <a:rPr lang="en-US" dirty="0" smtClean="0"/>
              <a:t>establish the speaker’s sense of danger (or a lucky escape from danger) and the speaker’s self-hatred.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6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680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Analysis vs. Summary/Paraphrase</vt:lpstr>
      <vt:lpstr>Definitions:</vt:lpstr>
      <vt:lpstr>Definitions:</vt:lpstr>
      <vt:lpstr>Which one’s which?</vt:lpstr>
      <vt:lpstr>Which one’s which?</vt:lpstr>
      <vt:lpstr>Analysis? Or Summary?</vt:lpstr>
      <vt:lpstr>Analysis? Or Summary?</vt:lpstr>
      <vt:lpstr>What do you notice about the grammatical structure of each of the analyses? </vt:lpstr>
      <vt:lpstr>Observation of Literary Device</vt:lpstr>
      <vt:lpstr>Observation of Literary Device + Verb</vt:lpstr>
      <vt:lpstr>Observation of Literary Device + Verb + Meaning/Opinion</vt:lpstr>
      <vt:lpstr>Make the following statements into analytical statements.</vt:lpstr>
    </vt:vector>
  </TitlesOfParts>
  <Company>L0L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vs. Summary/Paraphrase/Observations</dc:title>
  <dc:creator>Katharine Wrabel</dc:creator>
  <cp:lastModifiedBy>Labina</cp:lastModifiedBy>
  <cp:revision>16</cp:revision>
  <cp:lastPrinted>2015-09-11T13:44:28Z</cp:lastPrinted>
  <dcterms:created xsi:type="dcterms:W3CDTF">2015-09-09T01:37:11Z</dcterms:created>
  <dcterms:modified xsi:type="dcterms:W3CDTF">2018-10-15T19:09:59Z</dcterms:modified>
</cp:coreProperties>
</file>