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3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4"/>
    <p:restoredTop sz="85240"/>
  </p:normalViewPr>
  <p:slideViewPr>
    <p:cSldViewPr snapToGrid="0" snapToObjects="1">
      <p:cViewPr varScale="1">
        <p:scale>
          <a:sx n="60" d="100"/>
          <a:sy n="6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1. There are five Historical themes: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Plants such as Solanacea contained atropine and scopolamine = hallucination and delirium ( accused of being used for witch craft. ​</a:t>
            </a:r>
          </a:p>
          <a:p>
            <a:endParaRPr/>
          </a:p>
          <a:p>
            <a:r>
              <a:t>ERGOT- brown/purple fungus, grow on infected rye and wheat plants. Active ingredient Lysergic Acid Diethylamide  --can be overdosed with poison.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Theophrastus (Greek philosopher and naturalist) dosage observation​</a:t>
            </a:r>
          </a:p>
          <a:p>
            <a:endParaRPr/>
          </a:p>
          <a:p>
            <a:r>
              <a:t>Healer and Shamans were well aware of the dose-dependent dangers​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AKA : Caffeine</a:t>
            </a:r>
          </a:p>
          <a:p>
            <a:pPr>
              <a:defRPr sz="1600"/>
            </a:pPr>
            <a:r>
              <a:t>Chewed coffee bean or drank bean-infused water.  Not until 1819 German doctor identified caffeine in tea and coffee. </a:t>
            </a:r>
          </a:p>
          <a:p>
            <a:pPr>
              <a:defRPr sz="1600"/>
            </a:pPr>
            <a:r>
              <a:t>Mayans were one of the first to have drank cocoa/chocolate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​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-spread of trade routes​</a:t>
            </a:r>
          </a:p>
          <a:p>
            <a:endParaRPr/>
          </a:p>
          <a:p>
            <a:r>
              <a:t>-the ruling class, government and merchants controlled the trade​</a:t>
            </a:r>
          </a:p>
          <a:p>
            <a:endParaRPr/>
          </a:p>
          <a:p>
            <a:r>
              <a:t>​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Morphine is 10X more potent than opium USED in Civil War​</a:t>
            </a:r>
          </a:p>
          <a:p>
            <a:endParaRPr/>
          </a:p>
          <a:p>
            <a:r>
              <a:t>Higher potency the more rapid develop of tolerance and tissue dependence​</a:t>
            </a:r>
          </a:p>
          <a:p>
            <a:endParaRPr/>
          </a:p>
          <a:p>
            <a:r>
              <a:t>Until 1859 coca leaf was chewed. Albert Niemann isolated the ALKALOID COCAINE;;; became the refine powder​</a:t>
            </a:r>
          </a:p>
          <a:p>
            <a:endParaRPr/>
          </a:p>
          <a:p>
            <a:r>
              <a:t>Dr. Karl Koller found cocaine was a strong topical anesthetic (eye surgery possible)​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Over-the-counter Medicines sold around the turn of the twentieth century 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t>Temperance and Prohibition Movement began as early as 1785</a:t>
            </a:r>
          </a:p>
          <a:p>
            <a:pPr>
              <a:defRPr sz="1700"/>
            </a:pPr>
            <a:r>
              <a:t>The American Temperance Society created in 1826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Marketing tobacco was a booming success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President Woodrow Wilson vetoed the bill however was overridden by Congress. </a:t>
            </a:r>
          </a:p>
          <a:p>
            <a:pPr>
              <a:defRPr sz="1700"/>
            </a:pPr>
            <a:r>
              <a:t>During prohibition cirrhosis of the liver and other alcohol-related diseases declined dramatically, domestic violence fell and violent crime dropped by 2/3 and public drunkenness disappeared.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t>14 years later Prohibition was repealed.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Probation helped decrease health and social issues however it was responsible for equally serious problems : new coalition of smugglers, strong armed thieves, corrupt politicians, crooked police and Italian, Irish and Jewish mobsters. 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After prohibition alcoholism did increase although it took 20+ years before it got to the level prior to prohibition. Higher levels of alcoholism led to AA a spiritual program that teaches 12 recovery steps </a:t>
            </a:r>
          </a:p>
          <a:p>
            <a:pPr>
              <a:defRPr sz="1800"/>
            </a:pPr>
            <a:r>
              <a:t>Founded in 1934.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1. There are five Historical themes: Survival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Before 1984 various age between 18-21 in states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1990: allowed the seizure of drug traffickers assets, and controlled drug paraphernalia and money laundering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PROP 36– required treatment option for first time nonviolent offenders (drug court)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Guam. Puerto Rico, Wash,DC– medical marijuana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2008---For insurance purposes to bill treatment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Prop 64:  California passed recreational use of marijuana Jan 2018 need to come up with regulating law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r>
              <a:t>Read Chapter 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 If not a desirable affect NO need for use​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 Supply and demand: what cures and makes us feel good​</a:t>
            </a:r>
          </a:p>
          <a:p>
            <a:endParaRPr/>
          </a:p>
          <a:p>
            <a:r>
              <a:t>Taxes on whiskey, hemp Tobacco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Cocaine from coca leaves about .5-2% compared to street drug 60-70%</a:t>
            </a:r>
          </a:p>
          <a:p>
            <a:r>
              <a:t>1970 to 2017 Marijuana THC is 14X more potent</a:t>
            </a:r>
          </a:p>
          <a:p>
            <a:r>
              <a:t>Neurotransmitters are mimicked by medication</a:t>
            </a:r>
          </a:p>
          <a:p>
            <a:r>
              <a:t>Serotionin- antidepressants</a:t>
            </a:r>
          </a:p>
          <a:p>
            <a:r>
              <a:t>Dopamine- antipsychotics</a:t>
            </a:r>
          </a:p>
          <a:p>
            <a:r>
              <a:t>GABA - Antianxiety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5. The development of Intensify the effects​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4,000 plants known to produce psychoactive effects ONLY 60 are commonly used​</a:t>
            </a:r>
          </a:p>
          <a:p>
            <a:endParaRPr/>
          </a:p>
          <a:p>
            <a:r>
              <a:t>A shaman (priest-medicine man) would conduct religious ceremonies or act as the middle man for super-natural or natural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BC- before Christ/ before Common Era​</a:t>
            </a:r>
          </a:p>
          <a:p>
            <a:endParaRPr/>
          </a:p>
          <a:p>
            <a:r>
              <a:t>AD- Anno Domini (latin= the year of the lord)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age of psychedelics!!! The discovery of poisonous nature of plants and mold​</a:t>
            </a:r>
          </a:p>
          <a:p>
            <a:endParaRPr/>
          </a:p>
          <a:p>
            <a:r>
              <a:t>ERGOT-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74900" y="8953500"/>
            <a:ext cx="19621500" cy="850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5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History of Psychoactive Drugs</a:t>
            </a:r>
          </a:p>
        </p:txBody>
      </p:sp>
      <p:sp>
        <p:nvSpPr>
          <p:cNvPr id="120" name="Subtitle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53084">
              <a:defRPr sz="3350"/>
            </a:pPr>
            <a:r>
              <a:rPr dirty="0"/>
              <a:t>Maria Buffo, M.A, LMFT</a:t>
            </a:r>
          </a:p>
          <a:p>
            <a:pPr defTabSz="553084">
              <a:defRPr sz="3350"/>
            </a:pPr>
            <a:r>
              <a:rPr dirty="0"/>
              <a:t>Pierce College 202</a:t>
            </a:r>
            <a:r>
              <a:rPr lang="en-US" dirty="0"/>
              <a:t>2</a:t>
            </a:r>
            <a:endParaRPr dirty="0"/>
          </a:p>
          <a:p>
            <a:pPr defTabSz="553084">
              <a:defRPr sz="3350"/>
            </a:pPr>
            <a:r>
              <a:rPr dirty="0"/>
              <a:t>Addiction Studies  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324100" y="1948079"/>
            <a:ext cx="19735800" cy="7099301"/>
          </a:xfrm>
          <a:prstGeom prst="rect">
            <a:avLst/>
          </a:prstGeom>
        </p:spPr>
      </p:pic>
      <p:sp>
        <p:nvSpPr>
          <p:cNvPr id="175" name="Ancient Civi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Ancient Civilization</a:t>
            </a:r>
          </a:p>
        </p:txBody>
      </p:sp>
      <p:sp>
        <p:nvSpPr>
          <p:cNvPr id="176" name="4000 B.C - A.D 40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4000 B.C - A.D 400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“Give strong drink to him who is perishing, and wine to those in bitter distress; let them drink and forget their poverty, and remember their misery not more.”"/>
          <p:cNvSpPr txBox="1">
            <a:spLocks noGrp="1"/>
          </p:cNvSpPr>
          <p:nvPr>
            <p:ph type="body" idx="21"/>
          </p:nvPr>
        </p:nvSpPr>
        <p:spPr>
          <a:xfrm>
            <a:off x="2374900" y="5029200"/>
            <a:ext cx="19621500" cy="3149601"/>
          </a:xfrm>
          <a:prstGeom prst="rect">
            <a:avLst/>
          </a:prstGeom>
        </p:spPr>
        <p:txBody>
          <a:bodyPr/>
          <a:lstStyle/>
          <a:p>
            <a:r>
              <a:t>“Give strong drink to him who is perishing, and wine to those in bitter distress; let them drink and forget their poverty, and remember their misery not more.”</a:t>
            </a:r>
          </a:p>
        </p:txBody>
      </p:sp>
      <p:sp>
        <p:nvSpPr>
          <p:cNvPr id="181" name="–Proverbs, 31: 6-7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–Proverbs, 31: 6-7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47600" y="4076699"/>
            <a:ext cx="9512300" cy="7988301"/>
          </a:xfrm>
          <a:prstGeom prst="rect">
            <a:avLst/>
          </a:prstGeom>
        </p:spPr>
      </p:pic>
      <p:sp>
        <p:nvSpPr>
          <p:cNvPr id="187" name="Cre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Creations</a:t>
            </a:r>
          </a:p>
        </p:txBody>
      </p:sp>
      <p:sp>
        <p:nvSpPr>
          <p:cNvPr id="188" name="Alcohol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Alcohol</a:t>
            </a:r>
          </a:p>
          <a:p>
            <a:pPr>
              <a:buBlip>
                <a:blip r:embed="rId3"/>
              </a:buBlip>
            </a:pPr>
            <a:r>
              <a:t>Opium</a:t>
            </a:r>
          </a:p>
          <a:p>
            <a:pPr>
              <a:buBlip>
                <a:blip r:embed="rId3"/>
              </a:buBlip>
            </a:pPr>
            <a:r>
              <a:t>Cannabis</a:t>
            </a:r>
          </a:p>
          <a:p>
            <a:pPr>
              <a:buBlip>
                <a:blip r:embed="rId3"/>
              </a:buBlip>
            </a:pPr>
            <a:r>
              <a:t>Mescal Bean, Peyote Cacti</a:t>
            </a:r>
          </a:p>
          <a:p>
            <a:pPr>
              <a:buBlip>
                <a:blip r:embed="rId3"/>
              </a:buBlip>
            </a:pPr>
            <a:r>
              <a:t>Mushrooms</a:t>
            </a:r>
          </a:p>
          <a:p>
            <a:pPr>
              <a:buBlip>
                <a:blip r:embed="rId3"/>
              </a:buBlip>
            </a:pPr>
            <a:r>
              <a:t>Tobacco/Coca Leafs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52" b="5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324099" y="1948079"/>
            <a:ext cx="19735801" cy="7099301"/>
          </a:xfrm>
          <a:prstGeom prst="rect">
            <a:avLst/>
          </a:prstGeom>
        </p:spPr>
      </p:pic>
      <p:sp>
        <p:nvSpPr>
          <p:cNvPr id="193" name="Middle 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Middle Ages</a:t>
            </a:r>
          </a:p>
        </p:txBody>
      </p:sp>
      <p:sp>
        <p:nvSpPr>
          <p:cNvPr id="194" name="400-140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400-1400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“Double, double, toil and trouble; fire burn and cauldron bubble.…"/>
          <p:cNvSpPr txBox="1">
            <a:spLocks noGrp="1"/>
          </p:cNvSpPr>
          <p:nvPr>
            <p:ph type="body" idx="21"/>
          </p:nvPr>
        </p:nvSpPr>
        <p:spPr>
          <a:xfrm>
            <a:off x="2374900" y="3505200"/>
            <a:ext cx="19621500" cy="6197601"/>
          </a:xfrm>
          <a:prstGeom prst="rect">
            <a:avLst/>
          </a:prstGeom>
        </p:spPr>
        <p:txBody>
          <a:bodyPr/>
          <a:lstStyle/>
          <a:p>
            <a:r>
              <a:t>“Double, double, toil and trouble; fire burn and cauldron bubble.</a:t>
            </a:r>
          </a:p>
          <a:p>
            <a:r>
              <a:t>Fillet of fenny snake, in the cauldron boil and bake; Eye of newt and toe of frog, Wool of bat and tongue of dog, Adder’s fork and blind-worm’s sting.</a:t>
            </a:r>
          </a:p>
          <a:p>
            <a:r>
              <a:t>Lizard’s leg and owelet’s wing, For a charm of powerful trouble, Like a hell-broth boil and bubble. ”</a:t>
            </a:r>
          </a:p>
        </p:txBody>
      </p:sp>
      <p:sp>
        <p:nvSpPr>
          <p:cNvPr id="199" name="–William Shakespeare…"/>
          <p:cNvSpPr txBox="1">
            <a:spLocks noGrp="1"/>
          </p:cNvSpPr>
          <p:nvPr>
            <p:ph type="body" idx="22"/>
          </p:nvPr>
        </p:nvSpPr>
        <p:spPr>
          <a:xfrm>
            <a:off x="2381250" y="10020518"/>
            <a:ext cx="19621500" cy="2349501"/>
          </a:xfrm>
          <a:prstGeom prst="rect">
            <a:avLst/>
          </a:prstGeom>
        </p:spPr>
        <p:txBody>
          <a:bodyPr/>
          <a:lstStyle/>
          <a:p>
            <a:r>
              <a:t>–William Shakespeare</a:t>
            </a:r>
          </a:p>
          <a:p>
            <a:r>
              <a:t>Macbeth, Act 1</a:t>
            </a:r>
          </a:p>
          <a:p>
            <a:r>
              <a:t>1606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2547600" y="4076699"/>
            <a:ext cx="9512301" cy="7988301"/>
          </a:xfrm>
          <a:prstGeom prst="rect">
            <a:avLst/>
          </a:prstGeom>
        </p:spPr>
      </p:pic>
      <p:sp>
        <p:nvSpPr>
          <p:cNvPr id="202" name="Psychedel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Psychedelics</a:t>
            </a:r>
          </a:p>
        </p:txBody>
      </p:sp>
      <p:sp>
        <p:nvSpPr>
          <p:cNvPr id="203" name="Pla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Plants</a:t>
            </a:r>
          </a:p>
          <a:p>
            <a:pPr lvl="1">
              <a:buBlip>
                <a:blip r:embed="rId4"/>
              </a:buBlip>
              <a:defRPr sz="3800"/>
            </a:pPr>
            <a:r>
              <a:t>Hallucinations</a:t>
            </a:r>
          </a:p>
          <a:p>
            <a:pPr lvl="1">
              <a:buBlip>
                <a:blip r:embed="rId4"/>
              </a:buBlip>
              <a:defRPr sz="3800"/>
            </a:pPr>
            <a:r>
              <a:t>Delirium</a:t>
            </a:r>
          </a:p>
          <a:p>
            <a:pPr lvl="1">
              <a:buBlip>
                <a:blip r:embed="rId4"/>
              </a:buBlip>
              <a:defRPr sz="3800"/>
            </a:pPr>
            <a:r>
              <a:t>“Witchcraft”</a:t>
            </a:r>
          </a:p>
          <a:p>
            <a:pPr>
              <a:buBlip>
                <a:blip r:embed="rId4"/>
              </a:buBlip>
            </a:pPr>
            <a:r>
              <a:t>Mold</a:t>
            </a:r>
          </a:p>
          <a:p>
            <a:pPr lvl="1">
              <a:buBlip>
                <a:blip r:embed="rId4"/>
              </a:buBlip>
              <a:defRPr sz="3800"/>
            </a:pPr>
            <a:r>
              <a:t>Ergot-Lysergic Acid Diethylamide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edicine to Psychoactive Dru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Medicine to Psychoactive Drug</a:t>
            </a:r>
          </a:p>
        </p:txBody>
      </p:sp>
      <p:sp>
        <p:nvSpPr>
          <p:cNvPr id="208" name="Example: Opi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Example: Opium</a:t>
            </a:r>
          </a:p>
          <a:p>
            <a:pPr>
              <a:buBlip>
                <a:blip r:embed="rId3"/>
              </a:buBlip>
            </a:pPr>
            <a:r>
              <a:t>Low Dosage: suppresses pain</a:t>
            </a:r>
          </a:p>
          <a:p>
            <a:pPr>
              <a:buBlip>
                <a:blip r:embed="rId3"/>
              </a:buBlip>
            </a:pPr>
            <a:r>
              <a:t>Higher Dosage: euphoria</a:t>
            </a:r>
          </a:p>
          <a:p>
            <a:pPr>
              <a:buBlip>
                <a:blip r:embed="rId3"/>
              </a:buBlip>
            </a:pPr>
            <a:r>
              <a:t>High Dosage: depresses breathing to dangerous levels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Coffee, Tea and Chocolate</a:t>
            </a:r>
          </a:p>
        </p:txBody>
      </p:sp>
      <p:pic>
        <p:nvPicPr>
          <p:cNvPr id="21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911" y="3687078"/>
            <a:ext cx="6547661" cy="361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7894" y="5372549"/>
            <a:ext cx="5791201" cy="386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312" y="7726577"/>
            <a:ext cx="614680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324099" y="1948079"/>
            <a:ext cx="19735801" cy="7099301"/>
          </a:xfrm>
          <a:prstGeom prst="rect">
            <a:avLst/>
          </a:prstGeom>
        </p:spPr>
      </p:pic>
      <p:sp>
        <p:nvSpPr>
          <p:cNvPr id="220" name="The Renaissanc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9729">
              <a:defRPr sz="4600"/>
            </a:pPr>
            <a:r>
              <a:t>The Renaissance</a:t>
            </a:r>
          </a:p>
          <a:p>
            <a:pPr defTabSz="379729">
              <a:defRPr sz="4600"/>
            </a:pPr>
            <a:r>
              <a:t>The Age of Discovery</a:t>
            </a:r>
          </a:p>
        </p:txBody>
      </p:sp>
      <p:sp>
        <p:nvSpPr>
          <p:cNvPr id="221" name="1400-170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1400-1700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 Historical Themes:</a:t>
            </a:r>
          </a:p>
        </p:txBody>
      </p:sp>
      <p:sp>
        <p:nvSpPr>
          <p:cNvPr id="123" name="Cop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Coping</a:t>
            </a:r>
          </a:p>
          <a:p>
            <a:pPr>
              <a:buBlip>
                <a:blip r:embed="rId3"/>
              </a:buBlip>
            </a:pPr>
            <a:r>
              <a:t>Susceptibility</a:t>
            </a:r>
          </a:p>
          <a:p>
            <a:pPr>
              <a:buBlip>
                <a:blip r:embed="rId3"/>
              </a:buBlip>
            </a:pPr>
            <a:r>
              <a:t>Business and Government</a:t>
            </a:r>
          </a:p>
          <a:p>
            <a:pPr>
              <a:buBlip>
                <a:blip r:embed="rId3"/>
              </a:buBlip>
            </a:pPr>
            <a:r>
              <a:t>Refining, Synthesizing, Manufacturing</a:t>
            </a:r>
          </a:p>
          <a:p>
            <a:pPr>
              <a:buBlip>
                <a:blip r:embed="rId3"/>
              </a:buBlip>
            </a:pPr>
            <a:r>
              <a:t>Delivery Efficiency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aws and Lim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Laws and Limits</a:t>
            </a:r>
          </a:p>
        </p:txBody>
      </p:sp>
      <p:sp>
        <p:nvSpPr>
          <p:cNvPr id="226" name="The use of alcohol, cocoa, tobacco, coffee, tea and opium were trad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The use of alcohol, cocoa, tobacco, coffee, tea and opium were traded</a:t>
            </a:r>
          </a:p>
          <a:p>
            <a:pPr>
              <a:buBlip>
                <a:blip r:embed="rId3"/>
              </a:buBlip>
            </a:pPr>
            <a:r>
              <a:t>Laws were covered by the ruling class, government and merchants</a:t>
            </a:r>
          </a:p>
          <a:p>
            <a:pPr>
              <a:buBlip>
                <a:blip r:embed="rId3"/>
              </a:buBlip>
            </a:pPr>
            <a:r>
              <a:t>Tobacco crosses the ocean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Return of Opi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Return of Opium</a:t>
            </a:r>
          </a:p>
        </p:txBody>
      </p:sp>
      <p:sp>
        <p:nvSpPr>
          <p:cNvPr id="231" name="Medicinal purposes were studi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1716" indent="-521716" defTabSz="652145">
              <a:spcBef>
                <a:spcPts val="3300"/>
              </a:spcBef>
              <a:buBlip>
                <a:blip r:embed="rId2"/>
              </a:buBlip>
              <a:defRPr sz="4108"/>
            </a:pPr>
            <a:r>
              <a:t>Medicinal purposes were studied</a:t>
            </a:r>
          </a:p>
          <a:p>
            <a:pPr marL="521716" indent="-521716" defTabSz="652145">
              <a:spcBef>
                <a:spcPts val="3300"/>
              </a:spcBef>
              <a:buBlip>
                <a:blip r:embed="rId2"/>
              </a:buBlip>
              <a:defRPr sz="4108"/>
            </a:pPr>
            <a:r>
              <a:t>Opium mixed with alcohol: Laudanum - Cure all medicine, inexpensive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Soothe a crying child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Inflammation 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Diarrhea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Melancholy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Headaches</a:t>
            </a:r>
          </a:p>
          <a:p>
            <a:pPr marL="1043432" lvl="1" indent="-521716" defTabSz="652145">
              <a:spcBef>
                <a:spcPts val="3300"/>
              </a:spcBef>
              <a:buBlip>
                <a:blip r:embed="rId2"/>
              </a:buBlip>
              <a:defRPr sz="3002"/>
            </a:pPr>
            <a:r>
              <a:t>Pain Killers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324100" y="1948079"/>
            <a:ext cx="19735800" cy="7099301"/>
          </a:xfrm>
          <a:prstGeom prst="rect">
            <a:avLst/>
          </a:prstGeom>
        </p:spPr>
      </p:pic>
      <p:sp>
        <p:nvSpPr>
          <p:cNvPr id="234" name="Early Industrial R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r>
              <a:t>Early Industrial Revolution</a:t>
            </a:r>
          </a:p>
        </p:txBody>
      </p:sp>
      <p:sp>
        <p:nvSpPr>
          <p:cNvPr id="235" name="1700-190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1700-1900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New Refinement Techn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Refinement Techniques</a:t>
            </a:r>
          </a:p>
        </p:txBody>
      </p:sp>
      <p:sp>
        <p:nvSpPr>
          <p:cNvPr id="238" name="Refin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511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Refined</a:t>
            </a:r>
          </a:p>
          <a:p>
            <a:pPr marL="1030223" lvl="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Distill Liquor (alcohol)</a:t>
            </a:r>
          </a:p>
          <a:p>
            <a:pPr marL="1030223" lvl="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Morphine (opium)</a:t>
            </a:r>
          </a:p>
          <a:p>
            <a:pPr marL="1030223" lvl="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Cocaine (coca leaf)</a:t>
            </a:r>
          </a:p>
          <a:p>
            <a:pPr marL="51511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Techniques</a:t>
            </a:r>
          </a:p>
          <a:p>
            <a:pPr marL="1030223" lvl="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Hypodermic Needle</a:t>
            </a:r>
          </a:p>
          <a:p>
            <a:pPr marL="1030223" lvl="1" indent="-515111" defTabSz="643889">
              <a:spcBef>
                <a:spcPts val="3200"/>
              </a:spcBef>
              <a:buBlip>
                <a:blip r:embed="rId3"/>
              </a:buBlip>
              <a:defRPr sz="4055"/>
            </a:pPr>
            <a:r>
              <a:t>Cigarette rolling machine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discoveries</a:t>
            </a:r>
          </a:p>
        </p:txBody>
      </p:sp>
      <p:sp>
        <p:nvSpPr>
          <p:cNvPr id="243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Ether  “Sweet Vapor”- Anesthetic</a:t>
            </a:r>
          </a:p>
          <a:p>
            <a:pPr>
              <a:buBlip>
                <a:blip r:embed="rId3"/>
              </a:buBlip>
            </a:pPr>
            <a:r>
              <a:t>Nitrous Oxide “Laughing Gas”-Anesthetic</a:t>
            </a:r>
          </a:p>
          <a:p>
            <a:pPr>
              <a:buBlip>
                <a:blip r:embed="rId3"/>
              </a:buBlip>
            </a:pPr>
            <a:r>
              <a:t>Opiates and Cocaine in Patent Medicines and Prescriptive drugs</a:t>
            </a:r>
          </a:p>
          <a:p>
            <a:pPr>
              <a:buBlip>
                <a:blip r:embed="rId3"/>
              </a:buBlip>
            </a:pPr>
            <a:r>
              <a:t>Over the counter medication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70" y="744816"/>
            <a:ext cx="9059727" cy="573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067" y="2127917"/>
            <a:ext cx="6315611" cy="570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69" y="6771398"/>
            <a:ext cx="7195809" cy="616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22.jpeg" descr="image22.jpe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324099" y="1948079"/>
            <a:ext cx="19735801" cy="7099301"/>
          </a:xfrm>
          <a:prstGeom prst="rect">
            <a:avLst/>
          </a:prstGeom>
        </p:spPr>
      </p:pic>
      <p:sp>
        <p:nvSpPr>
          <p:cNvPr id="2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The Twentieth Century</a:t>
            </a:r>
          </a:p>
        </p:txBody>
      </p:sp>
      <p:sp>
        <p:nvSpPr>
          <p:cNvPr id="253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Drug Regulations</a:t>
            </a:r>
          </a:p>
        </p:txBody>
      </p:sp>
      <p:sp>
        <p:nvSpPr>
          <p:cNvPr id="258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14172" indent="-614172" defTabSz="767715">
              <a:spcBef>
                <a:spcPts val="3900"/>
              </a:spcBef>
              <a:buBlip>
                <a:blip r:embed="rId2"/>
              </a:buBlip>
              <a:defRPr sz="4836"/>
            </a:pPr>
            <a:r>
              <a:t>Late 1800’s physicians- understood addictive/health liabilities of opiates and cocaine</a:t>
            </a:r>
          </a:p>
          <a:p>
            <a:pPr marL="614172" indent="-614172" defTabSz="767715">
              <a:spcBef>
                <a:spcPts val="3900"/>
              </a:spcBef>
              <a:buBlip>
                <a:blip r:embed="rId2"/>
              </a:buBlip>
              <a:defRPr sz="4836"/>
            </a:pPr>
            <a:r>
              <a:t>1906- Pure Food and Drug Act prohibited misbranded and adulterated food, drink and drugs (accurate labeling)</a:t>
            </a:r>
          </a:p>
          <a:p>
            <a:pPr marL="614172" indent="-614172" defTabSz="767715">
              <a:spcBef>
                <a:spcPts val="3900"/>
              </a:spcBef>
              <a:buBlip>
                <a:blip r:embed="rId2"/>
              </a:buBlip>
              <a:defRPr sz="4836"/>
            </a:pPr>
            <a:r>
              <a:t>1909-Opium exclusion Act: gradual reduction and eventually banned smoking opium</a:t>
            </a:r>
          </a:p>
          <a:p>
            <a:pPr marL="614172" indent="-614172" defTabSz="767715">
              <a:spcBef>
                <a:spcPts val="3900"/>
              </a:spcBef>
              <a:buBlip>
                <a:blip r:embed="rId2"/>
              </a:buBlip>
              <a:defRPr sz="4836"/>
            </a:pPr>
            <a:r>
              <a:t>1914- Harrison Narcotic Tax Act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23.jpeg" descr="image23.jpe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14746107" y="3197142"/>
            <a:ext cx="5947703" cy="880435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Prohibition</a:t>
            </a:r>
          </a:p>
        </p:txBody>
      </p:sp>
      <p:sp>
        <p:nvSpPr>
          <p:cNvPr id="262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</a:pPr>
            <a:r>
              <a:t>1920- The Volstead Act implemented the 18</a:t>
            </a:r>
            <a:r>
              <a:rPr baseline="30761"/>
              <a:t>th</a:t>
            </a:r>
            <a:r>
              <a:t> amendment prohibiting the manufacture and the sale of any alcoholic beverage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324100" y="1948079"/>
            <a:ext cx="19735801" cy="7099301"/>
          </a:xfrm>
          <a:prstGeom prst="rect">
            <a:avLst/>
          </a:prstGeom>
        </p:spPr>
      </p:pic>
      <p:sp>
        <p:nvSpPr>
          <p:cNvPr id="267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Alcohol and Prohibition and Treatment </a:t>
            </a:r>
          </a:p>
        </p:txBody>
      </p:sp>
      <p:sp>
        <p:nvSpPr>
          <p:cNvPr id="268" name="Text Placeholder 1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Alcoholic Anonymous founders Bill Wilson and Dr. Bob</a:t>
            </a:r>
          </a:p>
        </p:txBody>
      </p:sp>
      <p:sp>
        <p:nvSpPr>
          <p:cNvPr id="269" name="Text"/>
          <p:cNvSpPr txBox="1"/>
          <p:nvPr/>
        </p:nvSpPr>
        <p:spPr>
          <a:xfrm>
            <a:off x="9061450" y="330697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Coping</a:t>
            </a:r>
          </a:p>
        </p:txBody>
      </p:sp>
      <p:sp>
        <p:nvSpPr>
          <p:cNvPr id="12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Ease fear/anxiety</a:t>
            </a:r>
          </a:p>
          <a:p>
            <a:pPr>
              <a:buBlip>
                <a:blip r:embed="rId3"/>
              </a:buBlip>
            </a:pPr>
            <a:r>
              <a:t>Reduce pain</a:t>
            </a:r>
          </a:p>
          <a:p>
            <a:pPr>
              <a:buBlip>
                <a:blip r:embed="rId3"/>
              </a:buBlip>
            </a:pPr>
            <a:r>
              <a:t>Treat illnesses</a:t>
            </a:r>
          </a:p>
          <a:p>
            <a:pPr>
              <a:buBlip>
                <a:blip r:embed="rId3"/>
              </a:buBlip>
            </a:pPr>
            <a:r>
              <a:t>Pleasure</a:t>
            </a:r>
          </a:p>
          <a:p>
            <a:pPr>
              <a:buBlip>
                <a:blip r:embed="rId3"/>
              </a:buBlip>
            </a:pPr>
            <a:r>
              <a:t>Connection to God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01892" y="4127500"/>
            <a:ext cx="6591017" cy="78740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324100" y="1948079"/>
            <a:ext cx="19735801" cy="7099301"/>
          </a:xfrm>
          <a:prstGeom prst="rect">
            <a:avLst/>
          </a:prstGeom>
        </p:spPr>
      </p:pic>
      <p:sp>
        <p:nvSpPr>
          <p:cNvPr id="274" name="U.S. Laws"/>
          <p:cNvSpPr txBox="1">
            <a:spLocks noGrp="1"/>
          </p:cNvSpPr>
          <p:nvPr>
            <p:ph type="title"/>
          </p:nvPr>
        </p:nvSpPr>
        <p:spPr>
          <a:xfrm>
            <a:off x="2381250" y="9548384"/>
            <a:ext cx="19621500" cy="1905001"/>
          </a:xfrm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U.S. Laws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Timeline</a:t>
            </a:r>
          </a:p>
        </p:txBody>
      </p:sp>
      <p:sp>
        <p:nvSpPr>
          <p:cNvPr id="277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1920: The Volstead Act  18</a:t>
            </a:r>
            <a:r>
              <a:rPr baseline="30809"/>
              <a:t>th</a:t>
            </a:r>
            <a:r>
              <a:t> Amendment</a:t>
            </a:r>
          </a:p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1933: Prohibition and the Volstead Act repealed</a:t>
            </a:r>
          </a:p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1937: Marihuana Tax Act banned cultivate and use</a:t>
            </a:r>
          </a:p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1963: Community Mental Health centers Construction Act, first federal assistance for treatment</a:t>
            </a:r>
          </a:p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1965: Prohibited the illicit manufacture of stimulants and depressant </a:t>
            </a:r>
          </a:p>
          <a:p>
            <a:pPr marL="474725" indent="-474725" defTabSz="693419">
              <a:spcBef>
                <a:spcPts val="3500"/>
              </a:spcBef>
              <a:buBlip>
                <a:blip r:embed="rId2"/>
              </a:buBlip>
              <a:defRPr sz="3696"/>
            </a:pPr>
            <a:r>
              <a:t>1970: The Comprehensive Drug Abuse Prevention and Control Act aka “Controlled Substances Act”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Timeline</a:t>
            </a:r>
          </a:p>
        </p:txBody>
      </p:sp>
      <p:sp>
        <p:nvSpPr>
          <p:cNvPr id="28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1973: Drug Enforcement Administration (DEA)- classify and control all psychoactive drugs, limit imports and exports, define criminal penalties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1984: Drinking age was raised to 21 y/o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1986: Anti-Drug Act encourage foreign cooperation in eradicating drug crops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1990: Crime Control Act regulated precursor chemicals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2000: Prop 36 (California) 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1996-PRESENT As of April 2017- 29 states legalized the medical use of marijuana, CA prop. 215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3"/>
              </a:buBlip>
              <a:defRPr sz="3564"/>
            </a:pPr>
            <a:r>
              <a:t>2000: Prop 36 (California)- drug treatment instead of jail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Timeline</a:t>
            </a:r>
          </a:p>
        </p:txBody>
      </p:sp>
      <p:sp>
        <p:nvSpPr>
          <p:cNvPr id="28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7331" indent="-497331" defTabSz="726440">
              <a:spcBef>
                <a:spcPts val="3600"/>
              </a:spcBef>
              <a:buBlip>
                <a:blip r:embed="rId3"/>
              </a:buBlip>
              <a:defRPr sz="3872"/>
            </a:pPr>
            <a:r>
              <a:t>2008:  The Mental Health Parity and addiction equity Act classified addiction as a medical disorder</a:t>
            </a:r>
          </a:p>
          <a:p>
            <a:pPr marL="497331" indent="-497331" defTabSz="726440">
              <a:spcBef>
                <a:spcPts val="3600"/>
              </a:spcBef>
              <a:buBlip>
                <a:blip r:embed="rId3"/>
              </a:buBlip>
              <a:defRPr sz="3872"/>
            </a:pPr>
            <a:r>
              <a:t>2010: Senate Bill 1449 – less than 1ounce of marijuana from criminal misdemeanor into a civil infraction</a:t>
            </a:r>
          </a:p>
          <a:p>
            <a:pPr marL="497331" indent="-497331" defTabSz="726440">
              <a:spcBef>
                <a:spcPts val="3600"/>
              </a:spcBef>
              <a:buBlip>
                <a:blip r:embed="rId3"/>
              </a:buBlip>
              <a:defRPr sz="3872"/>
            </a:pPr>
            <a:r>
              <a:t>2013: Colorado and Washington State for recreational purposes is legalized</a:t>
            </a:r>
          </a:p>
          <a:p>
            <a:pPr marL="497331" indent="-497331" defTabSz="726440">
              <a:spcBef>
                <a:spcPts val="3600"/>
              </a:spcBef>
              <a:buBlip>
                <a:blip r:embed="rId3"/>
              </a:buBlip>
              <a:defRPr sz="3872"/>
            </a:pPr>
            <a:r>
              <a:t>2016: November 8</a:t>
            </a:r>
            <a:r>
              <a:rPr baseline="30863"/>
              <a:t>th</a:t>
            </a:r>
            <a:r>
              <a:t>  Prop 64 in California - 21 yo. Possess and grow specified amounts of marijuana</a:t>
            </a:r>
          </a:p>
          <a:p>
            <a:pPr marL="497331" indent="-497331" defTabSz="726440">
              <a:spcBef>
                <a:spcPts val="3600"/>
              </a:spcBef>
              <a:buBlip>
                <a:blip r:embed="rId3"/>
              </a:buBlip>
              <a:defRPr sz="3872"/>
            </a:pPr>
            <a:r>
              <a:t>2019: Marijuana recreation use in California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New Era </a:t>
            </a:r>
          </a:p>
        </p:txBody>
      </p:sp>
      <p:sp>
        <p:nvSpPr>
          <p:cNvPr id="290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Amphetamine/weight loss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Sports and Drugs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Sedative-Hypnotic and Psychiatric Medications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LSD and New Psychedelics for treatment?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Methadone- Medication Assisted Treatment (MAT)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Smokable meth, cocaine</a:t>
            </a:r>
          </a:p>
          <a:p>
            <a:pPr marL="457771" indent="-457771" defTabSz="668655">
              <a:lnSpc>
                <a:spcPct val="90000"/>
              </a:lnSpc>
              <a:spcBef>
                <a:spcPts val="3400"/>
              </a:spcBef>
              <a:buBlip>
                <a:blip r:embed="rId2"/>
              </a:buBlip>
              <a:defRPr sz="3564"/>
            </a:pPr>
            <a:r>
              <a:t>Club drugs - Ecstasy, MDMA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48" y="1167439"/>
            <a:ext cx="21126004" cy="113938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4B43A4-E428-3A4B-A69C-071934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Week: February 21</a:t>
            </a:r>
            <a:br>
              <a:rPr lang="en-US" dirty="0"/>
            </a:br>
            <a:r>
              <a:rPr lang="en-US" dirty="0"/>
              <a:t>HOLIDAY-NO CLASS</a:t>
            </a:r>
          </a:p>
        </p:txBody>
      </p:sp>
    </p:spTree>
    <p:extLst>
      <p:ext uri="{BB962C8B-B14F-4D97-AF65-F5344CB8AC3E}">
        <p14:creationId xmlns:p14="http://schemas.microsoft.com/office/powerpoint/2010/main" val="352882573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unknown.png" descr="unknown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5061" r="5061"/>
          <a:stretch>
            <a:fillRect/>
          </a:stretch>
        </p:blipFill>
        <p:spPr>
          <a:xfrm>
            <a:off x="12639476" y="2060739"/>
            <a:ext cx="9334501" cy="958182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>
              <a:defRPr sz="8000"/>
            </a:pPr>
            <a:r>
              <a:rPr lang="en-US" dirty="0"/>
              <a:t>Week 3</a:t>
            </a:r>
            <a:r>
              <a:rPr dirty="0"/>
              <a:t>:</a:t>
            </a:r>
          </a:p>
          <a:p>
            <a:pPr>
              <a:defRPr sz="8000"/>
            </a:pPr>
            <a:r>
              <a:rPr lang="en-US" dirty="0"/>
              <a:t>February 28</a:t>
            </a:r>
            <a:endParaRPr dirty="0"/>
          </a:p>
        </p:txBody>
      </p:sp>
      <p:sp>
        <p:nvSpPr>
          <p:cNvPr id="296" name="Text Placeholder 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rPr dirty="0"/>
              <a:t>Neurochemistry and the Physiology of Addiction Part I</a:t>
            </a:r>
          </a:p>
        </p:txBody>
      </p:sp>
      <p:sp>
        <p:nvSpPr>
          <p:cNvPr id="297" name="Text"/>
          <p:cNvSpPr txBox="1"/>
          <p:nvPr/>
        </p:nvSpPr>
        <p:spPr>
          <a:xfrm>
            <a:off x="16244839" y="1171242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brain neuron receptor optimized.jpg" descr="image brain neuron receptor optimized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0245" r="10245"/>
          <a:stretch>
            <a:fillRect/>
          </a:stretch>
        </p:blipFill>
        <p:spPr>
          <a:xfrm>
            <a:off x="12598400" y="4127500"/>
            <a:ext cx="9398000" cy="78740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34" name="2. Suscepti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Susceptibility</a:t>
            </a:r>
          </a:p>
        </p:txBody>
      </p:sp>
      <p:sp>
        <p:nvSpPr>
          <p:cNvPr id="135" name="Desirable affec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Desirable affect</a:t>
            </a:r>
          </a:p>
          <a:p>
            <a:pPr>
              <a:buBlip>
                <a:blip r:embed="rId4"/>
              </a:buBlip>
            </a:pPr>
            <a:r>
              <a:t>Mimic brain chemistry</a:t>
            </a:r>
          </a:p>
          <a:p>
            <a:pPr>
              <a:buBlip>
                <a:blip r:embed="rId4"/>
              </a:buBlip>
            </a:pPr>
            <a:r>
              <a:t>Affect the primitive brain</a:t>
            </a:r>
          </a:p>
          <a:p>
            <a:pPr>
              <a:buBlip>
                <a:blip r:embed="rId4"/>
              </a:buBlip>
            </a:pPr>
            <a:r>
              <a:t>Affect the new brain(reasoning, decision)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12598400" y="4558322"/>
            <a:ext cx="9398000" cy="701235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0" name="3. Business and Govern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Business and Government</a:t>
            </a:r>
          </a:p>
        </p:txBody>
      </p:sp>
      <p:sp>
        <p:nvSpPr>
          <p:cNvPr id="141" name="Growth, distribution, sal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10718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Growth, distribution, sales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Taxed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Controlled (prohibited, accepted)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Power</a:t>
            </a:r>
          </a:p>
          <a:p>
            <a:pPr marL="410718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Taxes fund: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American Revolution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Support colonization</a:t>
            </a:r>
          </a:p>
          <a:p>
            <a:pPr marL="821436" lvl="1" indent="-410718" defTabSz="635634">
              <a:spcBef>
                <a:spcPts val="3000"/>
              </a:spcBef>
              <a:buBlip>
                <a:blip r:embed="rId4"/>
              </a:buBlip>
              <a:defRPr sz="3234"/>
            </a:pPr>
            <a:r>
              <a:t>Government budget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0339" r="10339"/>
          <a:stretch>
            <a:fillRect/>
          </a:stretch>
        </p:blipFill>
        <p:spPr>
          <a:xfrm>
            <a:off x="12598399" y="4127500"/>
            <a:ext cx="9398001" cy="78740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1" name="Refining, Synthesizing, Manufactu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Refining, Synthesizing, Manufacturing</a:t>
            </a:r>
          </a:p>
        </p:txBody>
      </p:sp>
      <p:sp>
        <p:nvSpPr>
          <p:cNvPr id="152" name="Distilled alcohol beverag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Distilled alcohol beverages</a:t>
            </a:r>
          </a:p>
          <a:p>
            <a:pPr>
              <a:buBlip>
                <a:blip r:embed="rId4"/>
              </a:buBlip>
            </a:pPr>
            <a:r>
              <a:t>Refine morphine from opium</a:t>
            </a:r>
          </a:p>
          <a:p>
            <a:pPr>
              <a:buBlip>
                <a:blip r:embed="rId4"/>
              </a:buBlip>
            </a:pPr>
            <a:r>
              <a:t>Refine cocaine from coca leaves</a:t>
            </a:r>
          </a:p>
          <a:p>
            <a:pPr>
              <a:buBlip>
                <a:blip r:embed="rId4"/>
              </a:buBlip>
            </a:pPr>
            <a:r>
              <a:t>Manufacturing: mass productions</a:t>
            </a:r>
          </a:p>
          <a:p>
            <a:pPr>
              <a:buBlip>
                <a:blip r:embed="rId4"/>
              </a:buBlip>
            </a:pPr>
            <a:r>
              <a:t>Synthesizing amphetamine, LSD</a:t>
            </a:r>
          </a:p>
          <a:p>
            <a:pPr>
              <a:buBlip>
                <a:blip r:embed="rId4"/>
              </a:buBlip>
            </a:pPr>
            <a:r>
              <a:t>Sinsemilla growing techniques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5. Delivery Efficie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5. Delivery Efficiency</a:t>
            </a:r>
          </a:p>
        </p:txBody>
      </p:sp>
      <p:sp>
        <p:nvSpPr>
          <p:cNvPr id="157" name="Drink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Drinking</a:t>
            </a:r>
          </a:p>
          <a:p>
            <a:pPr>
              <a:buBlip>
                <a:blip r:embed="rId3"/>
              </a:buBlip>
            </a:pPr>
            <a:r>
              <a:t>Eating</a:t>
            </a:r>
          </a:p>
          <a:p>
            <a:pPr>
              <a:buBlip>
                <a:blip r:embed="rId3"/>
              </a:buBlip>
            </a:pPr>
            <a:r>
              <a:t>Smoking</a:t>
            </a:r>
          </a:p>
          <a:p>
            <a:pPr>
              <a:buBlip>
                <a:blip r:embed="rId3"/>
              </a:buBlip>
            </a:pPr>
            <a:r>
              <a:t>Mucus membrane absorption</a:t>
            </a:r>
          </a:p>
        </p:txBody>
      </p:sp>
      <p:sp>
        <p:nvSpPr>
          <p:cNvPr id="158" name="Mixing drugs…"/>
          <p:cNvSpPr txBox="1"/>
          <p:nvPr/>
        </p:nvSpPr>
        <p:spPr>
          <a:xfrm>
            <a:off x="12857228" y="4127500"/>
            <a:ext cx="9410701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533400" indent="-533400" algn="l">
              <a:spcBef>
                <a:spcPts val="3900"/>
              </a:spcBef>
              <a:buSzPct val="25000"/>
              <a:buBlip>
                <a:blip r:embed="rId3"/>
              </a:buBlip>
              <a:defRPr sz="4200"/>
            </a:pPr>
            <a:r>
              <a:t>Mixing drugs</a:t>
            </a:r>
          </a:p>
          <a:p>
            <a:pPr marL="533400" indent="-533400" algn="l">
              <a:spcBef>
                <a:spcPts val="3900"/>
              </a:spcBef>
              <a:buSzPct val="25000"/>
              <a:buBlip>
                <a:blip r:embed="rId3"/>
              </a:buBlip>
              <a:defRPr sz="4200"/>
            </a:pPr>
            <a:r>
              <a:t>Inhalation/ snort</a:t>
            </a:r>
          </a:p>
          <a:p>
            <a:pPr marL="533400" indent="-533400" algn="l">
              <a:spcBef>
                <a:spcPts val="3900"/>
              </a:spcBef>
              <a:buSzPct val="25000"/>
              <a:buBlip>
                <a:blip r:embed="rId3"/>
              </a:buBlip>
              <a:defRPr sz="4200"/>
            </a:pPr>
            <a:r>
              <a:t>Injection</a:t>
            </a:r>
          </a:p>
          <a:p>
            <a:pPr marL="533400" indent="-533400" algn="l">
              <a:spcBef>
                <a:spcPts val="3900"/>
              </a:spcBef>
              <a:buSzPct val="25000"/>
              <a:buBlip>
                <a:blip r:embed="rId3"/>
              </a:buBlip>
              <a:defRPr sz="4200"/>
            </a:pPr>
            <a:r>
              <a:t>Distilled liquor</a:t>
            </a:r>
          </a:p>
        </p:txBody>
      </p:sp>
      <p:sp>
        <p:nvSpPr>
          <p:cNvPr id="159" name="Then"/>
          <p:cNvSpPr txBox="1"/>
          <p:nvPr/>
        </p:nvSpPr>
        <p:spPr>
          <a:xfrm>
            <a:off x="4211374" y="3973214"/>
            <a:ext cx="158273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Then</a:t>
            </a:r>
          </a:p>
        </p:txBody>
      </p:sp>
      <p:sp>
        <p:nvSpPr>
          <p:cNvPr id="160" name="Now"/>
          <p:cNvSpPr txBox="1"/>
          <p:nvPr/>
        </p:nvSpPr>
        <p:spPr>
          <a:xfrm>
            <a:off x="15942123" y="3973214"/>
            <a:ext cx="13157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Now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324100" y="1948079"/>
            <a:ext cx="19735801" cy="7099301"/>
          </a:xfrm>
          <a:prstGeom prst="rect">
            <a:avLst/>
          </a:prstGeom>
        </p:spPr>
      </p:pic>
      <p:sp>
        <p:nvSpPr>
          <p:cNvPr id="165" name="Prehistory/Neolithic Peri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9200"/>
            </a:lvl1pPr>
          </a:lstStyle>
          <a:p>
            <a:r>
              <a:t>Prehistory/Neolithic Period</a:t>
            </a:r>
          </a:p>
        </p:txBody>
      </p:sp>
      <p:sp>
        <p:nvSpPr>
          <p:cNvPr id="166" name="8500 - 4000BC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8500 - 4000BC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1.png" descr="image11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7135" b="17135"/>
          <a:stretch>
            <a:fillRect/>
          </a:stretch>
        </p:blipFill>
        <p:spPr>
          <a:xfrm>
            <a:off x="12648071" y="2833630"/>
            <a:ext cx="9298659" cy="916787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Pl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Plants</a:t>
            </a:r>
          </a:p>
        </p:txBody>
      </p:sp>
      <p:sp>
        <p:nvSpPr>
          <p:cNvPr id="170" name="Opium poppi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Opium poppies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Marijuana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Coca leaves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Tea leaves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Betel Nuts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Khat leaves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Coffee beans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Tobacco leaves</a:t>
            </a:r>
          </a:p>
          <a:p>
            <a:pPr marL="368045" indent="-368045" defTabSz="569594">
              <a:spcBef>
                <a:spcPts val="2600"/>
              </a:spcBef>
              <a:buBlip>
                <a:blip r:embed="rId4"/>
              </a:buBlip>
              <a:defRPr sz="2898"/>
            </a:pPr>
            <a:r>
              <a:t>Fruit/plant ferment into alcohol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2497</TotalTime>
  <Words>1434</Words>
  <Application>Microsoft Macintosh PowerPoint</Application>
  <PresentationFormat>Custom</PresentationFormat>
  <Paragraphs>239</Paragraphs>
  <Slides>37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Helvetica Neue</vt:lpstr>
      <vt:lpstr>Papyrus</vt:lpstr>
      <vt:lpstr>Times Roman</vt:lpstr>
      <vt:lpstr>Parchment</vt:lpstr>
      <vt:lpstr>The History of Psychoactive Drugs</vt:lpstr>
      <vt:lpstr>5 Historical Themes:</vt:lpstr>
      <vt:lpstr>1. Coping</vt:lpstr>
      <vt:lpstr>2. Susceptibility</vt:lpstr>
      <vt:lpstr>3. Business and Government</vt:lpstr>
      <vt:lpstr>Refining, Synthesizing, Manufacturing</vt:lpstr>
      <vt:lpstr>5. Delivery Efficiency</vt:lpstr>
      <vt:lpstr>Prehistory/Neolithic Period</vt:lpstr>
      <vt:lpstr>Plants</vt:lpstr>
      <vt:lpstr>Ancient Civilization</vt:lpstr>
      <vt:lpstr>PowerPoint Presentation</vt:lpstr>
      <vt:lpstr>Creations</vt:lpstr>
      <vt:lpstr>PowerPoint Presentation</vt:lpstr>
      <vt:lpstr>Middle Ages</vt:lpstr>
      <vt:lpstr>PowerPoint Presentation</vt:lpstr>
      <vt:lpstr>Psychedelics</vt:lpstr>
      <vt:lpstr>Medicine to Psychoactive Drug</vt:lpstr>
      <vt:lpstr>Coffee, Tea and Chocolate</vt:lpstr>
      <vt:lpstr>The Renaissance The Age of Discovery</vt:lpstr>
      <vt:lpstr>Laws and Limits</vt:lpstr>
      <vt:lpstr>The Return of Opium</vt:lpstr>
      <vt:lpstr>Early Industrial Revolution</vt:lpstr>
      <vt:lpstr>New Refinement Techniques</vt:lpstr>
      <vt:lpstr>Other discoveries</vt:lpstr>
      <vt:lpstr>PowerPoint Presentation</vt:lpstr>
      <vt:lpstr>The Twentieth Century</vt:lpstr>
      <vt:lpstr>Drug Regulations</vt:lpstr>
      <vt:lpstr>Prohibition</vt:lpstr>
      <vt:lpstr>Alcohol and Prohibition and Treatment </vt:lpstr>
      <vt:lpstr>U.S. Laws</vt:lpstr>
      <vt:lpstr>Timeline</vt:lpstr>
      <vt:lpstr>Timeline</vt:lpstr>
      <vt:lpstr>Timeline</vt:lpstr>
      <vt:lpstr>A New Era </vt:lpstr>
      <vt:lpstr>PowerPoint Presentation</vt:lpstr>
      <vt:lpstr>Next Week: February 21 HOLIDAY-NO CLASS</vt:lpstr>
      <vt:lpstr>Week 3: February 28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Psychoactive Drugs</dc:title>
  <cp:lastModifiedBy>Cruz, Maria D</cp:lastModifiedBy>
  <cp:revision>4</cp:revision>
  <dcterms:modified xsi:type="dcterms:W3CDTF">2022-02-15T02:23:23Z</dcterms:modified>
</cp:coreProperties>
</file>