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Lato" panose="020F0502020204030203" pitchFamily="34" charset="0"/>
      <p:regular r:id="rId19"/>
      <p:bold r:id="rId20"/>
      <p:italic r:id="rId21"/>
      <p:boldItalic r:id="rId22"/>
    </p:embeddedFont>
    <p:embeddedFont>
      <p:font typeface="Raleway" pitchFamily="2" charset="77"/>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56" d="100"/>
          <a:sy n="156" d="100"/>
        </p:scale>
        <p:origin x="3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26f1d119ab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26f1d119a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6836ddf40_0_3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6836ddf40_0_3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900">
                <a:solidFill>
                  <a:srgbClr val="383737"/>
                </a:solidFill>
                <a:highlight>
                  <a:schemeClr val="lt1"/>
                </a:highlight>
              </a:rPr>
              <a:t>Fluoride improves the quality of the tooth surface, making it harder to be dissolved in acid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6f1d119a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26f1d119a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6836ddf40_0_4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6836ddf40_0_4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What is fluoride treatment for adults?</a:t>
            </a:r>
            <a:endParaRPr sz="1200">
              <a:solidFill>
                <a:srgbClr val="202124"/>
              </a:solidFill>
              <a:highlight>
                <a:schemeClr val="lt1"/>
              </a:highlight>
              <a:latin typeface="Roboto"/>
              <a:ea typeface="Roboto"/>
              <a:cs typeface="Roboto"/>
              <a:sym typeface="Roboto"/>
            </a:endParaRPr>
          </a:p>
          <a:p>
            <a:pPr marL="0" lvl="0" indent="0" algn="l" rtl="0">
              <a:lnSpc>
                <a:spcPct val="115000"/>
              </a:lnSpc>
              <a:spcBef>
                <a:spcPts val="900"/>
              </a:spcBef>
              <a:spcAft>
                <a:spcPts val="0"/>
              </a:spcAft>
              <a:buClr>
                <a:schemeClr val="dk1"/>
              </a:buClr>
              <a:buSzPts val="1100"/>
              <a:buFont typeface="Arial"/>
              <a:buNone/>
            </a:pPr>
            <a:r>
              <a:rPr lang="en" sz="1200">
                <a:solidFill>
                  <a:srgbClr val="202124"/>
                </a:solidFill>
                <a:highlight>
                  <a:schemeClr val="lt1"/>
                </a:highlight>
                <a:latin typeface="Roboto"/>
                <a:ea typeface="Roboto"/>
                <a:cs typeface="Roboto"/>
                <a:sym typeface="Roboto"/>
              </a:rPr>
              <a:t>Fluoride treatments </a:t>
            </a:r>
            <a:r>
              <a:rPr lang="en" sz="1200" b="1">
                <a:solidFill>
                  <a:srgbClr val="202124"/>
                </a:solidFill>
                <a:highlight>
                  <a:schemeClr val="lt1"/>
                </a:highlight>
                <a:latin typeface="Roboto"/>
                <a:ea typeface="Roboto"/>
                <a:cs typeface="Roboto"/>
                <a:sym typeface="Roboto"/>
              </a:rPr>
              <a:t>remineralize tooth enamel and reduce that sensitivity</a:t>
            </a:r>
            <a:r>
              <a:rPr lang="en" sz="1200">
                <a:solidFill>
                  <a:srgbClr val="202124"/>
                </a:solidFill>
                <a:highlight>
                  <a:schemeClr val="lt1"/>
                </a:highlight>
                <a:latin typeface="Roboto"/>
                <a:ea typeface="Roboto"/>
                <a:cs typeface="Roboto"/>
                <a:sym typeface="Roboto"/>
              </a:rPr>
              <a:t>. Patients who undergo radiation treatment for cancer also benefit from topical fluoride applications. Radiation damages saliva glands, thus greatly reducing the flow of saliva.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6836ddf40_0_4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6836ddf40_0_4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747474"/>
                </a:solidFill>
                <a:highlight>
                  <a:srgbClr val="FFFFFF"/>
                </a:highlight>
              </a:rPr>
              <a:t>Ask (T/F) to audiences </a:t>
            </a:r>
            <a:endParaRPr sz="1350">
              <a:solidFill>
                <a:srgbClr val="747474"/>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6836ddf40_1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26836ddf40_1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26836ddf40_1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26836ddf40_1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Cafasso, J. (2019, July 3). </a:t>
            </a:r>
            <a:r>
              <a:rPr lang="en" i="1">
                <a:solidFill>
                  <a:schemeClr val="dk1"/>
                </a:solidFill>
              </a:rPr>
              <a:t>What is fluoride? uses, benefits, side effects, and safety</a:t>
            </a:r>
            <a:r>
              <a:rPr lang="en">
                <a:solidFill>
                  <a:schemeClr val="dk1"/>
                </a:solidFill>
              </a:rPr>
              <a:t>. Healthline. Retrieved May 7, 2022, from https://www.healthline.com/health/what-is-fluoride </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Centers for Disease Control and Prevention. (2019, March 8). </a:t>
            </a:r>
            <a:r>
              <a:rPr lang="en" i="1">
                <a:solidFill>
                  <a:schemeClr val="dk1"/>
                </a:solidFill>
              </a:rPr>
              <a:t>About fluoride</a:t>
            </a:r>
            <a:r>
              <a:rPr lang="en">
                <a:solidFill>
                  <a:schemeClr val="dk1"/>
                </a:solidFill>
              </a:rPr>
              <a:t>. Centers for Disease Control and Prevention. Retrieved May 7, 2022, from https://www.cdc.gov/fluoridation/faqs/about-fluoride.html </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i="1">
                <a:solidFill>
                  <a:schemeClr val="dk1"/>
                </a:solidFill>
              </a:rPr>
              <a:t>Fluoride and biochemistry</a:t>
            </a:r>
            <a:r>
              <a:rPr lang="en">
                <a:solidFill>
                  <a:schemeClr val="dk1"/>
                </a:solidFill>
              </a:rPr>
              <a:t>. Fluoride Action Network. (2012, August 5). Retrieved May 7, 2022, from https://fluoridealert.org/articles/fluoride-biochemistry/ </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i="1">
                <a:solidFill>
                  <a:schemeClr val="dk1"/>
                </a:solidFill>
              </a:rPr>
              <a:t>The superhero that lives inside your mouth</a:t>
            </a:r>
            <a:r>
              <a:rPr lang="en">
                <a:solidFill>
                  <a:schemeClr val="dk1"/>
                </a:solidFill>
              </a:rPr>
              <a:t>. Mouth Healthy TM. (n.d.). Retrieved May 7, 2022, from https://www.mouthhealthy.org/en/fluoride-superhero </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i="1">
                <a:solidFill>
                  <a:schemeClr val="dk1"/>
                </a:solidFill>
              </a:rPr>
              <a:t>What is fluoride &amp; what does it do to your teeth?</a:t>
            </a:r>
            <a:r>
              <a:rPr lang="en">
                <a:solidFill>
                  <a:schemeClr val="dk1"/>
                </a:solidFill>
              </a:rPr>
              <a:t> Dental Choice. (2021, August 16). Retrieved May 7, 2022, from https://www.dentalchoice.ca/what-is-fluoride-and-do-you-need-it/ </a:t>
            </a:r>
            <a:endParaRPr>
              <a:solidFill>
                <a:schemeClr val="dk1"/>
              </a:solidFill>
            </a:endParaRPr>
          </a:p>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What is fluoride toothpaste?｜Lion Corporation. (n.d.). Retrieved May 7, 2022, from https://www.lion.co.jp/en/oral/point/03.htm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836ddf40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6836ddf4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6836ddf40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6836ddf4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6f1d119ab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26f1d119a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840f2b4d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2840f2b4d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840f2b4d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840f2b4d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26836ddf40_1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26836ddf40_1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6836ddf40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6836ddf40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highlight>
                  <a:srgbClr val="FFFFFF"/>
                </a:highlight>
              </a:rPr>
              <a:t>Fluoride can also be added to drinking water supplies as a public health measure for reducing cavities. Decisions about adding fluoride to drinking water are made at the state or local level.</a:t>
            </a:r>
            <a:endParaRPr sz="1300">
              <a:solidFill>
                <a:schemeClr val="dk1"/>
              </a:solidFill>
              <a:highlight>
                <a:srgbClr val="FFFFFF"/>
              </a:highlight>
            </a:endParaRPr>
          </a:p>
          <a:p>
            <a:pPr marL="0" lvl="0" indent="0" algn="l" rtl="0">
              <a:spcBef>
                <a:spcPts val="0"/>
              </a:spcBef>
              <a:spcAft>
                <a:spcPts val="0"/>
              </a:spcAft>
              <a:buNone/>
            </a:pPr>
            <a:endParaRPr sz="1300">
              <a:solidFill>
                <a:schemeClr val="dk1"/>
              </a:solidFill>
              <a:highlight>
                <a:srgbClr val="FFFFFF"/>
              </a:highlight>
            </a:endParaRPr>
          </a:p>
          <a:p>
            <a:pPr marL="457200" lvl="0" indent="-303770" algn="l" rtl="0">
              <a:lnSpc>
                <a:spcPct val="115000"/>
              </a:lnSpc>
              <a:spcBef>
                <a:spcPts val="0"/>
              </a:spcBef>
              <a:spcAft>
                <a:spcPts val="0"/>
              </a:spcAft>
              <a:buClr>
                <a:srgbClr val="595959"/>
              </a:buClr>
              <a:buSzPts val="1184"/>
              <a:buFont typeface="Arial"/>
              <a:buChar char="-"/>
            </a:pPr>
            <a:r>
              <a:rPr lang="en" sz="1183">
                <a:solidFill>
                  <a:schemeClr val="dk1"/>
                </a:solidFill>
                <a:highlight>
                  <a:srgbClr val="FFFFFF"/>
                </a:highlight>
              </a:rPr>
              <a:t>Community water fluoridation is </a:t>
            </a:r>
            <a:r>
              <a:rPr lang="en" sz="1183">
                <a:solidFill>
                  <a:srgbClr val="6C222B"/>
                </a:solidFill>
                <a:highlight>
                  <a:srgbClr val="FFFFFF"/>
                </a:highlight>
              </a:rPr>
              <a:t>one of the 10</a:t>
            </a:r>
            <a:r>
              <a:rPr lang="en" sz="1183">
                <a:solidFill>
                  <a:schemeClr val="dk1"/>
                </a:solidFill>
                <a:highlight>
                  <a:srgbClr val="FFFFFF"/>
                </a:highlight>
              </a:rPr>
              <a:t> greatest public health achievements of the 20th century. National efforts of community water fluoridation prevent oral diseases, deliver health care savings and reduce oral health disparities. ADEA strongly supports optimal fluoridation of community water.</a:t>
            </a:r>
            <a:endParaRPr sz="1183">
              <a:solidFill>
                <a:srgbClr val="595959"/>
              </a:solidFill>
              <a:latin typeface="Lato"/>
              <a:ea typeface="Lato"/>
              <a:cs typeface="Lato"/>
              <a:sym typeface="Lato"/>
            </a:endParaRPr>
          </a:p>
          <a:p>
            <a:pPr marL="0" lvl="0" indent="0" algn="l" rtl="0">
              <a:spcBef>
                <a:spcPts val="1200"/>
              </a:spcBef>
              <a:spcAft>
                <a:spcPts val="0"/>
              </a:spcAft>
              <a:buNone/>
            </a:pPr>
            <a:endParaRPr sz="13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6836ddf40_1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26836ddf40_1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87500"/>
              </a:lnSpc>
              <a:spcBef>
                <a:spcPts val="0"/>
              </a:spcBef>
              <a:spcAft>
                <a:spcPts val="0"/>
              </a:spcAft>
              <a:buNone/>
            </a:pPr>
            <a:endParaRPr/>
          </a:p>
          <a:p>
            <a:pPr marL="0" lvl="0" indent="0" algn="just" rtl="0">
              <a:lnSpc>
                <a:spcPct val="115000"/>
              </a:lnSpc>
              <a:spcBef>
                <a:spcPts val="0"/>
              </a:spcBef>
              <a:spcAft>
                <a:spcPts val="0"/>
              </a:spcAft>
              <a:buNone/>
            </a:pPr>
            <a:r>
              <a:rPr lang="en" sz="1500" b="1">
                <a:solidFill>
                  <a:schemeClr val="dk1"/>
                </a:solidFill>
                <a:latin typeface="Roboto"/>
                <a:ea typeface="Roboto"/>
                <a:cs typeface="Roboto"/>
                <a:sym typeface="Roboto"/>
              </a:rPr>
              <a:t>Community water fluoridation is </a:t>
            </a:r>
            <a:r>
              <a:rPr lang="en" sz="1500" b="1">
                <a:solidFill>
                  <a:srgbClr val="6C222B"/>
                </a:solidFill>
                <a:latin typeface="Roboto"/>
                <a:ea typeface="Roboto"/>
                <a:cs typeface="Roboto"/>
                <a:sym typeface="Roboto"/>
              </a:rPr>
              <a:t>one of the 10</a:t>
            </a:r>
            <a:r>
              <a:rPr lang="en" sz="1500" b="1">
                <a:solidFill>
                  <a:schemeClr val="dk1"/>
                </a:solidFill>
                <a:latin typeface="Roboto"/>
                <a:ea typeface="Roboto"/>
                <a:cs typeface="Roboto"/>
                <a:sym typeface="Roboto"/>
              </a:rPr>
              <a:t> greatest public health achievements of the 20th century.</a:t>
            </a:r>
            <a:r>
              <a:rPr lang="en" sz="1050" b="1">
                <a:solidFill>
                  <a:schemeClr val="dk1"/>
                </a:solidFill>
                <a:latin typeface="Roboto"/>
                <a:ea typeface="Roboto"/>
                <a:cs typeface="Roboto"/>
                <a:sym typeface="Roboto"/>
              </a:rPr>
              <a:t> </a:t>
            </a:r>
            <a:r>
              <a:rPr lang="en" sz="1500" b="1">
                <a:solidFill>
                  <a:schemeClr val="dk1"/>
                </a:solidFill>
                <a:latin typeface="Roboto"/>
                <a:ea typeface="Roboto"/>
                <a:cs typeface="Roboto"/>
                <a:sym typeface="Roboto"/>
              </a:rPr>
              <a:t>National efforts of community water fluoridation prevent oral diseases, deliver health care savings and reduce oral health disparities. ADEA strongly supports optimal fluoridation of community water.</a:t>
            </a:r>
            <a:endParaRPr sz="1500" b="1">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5">
  <p:cSld name="SECTION_HEADER_2">
    <p:spTree>
      <p:nvGrpSpPr>
        <p:cNvPr id="1" name="Shape 82"/>
        <p:cNvGrpSpPr/>
        <p:nvPr/>
      </p:nvGrpSpPr>
      <p:grpSpPr>
        <a:xfrm>
          <a:off x="0" y="0"/>
          <a:ext cx="0" cy="0"/>
          <a:chOff x="0" y="0"/>
          <a:chExt cx="0" cy="0"/>
        </a:xfrm>
      </p:grpSpPr>
      <p:sp>
        <p:nvSpPr>
          <p:cNvPr id="83" name="Google Shape;83;p1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5" name="Google Shape;8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ctrTitle"/>
          </p:nvPr>
        </p:nvSpPr>
        <p:spPr>
          <a:xfrm>
            <a:off x="236575" y="324200"/>
            <a:ext cx="8319000" cy="8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80"/>
              <a:t>Why do we need Fluoride?</a:t>
            </a:r>
            <a:endParaRPr sz="3480"/>
          </a:p>
        </p:txBody>
      </p:sp>
      <p:pic>
        <p:nvPicPr>
          <p:cNvPr id="92" name="Google Shape;92;p14"/>
          <p:cNvPicPr preferRelativeResize="0"/>
          <p:nvPr/>
        </p:nvPicPr>
        <p:blipFill>
          <a:blip r:embed="rId3">
            <a:alphaModFix/>
          </a:blip>
          <a:stretch>
            <a:fillRect/>
          </a:stretch>
        </p:blipFill>
        <p:spPr>
          <a:xfrm>
            <a:off x="406500" y="1673625"/>
            <a:ext cx="5998776" cy="305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729450" y="86175"/>
            <a:ext cx="7688400" cy="76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chemeClr val="dk2"/>
                </a:solidFill>
              </a:rPr>
              <a:t>FLUORIDATED WATER PREVENTS ORAL DISEASES</a:t>
            </a:r>
            <a:endParaRPr sz="3400"/>
          </a:p>
        </p:txBody>
      </p:sp>
      <p:pic>
        <p:nvPicPr>
          <p:cNvPr id="160" name="Google Shape;160;p23"/>
          <p:cNvPicPr preferRelativeResize="0"/>
          <p:nvPr/>
        </p:nvPicPr>
        <p:blipFill>
          <a:blip r:embed="rId3">
            <a:alphaModFix/>
          </a:blip>
          <a:stretch>
            <a:fillRect/>
          </a:stretch>
        </p:blipFill>
        <p:spPr>
          <a:xfrm>
            <a:off x="2880400" y="723925"/>
            <a:ext cx="6114050" cy="4137901"/>
          </a:xfrm>
          <a:prstGeom prst="rect">
            <a:avLst/>
          </a:prstGeom>
          <a:noFill/>
          <a:ln>
            <a:noFill/>
          </a:ln>
        </p:spPr>
      </p:pic>
      <p:sp>
        <p:nvSpPr>
          <p:cNvPr id="161" name="Google Shape;161;p23"/>
          <p:cNvSpPr txBox="1"/>
          <p:nvPr/>
        </p:nvSpPr>
        <p:spPr>
          <a:xfrm>
            <a:off x="353350" y="1594375"/>
            <a:ext cx="2404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Fluoride benefits children and adults throughout their lives.</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a:p>
            <a:pPr marL="0" lvl="0" indent="0" algn="l" rtl="0">
              <a:spcBef>
                <a:spcPts val="0"/>
              </a:spcBef>
              <a:spcAft>
                <a:spcPts val="0"/>
              </a:spcAft>
              <a:buNone/>
            </a:pPr>
            <a:r>
              <a:rPr lang="en" sz="2000">
                <a:latin typeface="Lato"/>
                <a:ea typeface="Lato"/>
                <a:cs typeface="Lato"/>
                <a:sym typeface="Lato"/>
              </a:rPr>
              <a:t>Fluoride reduces tooth decay in children and adults about 25%.</a:t>
            </a:r>
            <a:endParaRPr sz="2000">
              <a:latin typeface="Lato"/>
              <a:ea typeface="Lato"/>
              <a:cs typeface="Lato"/>
              <a:sym typeface="Lato"/>
            </a:endParaRPr>
          </a:p>
          <a:p>
            <a:pPr marL="0" lvl="0" indent="0" algn="l" rtl="0">
              <a:spcBef>
                <a:spcPts val="0"/>
              </a:spcBef>
              <a:spcAft>
                <a:spcPts val="0"/>
              </a:spcAft>
              <a:buNone/>
            </a:pPr>
            <a:endParaRPr sz="20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27500" y="646375"/>
            <a:ext cx="8090700" cy="54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Fluoride works? </a:t>
            </a:r>
            <a:endParaRPr/>
          </a:p>
          <a:p>
            <a:pPr marL="0" lvl="0" indent="0" algn="l" rtl="0">
              <a:spcBef>
                <a:spcPts val="0"/>
              </a:spcBef>
              <a:spcAft>
                <a:spcPts val="0"/>
              </a:spcAft>
              <a:buNone/>
            </a:pPr>
            <a:endParaRPr/>
          </a:p>
        </p:txBody>
      </p:sp>
      <p:sp>
        <p:nvSpPr>
          <p:cNvPr id="167" name="Google Shape;167;p24"/>
          <p:cNvSpPr txBox="1">
            <a:spLocks noGrp="1"/>
          </p:cNvSpPr>
          <p:nvPr>
            <p:ph type="body" idx="1"/>
          </p:nvPr>
        </p:nvSpPr>
        <p:spPr>
          <a:xfrm>
            <a:off x="155250" y="1525425"/>
            <a:ext cx="4228200" cy="3490500"/>
          </a:xfrm>
          <a:prstGeom prst="rect">
            <a:avLst/>
          </a:prstGeom>
        </p:spPr>
        <p:txBody>
          <a:bodyPr spcFirstLastPara="1" wrap="square" lIns="91425" tIns="91425" rIns="91425" bIns="91425" anchor="t" anchorCtr="0">
            <a:noAutofit/>
          </a:bodyPr>
          <a:lstStyle/>
          <a:p>
            <a:pPr marL="457200" lvl="0" indent="-320675" algn="l" rtl="0">
              <a:lnSpc>
                <a:spcPct val="95000"/>
              </a:lnSpc>
              <a:spcBef>
                <a:spcPts val="0"/>
              </a:spcBef>
              <a:spcAft>
                <a:spcPts val="0"/>
              </a:spcAft>
              <a:buClr>
                <a:srgbClr val="000000"/>
              </a:buClr>
              <a:buSzPts val="1450"/>
              <a:buFont typeface="Arial"/>
              <a:buChar char="●"/>
            </a:pPr>
            <a:r>
              <a:rPr lang="en" sz="1450">
                <a:solidFill>
                  <a:srgbClr val="000000"/>
                </a:solidFill>
                <a:latin typeface="Arial"/>
                <a:ea typeface="Arial"/>
                <a:cs typeface="Arial"/>
                <a:sym typeface="Arial"/>
              </a:rPr>
              <a:t>Food we eat combines with mouth bacteria</a:t>
            </a:r>
            <a:endParaRPr sz="1450">
              <a:solidFill>
                <a:srgbClr val="000000"/>
              </a:solidFill>
              <a:latin typeface="Arial"/>
              <a:ea typeface="Arial"/>
              <a:cs typeface="Arial"/>
              <a:sym typeface="Arial"/>
            </a:endParaRPr>
          </a:p>
          <a:p>
            <a:pPr marL="457200" lvl="0" indent="-320675" algn="l" rtl="0">
              <a:lnSpc>
                <a:spcPct val="95000"/>
              </a:lnSpc>
              <a:spcBef>
                <a:spcPts val="0"/>
              </a:spcBef>
              <a:spcAft>
                <a:spcPts val="0"/>
              </a:spcAft>
              <a:buClr>
                <a:srgbClr val="000000"/>
              </a:buClr>
              <a:buSzPts val="1450"/>
              <a:buFont typeface="Arial"/>
              <a:buChar char="●"/>
            </a:pPr>
            <a:r>
              <a:rPr lang="en" sz="1450">
                <a:solidFill>
                  <a:srgbClr val="000000"/>
                </a:solidFill>
                <a:latin typeface="Arial"/>
                <a:ea typeface="Arial"/>
                <a:cs typeface="Arial"/>
                <a:sym typeface="Arial"/>
              </a:rPr>
              <a:t>Mouth bacteria creates acid, drawing minerals out of tooth enamel, and making your teeth weak </a:t>
            </a:r>
            <a:endParaRPr sz="1450">
              <a:solidFill>
                <a:srgbClr val="000000"/>
              </a:solidFill>
              <a:latin typeface="Arial"/>
              <a:ea typeface="Arial"/>
              <a:cs typeface="Arial"/>
              <a:sym typeface="Arial"/>
            </a:endParaRPr>
          </a:p>
          <a:p>
            <a:pPr marL="457200" lvl="0" indent="-320675" algn="l" rtl="0">
              <a:lnSpc>
                <a:spcPct val="95000"/>
              </a:lnSpc>
              <a:spcBef>
                <a:spcPts val="0"/>
              </a:spcBef>
              <a:spcAft>
                <a:spcPts val="0"/>
              </a:spcAft>
              <a:buClr>
                <a:srgbClr val="000000"/>
              </a:buClr>
              <a:buSzPts val="1450"/>
              <a:buFont typeface="Arial"/>
              <a:buChar char="●"/>
            </a:pPr>
            <a:r>
              <a:rPr lang="en" sz="1450" b="1">
                <a:solidFill>
                  <a:srgbClr val="000000"/>
                </a:solidFill>
                <a:latin typeface="Arial"/>
                <a:ea typeface="Arial"/>
                <a:cs typeface="Arial"/>
                <a:sym typeface="Arial"/>
              </a:rPr>
              <a:t>Demineralization</a:t>
            </a:r>
            <a:r>
              <a:rPr lang="en" sz="1450">
                <a:solidFill>
                  <a:srgbClr val="000000"/>
                </a:solidFill>
                <a:latin typeface="Arial"/>
                <a:ea typeface="Arial"/>
                <a:cs typeface="Arial"/>
                <a:sym typeface="Arial"/>
              </a:rPr>
              <a:t> - Plaque acid enters poles in the teeth and breaks down enamel</a:t>
            </a:r>
            <a:endParaRPr sz="1450">
              <a:solidFill>
                <a:srgbClr val="000000"/>
              </a:solidFill>
              <a:latin typeface="Arial"/>
              <a:ea typeface="Arial"/>
              <a:cs typeface="Arial"/>
              <a:sym typeface="Arial"/>
            </a:endParaRPr>
          </a:p>
          <a:p>
            <a:pPr marL="457200" lvl="0" indent="-320675" algn="l" rtl="0">
              <a:lnSpc>
                <a:spcPct val="95000"/>
              </a:lnSpc>
              <a:spcBef>
                <a:spcPts val="0"/>
              </a:spcBef>
              <a:spcAft>
                <a:spcPts val="0"/>
              </a:spcAft>
              <a:buClr>
                <a:srgbClr val="000000"/>
              </a:buClr>
              <a:buSzPts val="1450"/>
              <a:buFont typeface="Arial"/>
              <a:buChar char="●"/>
            </a:pPr>
            <a:r>
              <a:rPr lang="en" sz="1450" b="1">
                <a:solidFill>
                  <a:srgbClr val="000000"/>
                </a:solidFill>
                <a:latin typeface="Arial"/>
                <a:ea typeface="Arial"/>
                <a:cs typeface="Arial"/>
                <a:sym typeface="Arial"/>
              </a:rPr>
              <a:t>Remineralization</a:t>
            </a:r>
            <a:r>
              <a:rPr lang="en" sz="1450">
                <a:solidFill>
                  <a:srgbClr val="000000"/>
                </a:solidFill>
                <a:latin typeface="Arial"/>
                <a:ea typeface="Arial"/>
                <a:cs typeface="Arial"/>
                <a:sym typeface="Arial"/>
              </a:rPr>
              <a:t>- Fluoride enters poles in the tooth to treat enamel lesions. Fluoride replaces the lost minerals and repairs the tooth enamel</a:t>
            </a:r>
            <a:endParaRPr sz="1450">
              <a:solidFill>
                <a:srgbClr val="000000"/>
              </a:solidFill>
              <a:latin typeface="Arial"/>
              <a:ea typeface="Arial"/>
              <a:cs typeface="Arial"/>
              <a:sym typeface="Arial"/>
            </a:endParaRPr>
          </a:p>
          <a:p>
            <a:pPr marL="914400" lvl="1" indent="-320675" algn="l" rtl="0">
              <a:lnSpc>
                <a:spcPct val="95000"/>
              </a:lnSpc>
              <a:spcBef>
                <a:spcPts val="0"/>
              </a:spcBef>
              <a:spcAft>
                <a:spcPts val="0"/>
              </a:spcAft>
              <a:buClr>
                <a:srgbClr val="000000"/>
              </a:buClr>
              <a:buSzPts val="1450"/>
              <a:buFont typeface="Arial"/>
              <a:buChar char="○"/>
            </a:pPr>
            <a:r>
              <a:rPr lang="en" sz="1450">
                <a:solidFill>
                  <a:srgbClr val="000000"/>
                </a:solidFill>
                <a:latin typeface="Arial"/>
                <a:ea typeface="Arial"/>
                <a:cs typeface="Arial"/>
                <a:sym typeface="Arial"/>
              </a:rPr>
              <a:t>Fluoride harder than original tooth surface</a:t>
            </a:r>
            <a:endParaRPr sz="1450">
              <a:solidFill>
                <a:srgbClr val="000000"/>
              </a:solidFill>
              <a:latin typeface="Arial"/>
              <a:ea typeface="Arial"/>
              <a:cs typeface="Arial"/>
              <a:sym typeface="Arial"/>
            </a:endParaRPr>
          </a:p>
          <a:p>
            <a:pPr marL="914400" lvl="1" indent="-320675" algn="l" rtl="0">
              <a:lnSpc>
                <a:spcPct val="95000"/>
              </a:lnSpc>
              <a:spcBef>
                <a:spcPts val="0"/>
              </a:spcBef>
              <a:spcAft>
                <a:spcPts val="0"/>
              </a:spcAft>
              <a:buClr>
                <a:srgbClr val="000000"/>
              </a:buClr>
              <a:buSzPts val="1450"/>
              <a:buFont typeface="Arial"/>
              <a:buChar char="○"/>
            </a:pPr>
            <a:r>
              <a:rPr lang="en" sz="1450">
                <a:solidFill>
                  <a:srgbClr val="000000"/>
                </a:solidFill>
                <a:latin typeface="Arial"/>
                <a:ea typeface="Arial"/>
                <a:cs typeface="Arial"/>
                <a:sym typeface="Arial"/>
              </a:rPr>
              <a:t>More resistant to decay</a:t>
            </a:r>
            <a:endParaRPr sz="1450">
              <a:solidFill>
                <a:srgbClr val="000000"/>
              </a:solidFill>
              <a:latin typeface="Arial"/>
              <a:ea typeface="Arial"/>
              <a:cs typeface="Arial"/>
              <a:sym typeface="Arial"/>
            </a:endParaRPr>
          </a:p>
          <a:p>
            <a:pPr marL="914400" lvl="1" indent="-320675" algn="l" rtl="0">
              <a:lnSpc>
                <a:spcPct val="95000"/>
              </a:lnSpc>
              <a:spcBef>
                <a:spcPts val="0"/>
              </a:spcBef>
              <a:spcAft>
                <a:spcPts val="0"/>
              </a:spcAft>
              <a:buClr>
                <a:srgbClr val="000000"/>
              </a:buClr>
              <a:buSzPts val="1450"/>
              <a:buFont typeface="Arial"/>
              <a:buChar char="○"/>
            </a:pPr>
            <a:r>
              <a:rPr lang="en" sz="1450">
                <a:solidFill>
                  <a:srgbClr val="000000"/>
                </a:solidFill>
                <a:latin typeface="Arial"/>
                <a:ea typeface="Arial"/>
                <a:cs typeface="Arial"/>
                <a:sym typeface="Arial"/>
              </a:rPr>
              <a:t>Reduces acid production by bacteria </a:t>
            </a:r>
            <a:endParaRPr sz="1450">
              <a:solidFill>
                <a:srgbClr val="000000"/>
              </a:solidFill>
              <a:latin typeface="Arial"/>
              <a:ea typeface="Arial"/>
              <a:cs typeface="Arial"/>
              <a:sym typeface="Arial"/>
            </a:endParaRPr>
          </a:p>
          <a:p>
            <a:pPr marL="0" lvl="0" indent="0" algn="l" rtl="0">
              <a:lnSpc>
                <a:spcPct val="95000"/>
              </a:lnSpc>
              <a:spcBef>
                <a:spcPts val="0"/>
              </a:spcBef>
              <a:spcAft>
                <a:spcPts val="0"/>
              </a:spcAft>
              <a:buSzPts val="935"/>
              <a:buNone/>
            </a:pPr>
            <a:endParaRPr sz="1450">
              <a:solidFill>
                <a:srgbClr val="000000"/>
              </a:solidFill>
              <a:latin typeface="Arial"/>
              <a:ea typeface="Arial"/>
              <a:cs typeface="Arial"/>
              <a:sym typeface="Arial"/>
            </a:endParaRPr>
          </a:p>
          <a:p>
            <a:pPr marL="0" lvl="0" indent="0" algn="l" rtl="0">
              <a:lnSpc>
                <a:spcPct val="95000"/>
              </a:lnSpc>
              <a:spcBef>
                <a:spcPts val="0"/>
              </a:spcBef>
              <a:spcAft>
                <a:spcPts val="0"/>
              </a:spcAft>
              <a:buSzPts val="935"/>
              <a:buNone/>
            </a:pPr>
            <a:endParaRPr sz="1350">
              <a:solidFill>
                <a:srgbClr val="000000"/>
              </a:solidFill>
              <a:latin typeface="Arial"/>
              <a:ea typeface="Arial"/>
              <a:cs typeface="Arial"/>
              <a:sym typeface="Arial"/>
            </a:endParaRPr>
          </a:p>
          <a:p>
            <a:pPr marL="0" lvl="0" indent="0" algn="l" rtl="0">
              <a:lnSpc>
                <a:spcPct val="95000"/>
              </a:lnSpc>
              <a:spcBef>
                <a:spcPts val="0"/>
              </a:spcBef>
              <a:spcAft>
                <a:spcPts val="0"/>
              </a:spcAft>
              <a:buSzPts val="935"/>
              <a:buNone/>
            </a:pPr>
            <a:r>
              <a:rPr lang="en" sz="1350">
                <a:solidFill>
                  <a:srgbClr val="000000"/>
                </a:solidFill>
                <a:latin typeface="Arial"/>
                <a:ea typeface="Arial"/>
                <a:cs typeface="Arial"/>
                <a:sym typeface="Arial"/>
              </a:rPr>
              <a:t> </a:t>
            </a:r>
            <a:endParaRPr sz="1350">
              <a:solidFill>
                <a:srgbClr val="000000"/>
              </a:solidFill>
              <a:latin typeface="Arial"/>
              <a:ea typeface="Arial"/>
              <a:cs typeface="Arial"/>
              <a:sym typeface="Arial"/>
            </a:endParaRPr>
          </a:p>
          <a:p>
            <a:pPr marL="0" lvl="0" indent="0" algn="l" rtl="0">
              <a:lnSpc>
                <a:spcPct val="95000"/>
              </a:lnSpc>
              <a:spcBef>
                <a:spcPts val="0"/>
              </a:spcBef>
              <a:spcAft>
                <a:spcPts val="0"/>
              </a:spcAft>
              <a:buSzPts val="935"/>
              <a:buNone/>
            </a:pPr>
            <a:endParaRPr sz="1350">
              <a:solidFill>
                <a:srgbClr val="000000"/>
              </a:solidFill>
              <a:latin typeface="Arial"/>
              <a:ea typeface="Arial"/>
              <a:cs typeface="Arial"/>
              <a:sym typeface="Arial"/>
            </a:endParaRPr>
          </a:p>
          <a:p>
            <a:pPr marL="0" lvl="0" indent="0" algn="l" rtl="0">
              <a:lnSpc>
                <a:spcPct val="95000"/>
              </a:lnSpc>
              <a:spcBef>
                <a:spcPts val="0"/>
              </a:spcBef>
              <a:spcAft>
                <a:spcPts val="1200"/>
              </a:spcAft>
              <a:buSzPts val="935"/>
              <a:buNone/>
            </a:pPr>
            <a:endParaRPr sz="1265">
              <a:solidFill>
                <a:srgbClr val="383737"/>
              </a:solidFill>
              <a:highlight>
                <a:srgbClr val="FFFFFF"/>
              </a:highlight>
              <a:latin typeface="Arial"/>
              <a:ea typeface="Arial"/>
              <a:cs typeface="Arial"/>
              <a:sym typeface="Arial"/>
            </a:endParaRPr>
          </a:p>
        </p:txBody>
      </p:sp>
      <p:pic>
        <p:nvPicPr>
          <p:cNvPr id="168" name="Google Shape;168;p24"/>
          <p:cNvPicPr preferRelativeResize="0"/>
          <p:nvPr/>
        </p:nvPicPr>
        <p:blipFill>
          <a:blip r:embed="rId3">
            <a:alphaModFix/>
          </a:blip>
          <a:stretch>
            <a:fillRect/>
          </a:stretch>
        </p:blipFill>
        <p:spPr>
          <a:xfrm>
            <a:off x="4383450" y="531025"/>
            <a:ext cx="4612474" cy="46124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729450" y="644225"/>
            <a:ext cx="7688700" cy="488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does Fluoride work to prevent tooth decay?</a:t>
            </a:r>
            <a:endParaRPr/>
          </a:p>
        </p:txBody>
      </p:sp>
      <p:sp>
        <p:nvSpPr>
          <p:cNvPr id="174" name="Google Shape;174;p25"/>
          <p:cNvSpPr txBox="1">
            <a:spLocks noGrp="1"/>
          </p:cNvSpPr>
          <p:nvPr>
            <p:ph type="body" idx="1"/>
          </p:nvPr>
        </p:nvSpPr>
        <p:spPr>
          <a:xfrm>
            <a:off x="727650" y="1403325"/>
            <a:ext cx="7688700" cy="2916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1500" b="1"/>
          </a:p>
        </p:txBody>
      </p:sp>
      <p:pic>
        <p:nvPicPr>
          <p:cNvPr id="175" name="Google Shape;175;p25"/>
          <p:cNvPicPr preferRelativeResize="0"/>
          <p:nvPr/>
        </p:nvPicPr>
        <p:blipFill>
          <a:blip r:embed="rId3">
            <a:alphaModFix/>
          </a:blip>
          <a:stretch>
            <a:fillRect/>
          </a:stretch>
        </p:blipFill>
        <p:spPr>
          <a:xfrm>
            <a:off x="363675" y="1403325"/>
            <a:ext cx="8597249" cy="3305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653250" y="598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Fluoride is important for ALL AGES. </a:t>
            </a:r>
            <a:endParaRPr/>
          </a:p>
        </p:txBody>
      </p:sp>
      <p:sp>
        <p:nvSpPr>
          <p:cNvPr id="181" name="Google Shape;181;p26"/>
          <p:cNvSpPr txBox="1">
            <a:spLocks noGrp="1"/>
          </p:cNvSpPr>
          <p:nvPr>
            <p:ph type="body" idx="1"/>
          </p:nvPr>
        </p:nvSpPr>
        <p:spPr>
          <a:xfrm>
            <a:off x="653250" y="1293450"/>
            <a:ext cx="3975000" cy="33888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Many dentists and hygienists recommended fluoride treatments for their patients.</a:t>
            </a:r>
            <a:endParaRPr sz="1400" b="1">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Patients can benefit from fluoride because as we age, our teeth weaken as well making them more susceptible to decay.</a:t>
            </a:r>
            <a:endParaRPr sz="1400" b="1">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Patients who are prone to tooth decay, have dry mouth or reduced salivary flow, have gum disease, have had head or neck radiation treatments, and patients who have chronic tooth sensitivity should also consider having topical fluoride applied at their dental appointments.</a:t>
            </a:r>
            <a:endParaRPr sz="1400" b="1">
              <a:solidFill>
                <a:srgbClr val="000000"/>
              </a:solidFill>
              <a:latin typeface="Arial"/>
              <a:ea typeface="Arial"/>
              <a:cs typeface="Arial"/>
              <a:sym typeface="Arial"/>
            </a:endParaRPr>
          </a:p>
          <a:p>
            <a:pPr marL="0" lvl="0" indent="0" algn="l" rtl="0">
              <a:spcBef>
                <a:spcPts val="0"/>
              </a:spcBef>
              <a:spcAft>
                <a:spcPts val="1200"/>
              </a:spcAft>
              <a:buNone/>
            </a:pPr>
            <a:endParaRPr sz="1600" b="1"/>
          </a:p>
        </p:txBody>
      </p:sp>
      <p:pic>
        <p:nvPicPr>
          <p:cNvPr id="182" name="Google Shape;182;p26"/>
          <p:cNvPicPr preferRelativeResize="0"/>
          <p:nvPr/>
        </p:nvPicPr>
        <p:blipFill>
          <a:blip r:embed="rId3">
            <a:alphaModFix/>
          </a:blip>
          <a:stretch>
            <a:fillRect/>
          </a:stretch>
        </p:blipFill>
        <p:spPr>
          <a:xfrm>
            <a:off x="4790925" y="1133484"/>
            <a:ext cx="3484342" cy="1960886"/>
          </a:xfrm>
          <a:prstGeom prst="rect">
            <a:avLst/>
          </a:prstGeom>
          <a:noFill/>
          <a:ln>
            <a:noFill/>
          </a:ln>
        </p:spPr>
      </p:pic>
      <p:pic>
        <p:nvPicPr>
          <p:cNvPr id="183" name="Google Shape;183;p26"/>
          <p:cNvPicPr preferRelativeResize="0"/>
          <p:nvPr/>
        </p:nvPicPr>
        <p:blipFill>
          <a:blip r:embed="rId4">
            <a:alphaModFix/>
          </a:blip>
          <a:stretch>
            <a:fillRect/>
          </a:stretch>
        </p:blipFill>
        <p:spPr>
          <a:xfrm>
            <a:off x="4790925" y="3145825"/>
            <a:ext cx="3484350" cy="1771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Misunderstanding of Fluoride</a:t>
            </a:r>
            <a:endParaRPr/>
          </a:p>
          <a:p>
            <a:pPr marL="0" lvl="0" indent="0" algn="l" rtl="0">
              <a:spcBef>
                <a:spcPts val="0"/>
              </a:spcBef>
              <a:spcAft>
                <a:spcPts val="0"/>
              </a:spcAft>
              <a:buNone/>
            </a:pPr>
            <a:r>
              <a:rPr lang="en"/>
              <a:t>Why people hesitate to use Fluoride?  </a:t>
            </a:r>
            <a:endParaRPr/>
          </a:p>
        </p:txBody>
      </p:sp>
      <p:sp>
        <p:nvSpPr>
          <p:cNvPr id="189" name="Google Shape;189;p27"/>
          <p:cNvSpPr txBox="1">
            <a:spLocks noGrp="1"/>
          </p:cNvSpPr>
          <p:nvPr>
            <p:ph type="body" idx="1"/>
          </p:nvPr>
        </p:nvSpPr>
        <p:spPr>
          <a:xfrm>
            <a:off x="727650" y="2136025"/>
            <a:ext cx="7688700" cy="22611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95000"/>
              </a:lnSpc>
              <a:spcBef>
                <a:spcPts val="0"/>
              </a:spcBef>
              <a:spcAft>
                <a:spcPts val="0"/>
              </a:spcAft>
              <a:buClr>
                <a:schemeClr val="dk2"/>
              </a:buClr>
              <a:buSzPts val="1800"/>
              <a:buFont typeface="Times New Roman"/>
              <a:buChar char="●"/>
            </a:pPr>
            <a:r>
              <a:rPr lang="en" sz="1800" b="1">
                <a:solidFill>
                  <a:srgbClr val="000000"/>
                </a:solidFill>
                <a:latin typeface="Times New Roman"/>
                <a:ea typeface="Times New Roman"/>
                <a:cs typeface="Times New Roman"/>
                <a:sym typeface="Times New Roman"/>
              </a:rPr>
              <a:t>Myth 1: Fluoride is harmful to the body </a:t>
            </a:r>
            <a:endParaRPr sz="1800" b="1">
              <a:solidFill>
                <a:srgbClr val="000000"/>
              </a:solidFill>
              <a:latin typeface="Times New Roman"/>
              <a:ea typeface="Times New Roman"/>
              <a:cs typeface="Times New Roman"/>
              <a:sym typeface="Times New Roman"/>
            </a:endParaRPr>
          </a:p>
          <a:p>
            <a:pPr marL="457200" lvl="0" indent="-342900" algn="l" rtl="0">
              <a:lnSpc>
                <a:spcPct val="95000"/>
              </a:lnSpc>
              <a:spcBef>
                <a:spcPts val="0"/>
              </a:spcBef>
              <a:spcAft>
                <a:spcPts val="0"/>
              </a:spcAft>
              <a:buClr>
                <a:schemeClr val="dk2"/>
              </a:buClr>
              <a:buSzPts val="1800"/>
              <a:buFont typeface="Times New Roman"/>
              <a:buChar char="●"/>
            </a:pPr>
            <a:r>
              <a:rPr lang="en" sz="1800" b="1">
                <a:solidFill>
                  <a:srgbClr val="000000"/>
                </a:solidFill>
                <a:latin typeface="Times New Roman"/>
                <a:ea typeface="Times New Roman"/>
                <a:cs typeface="Times New Roman"/>
                <a:sym typeface="Times New Roman"/>
              </a:rPr>
              <a:t>Myth 2: Fluoride is only for children </a:t>
            </a:r>
            <a:endParaRPr sz="1800" b="1">
              <a:solidFill>
                <a:srgbClr val="000000"/>
              </a:solidFill>
              <a:latin typeface="Times New Roman"/>
              <a:ea typeface="Times New Roman"/>
              <a:cs typeface="Times New Roman"/>
              <a:sym typeface="Times New Roman"/>
            </a:endParaRPr>
          </a:p>
          <a:p>
            <a:pPr marL="457200" lvl="0" indent="-342900" algn="l" rtl="0">
              <a:lnSpc>
                <a:spcPct val="95000"/>
              </a:lnSpc>
              <a:spcBef>
                <a:spcPts val="0"/>
              </a:spcBef>
              <a:spcAft>
                <a:spcPts val="0"/>
              </a:spcAft>
              <a:buClr>
                <a:schemeClr val="dk2"/>
              </a:buClr>
              <a:buSzPts val="1800"/>
              <a:buFont typeface="Times New Roman"/>
              <a:buChar char="●"/>
            </a:pPr>
            <a:r>
              <a:rPr lang="en" sz="1800" b="1">
                <a:solidFill>
                  <a:srgbClr val="000000"/>
                </a:solidFill>
                <a:latin typeface="Times New Roman"/>
                <a:ea typeface="Times New Roman"/>
                <a:cs typeface="Times New Roman"/>
                <a:sym typeface="Times New Roman"/>
              </a:rPr>
              <a:t>Myth 3: Fluoride doesn’t stop tooth decay</a:t>
            </a:r>
            <a:endParaRPr sz="1800" b="1">
              <a:solidFill>
                <a:srgbClr val="000000"/>
              </a:solidFill>
              <a:latin typeface="Times New Roman"/>
              <a:ea typeface="Times New Roman"/>
              <a:cs typeface="Times New Roman"/>
              <a:sym typeface="Times New Roman"/>
            </a:endParaRPr>
          </a:p>
          <a:p>
            <a:pPr marL="457200" lvl="0" indent="-342900" algn="l" rtl="0">
              <a:lnSpc>
                <a:spcPct val="95000"/>
              </a:lnSpc>
              <a:spcBef>
                <a:spcPts val="0"/>
              </a:spcBef>
              <a:spcAft>
                <a:spcPts val="0"/>
              </a:spcAft>
              <a:buClr>
                <a:schemeClr val="dk2"/>
              </a:buClr>
              <a:buSzPts val="1800"/>
              <a:buFont typeface="Times New Roman"/>
              <a:buChar char="●"/>
            </a:pPr>
            <a:r>
              <a:rPr lang="en" sz="1800" b="1">
                <a:solidFill>
                  <a:srgbClr val="000000"/>
                </a:solidFill>
                <a:latin typeface="Times New Roman"/>
                <a:ea typeface="Times New Roman"/>
                <a:cs typeface="Times New Roman"/>
                <a:sym typeface="Times New Roman"/>
              </a:rPr>
              <a:t>Myth 4: Fluoride isn’t necessary to your health  </a:t>
            </a:r>
            <a:endParaRPr sz="1800" b="1">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800" b="1">
              <a:solidFill>
                <a:srgbClr val="000000"/>
              </a:solidFill>
              <a:latin typeface="Times New Roman"/>
              <a:ea typeface="Times New Roman"/>
              <a:cs typeface="Times New Roman"/>
              <a:sym typeface="Times New Roman"/>
            </a:endParaRPr>
          </a:p>
          <a:p>
            <a:pPr marL="457200" lvl="0" indent="0" algn="l" rtl="0">
              <a:lnSpc>
                <a:spcPct val="95000"/>
              </a:lnSpc>
              <a:spcBef>
                <a:spcPts val="0"/>
              </a:spcBef>
              <a:spcAft>
                <a:spcPts val="0"/>
              </a:spcAft>
              <a:buNone/>
            </a:pPr>
            <a:endParaRPr sz="1612" b="1"/>
          </a:p>
          <a:p>
            <a:pPr marL="0" lvl="0" indent="0" algn="l" rtl="0">
              <a:lnSpc>
                <a:spcPct val="95000"/>
              </a:lnSpc>
              <a:spcBef>
                <a:spcPts val="1200"/>
              </a:spcBef>
              <a:spcAft>
                <a:spcPts val="0"/>
              </a:spcAft>
              <a:buSzPts val="688"/>
              <a:buNone/>
            </a:pPr>
            <a:endParaRPr sz="1312"/>
          </a:p>
          <a:p>
            <a:pPr marL="0" lvl="0" indent="0" algn="l" rtl="0">
              <a:lnSpc>
                <a:spcPct val="95000"/>
              </a:lnSpc>
              <a:spcBef>
                <a:spcPts val="1200"/>
              </a:spcBef>
              <a:spcAft>
                <a:spcPts val="0"/>
              </a:spcAft>
              <a:buSzPts val="688"/>
              <a:buNone/>
            </a:pPr>
            <a:endParaRPr sz="1312"/>
          </a:p>
          <a:p>
            <a:pPr marL="0" lvl="0" indent="0" algn="l" rtl="0">
              <a:lnSpc>
                <a:spcPct val="95000"/>
              </a:lnSpc>
              <a:spcBef>
                <a:spcPts val="1200"/>
              </a:spcBef>
              <a:spcAft>
                <a:spcPts val="0"/>
              </a:spcAft>
              <a:buSzPts val="688"/>
              <a:buNone/>
            </a:pPr>
            <a:endParaRPr sz="1312"/>
          </a:p>
          <a:p>
            <a:pPr marL="0" lvl="0" indent="0" algn="l" rtl="0">
              <a:lnSpc>
                <a:spcPct val="95000"/>
              </a:lnSpc>
              <a:spcBef>
                <a:spcPts val="1200"/>
              </a:spcBef>
              <a:spcAft>
                <a:spcPts val="1200"/>
              </a:spcAft>
              <a:buSzPts val="688"/>
              <a:buNone/>
            </a:pPr>
            <a:endParaRPr sz="1312"/>
          </a:p>
        </p:txBody>
      </p:sp>
      <p:pic>
        <p:nvPicPr>
          <p:cNvPr id="190" name="Google Shape;190;p27"/>
          <p:cNvPicPr preferRelativeResize="0"/>
          <p:nvPr/>
        </p:nvPicPr>
        <p:blipFill>
          <a:blip r:embed="rId3">
            <a:alphaModFix/>
          </a:blip>
          <a:stretch>
            <a:fillRect/>
          </a:stretch>
        </p:blipFill>
        <p:spPr>
          <a:xfrm>
            <a:off x="6204100" y="665617"/>
            <a:ext cx="2533625" cy="3933358"/>
          </a:xfrm>
          <a:prstGeom prst="rect">
            <a:avLst/>
          </a:prstGeom>
          <a:noFill/>
          <a:ln>
            <a:noFill/>
          </a:ln>
        </p:spPr>
      </p:pic>
      <p:pic>
        <p:nvPicPr>
          <p:cNvPr id="191" name="Google Shape;191;p27"/>
          <p:cNvPicPr preferRelativeResize="0"/>
          <p:nvPr/>
        </p:nvPicPr>
        <p:blipFill>
          <a:blip r:embed="rId4">
            <a:alphaModFix/>
          </a:blip>
          <a:stretch>
            <a:fillRect/>
          </a:stretch>
        </p:blipFill>
        <p:spPr>
          <a:xfrm>
            <a:off x="4501475" y="3420000"/>
            <a:ext cx="2533627" cy="1645376"/>
          </a:xfrm>
          <a:prstGeom prst="rect">
            <a:avLst/>
          </a:prstGeom>
          <a:noFill/>
          <a:ln>
            <a:noFill/>
          </a:ln>
        </p:spPr>
      </p:pic>
      <p:pic>
        <p:nvPicPr>
          <p:cNvPr id="192" name="Google Shape;192;p27"/>
          <p:cNvPicPr preferRelativeResize="0"/>
          <p:nvPr/>
        </p:nvPicPr>
        <p:blipFill rotWithShape="1">
          <a:blip r:embed="rId5">
            <a:alphaModFix/>
          </a:blip>
          <a:srcRect l="-112197" t="387539" r="97885" b="-401851"/>
          <a:stretch/>
        </p:blipFill>
        <p:spPr>
          <a:xfrm>
            <a:off x="4114800" y="4212038"/>
            <a:ext cx="1910125" cy="1017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729450" y="630900"/>
            <a:ext cx="8248800" cy="122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Conclusion</a:t>
            </a:r>
            <a:endParaRPr>
              <a:latin typeface="Times New Roman"/>
              <a:ea typeface="Times New Roman"/>
              <a:cs typeface="Times New Roman"/>
              <a:sym typeface="Times New Roman"/>
            </a:endParaRPr>
          </a:p>
          <a:p>
            <a:pPr marL="0" lvl="0" indent="0" algn="l" rtl="0">
              <a:spcBef>
                <a:spcPts val="0"/>
              </a:spcBef>
              <a:spcAft>
                <a:spcPts val="0"/>
              </a:spcAft>
              <a:buNone/>
            </a:pPr>
            <a:endParaRPr sz="1377" b="0">
              <a:latin typeface="Times New Roman"/>
              <a:ea typeface="Times New Roman"/>
              <a:cs typeface="Times New Roman"/>
              <a:sym typeface="Times New Roman"/>
            </a:endParaRPr>
          </a:p>
          <a:p>
            <a:pPr marL="0" lvl="0" indent="0" algn="l" rtl="0">
              <a:spcBef>
                <a:spcPts val="0"/>
              </a:spcBef>
              <a:spcAft>
                <a:spcPts val="0"/>
              </a:spcAft>
              <a:buNone/>
            </a:pPr>
            <a:r>
              <a:rPr lang="en" sz="1933">
                <a:latin typeface="Times New Roman"/>
                <a:ea typeface="Times New Roman"/>
                <a:cs typeface="Times New Roman"/>
                <a:sym typeface="Times New Roman"/>
              </a:rPr>
              <a:t>In proper concentrations fluoride can positively affect a person's oral health.  </a:t>
            </a:r>
            <a:endParaRPr sz="1933">
              <a:latin typeface="Times New Roman"/>
              <a:ea typeface="Times New Roman"/>
              <a:cs typeface="Times New Roman"/>
              <a:sym typeface="Times New Roman"/>
            </a:endParaRPr>
          </a:p>
          <a:p>
            <a:pPr marL="0" lvl="0" indent="0" algn="l" rtl="0">
              <a:spcBef>
                <a:spcPts val="0"/>
              </a:spcBef>
              <a:spcAft>
                <a:spcPts val="0"/>
              </a:spcAft>
              <a:buNone/>
            </a:pPr>
            <a:endParaRPr sz="1933">
              <a:latin typeface="Times New Roman"/>
              <a:ea typeface="Times New Roman"/>
              <a:cs typeface="Times New Roman"/>
              <a:sym typeface="Times New Roman"/>
            </a:endParaRPr>
          </a:p>
          <a:p>
            <a:pPr marL="0" lvl="0" indent="457200" algn="l" rtl="0">
              <a:spcBef>
                <a:spcPts val="0"/>
              </a:spcBef>
              <a:spcAft>
                <a:spcPts val="0"/>
              </a:spcAft>
              <a:buNone/>
            </a:pPr>
            <a:r>
              <a:rPr lang="en" sz="1933" u="sng">
                <a:latin typeface="Times New Roman"/>
                <a:ea typeface="Times New Roman"/>
                <a:cs typeface="Times New Roman"/>
                <a:sym typeface="Times New Roman"/>
              </a:rPr>
              <a:t>Fluoride:</a:t>
            </a:r>
            <a:r>
              <a:rPr lang="en" sz="1933" b="0" u="sng">
                <a:latin typeface="Times New Roman"/>
                <a:ea typeface="Times New Roman"/>
                <a:cs typeface="Times New Roman"/>
                <a:sym typeface="Times New Roman"/>
              </a:rPr>
              <a:t> </a:t>
            </a:r>
            <a:endParaRPr sz="1933" b="0" u="sng">
              <a:latin typeface="Times New Roman"/>
              <a:ea typeface="Times New Roman"/>
              <a:cs typeface="Times New Roman"/>
              <a:sym typeface="Times New Roman"/>
            </a:endParaRPr>
          </a:p>
          <a:p>
            <a:pPr marL="457200" lvl="0" indent="-339090" algn="l" rtl="0">
              <a:spcBef>
                <a:spcPts val="0"/>
              </a:spcBef>
              <a:spcAft>
                <a:spcPts val="0"/>
              </a:spcAft>
              <a:buSzPct val="100000"/>
              <a:buFont typeface="Times New Roman"/>
              <a:buChar char="●"/>
            </a:pPr>
            <a:r>
              <a:rPr lang="en" sz="1933" b="0">
                <a:latin typeface="Times New Roman"/>
                <a:ea typeface="Times New Roman"/>
                <a:cs typeface="Times New Roman"/>
                <a:sym typeface="Times New Roman"/>
              </a:rPr>
              <a:t>Prevents plaque accumulation</a:t>
            </a:r>
            <a:endParaRPr sz="1933" b="0">
              <a:latin typeface="Times New Roman"/>
              <a:ea typeface="Times New Roman"/>
              <a:cs typeface="Times New Roman"/>
              <a:sym typeface="Times New Roman"/>
            </a:endParaRPr>
          </a:p>
          <a:p>
            <a:pPr marL="457200" lvl="0" indent="-339090" algn="l" rtl="0">
              <a:spcBef>
                <a:spcPts val="0"/>
              </a:spcBef>
              <a:spcAft>
                <a:spcPts val="0"/>
              </a:spcAft>
              <a:buSzPct val="100000"/>
              <a:buFont typeface="Times New Roman"/>
              <a:buChar char="●"/>
            </a:pPr>
            <a:r>
              <a:rPr lang="en" sz="1933" b="0">
                <a:latin typeface="Times New Roman"/>
                <a:ea typeface="Times New Roman"/>
                <a:cs typeface="Times New Roman"/>
                <a:sym typeface="Times New Roman"/>
              </a:rPr>
              <a:t>Inhibits caries formation</a:t>
            </a:r>
            <a:endParaRPr sz="1933" b="0">
              <a:latin typeface="Times New Roman"/>
              <a:ea typeface="Times New Roman"/>
              <a:cs typeface="Times New Roman"/>
              <a:sym typeface="Times New Roman"/>
            </a:endParaRPr>
          </a:p>
          <a:p>
            <a:pPr marL="457200" lvl="0" indent="-339090" algn="l" rtl="0">
              <a:spcBef>
                <a:spcPts val="0"/>
              </a:spcBef>
              <a:spcAft>
                <a:spcPts val="0"/>
              </a:spcAft>
              <a:buSzPct val="100000"/>
              <a:buFont typeface="Times New Roman"/>
              <a:buChar char="●"/>
            </a:pPr>
            <a:r>
              <a:rPr lang="en" sz="1933" b="0">
                <a:latin typeface="Times New Roman"/>
                <a:ea typeface="Times New Roman"/>
                <a:cs typeface="Times New Roman"/>
                <a:sym typeface="Times New Roman"/>
              </a:rPr>
              <a:t>Impedes tooth decay</a:t>
            </a:r>
            <a:endParaRPr sz="1933" b="0">
              <a:latin typeface="Times New Roman"/>
              <a:ea typeface="Times New Roman"/>
              <a:cs typeface="Times New Roman"/>
              <a:sym typeface="Times New Roman"/>
            </a:endParaRPr>
          </a:p>
          <a:p>
            <a:pPr marL="457200" lvl="0" indent="-339090" algn="l" rtl="0">
              <a:spcBef>
                <a:spcPts val="0"/>
              </a:spcBef>
              <a:spcAft>
                <a:spcPts val="0"/>
              </a:spcAft>
              <a:buSzPct val="110126"/>
              <a:buFont typeface="Times New Roman"/>
              <a:buChar char="●"/>
            </a:pPr>
            <a:r>
              <a:rPr lang="en" sz="1755" b="0">
                <a:solidFill>
                  <a:srgbClr val="000000"/>
                </a:solidFill>
                <a:latin typeface="Lato"/>
                <a:ea typeface="Lato"/>
                <a:cs typeface="Lato"/>
                <a:sym typeface="Lato"/>
              </a:rPr>
              <a:t>Reduces acid-related enamel wear</a:t>
            </a:r>
            <a:endParaRPr sz="1933" b="0">
              <a:latin typeface="Times New Roman"/>
              <a:ea typeface="Times New Roman"/>
              <a:cs typeface="Times New Roman"/>
              <a:sym typeface="Times New Roman"/>
            </a:endParaRPr>
          </a:p>
          <a:p>
            <a:pPr marL="457200" lvl="0" indent="-339090" algn="l" rtl="0">
              <a:spcBef>
                <a:spcPts val="0"/>
              </a:spcBef>
              <a:spcAft>
                <a:spcPts val="0"/>
              </a:spcAft>
              <a:buSzPct val="100000"/>
              <a:buFont typeface="Times New Roman"/>
              <a:buChar char="●"/>
            </a:pPr>
            <a:r>
              <a:rPr lang="en" sz="1933" b="0">
                <a:latin typeface="Times New Roman"/>
                <a:ea typeface="Times New Roman"/>
                <a:cs typeface="Times New Roman"/>
                <a:sym typeface="Times New Roman"/>
              </a:rPr>
              <a:t>Hinders demineralization</a:t>
            </a:r>
            <a:endParaRPr sz="1933" b="0">
              <a:latin typeface="Times New Roman"/>
              <a:ea typeface="Times New Roman"/>
              <a:cs typeface="Times New Roman"/>
              <a:sym typeface="Times New Roman"/>
            </a:endParaRPr>
          </a:p>
          <a:p>
            <a:pPr marL="457200" lvl="0" indent="-339090" algn="l" rtl="0">
              <a:spcBef>
                <a:spcPts val="0"/>
              </a:spcBef>
              <a:spcAft>
                <a:spcPts val="0"/>
              </a:spcAft>
              <a:buSzPct val="100000"/>
              <a:buFont typeface="Times New Roman"/>
              <a:buChar char="●"/>
            </a:pPr>
            <a:r>
              <a:rPr lang="en" sz="1933" b="0">
                <a:latin typeface="Times New Roman"/>
                <a:ea typeface="Times New Roman"/>
                <a:cs typeface="Times New Roman"/>
                <a:sym typeface="Times New Roman"/>
              </a:rPr>
              <a:t>Reinforces remineralization</a:t>
            </a:r>
            <a:endParaRPr sz="1933" b="0">
              <a:latin typeface="Times New Roman"/>
              <a:ea typeface="Times New Roman"/>
              <a:cs typeface="Times New Roman"/>
              <a:sym typeface="Times New Roman"/>
            </a:endParaRPr>
          </a:p>
          <a:p>
            <a:pPr marL="0" lvl="0" indent="0" algn="l" rtl="0">
              <a:spcBef>
                <a:spcPts val="0"/>
              </a:spcBef>
              <a:spcAft>
                <a:spcPts val="0"/>
              </a:spcAft>
              <a:buNone/>
            </a:pPr>
            <a:endParaRPr sz="1933" b="0">
              <a:latin typeface="Times New Roman"/>
              <a:ea typeface="Times New Roman"/>
              <a:cs typeface="Times New Roman"/>
              <a:sym typeface="Times New Roman"/>
            </a:endParaRPr>
          </a:p>
          <a:p>
            <a:pPr marL="0" lvl="0" indent="0" algn="l" rtl="0">
              <a:spcBef>
                <a:spcPts val="0"/>
              </a:spcBef>
              <a:spcAft>
                <a:spcPts val="0"/>
              </a:spcAft>
              <a:buNone/>
            </a:pPr>
            <a:r>
              <a:rPr lang="en" sz="1933" b="0">
                <a:latin typeface="Times New Roman"/>
                <a:ea typeface="Times New Roman"/>
                <a:cs typeface="Times New Roman"/>
                <a:sym typeface="Times New Roman"/>
              </a:rPr>
              <a:t>Fluoride is delivered from water, foods, beverage, and </a:t>
            </a:r>
            <a:endParaRPr sz="1933" b="0">
              <a:latin typeface="Times New Roman"/>
              <a:ea typeface="Times New Roman"/>
              <a:cs typeface="Times New Roman"/>
              <a:sym typeface="Times New Roman"/>
            </a:endParaRPr>
          </a:p>
          <a:p>
            <a:pPr marL="0" lvl="0" indent="0" algn="l" rtl="0">
              <a:spcBef>
                <a:spcPts val="0"/>
              </a:spcBef>
              <a:spcAft>
                <a:spcPts val="0"/>
              </a:spcAft>
              <a:buNone/>
            </a:pPr>
            <a:r>
              <a:rPr lang="en" sz="1933" b="0">
                <a:latin typeface="Times New Roman"/>
                <a:ea typeface="Times New Roman"/>
                <a:cs typeface="Times New Roman"/>
                <a:sym typeface="Times New Roman"/>
              </a:rPr>
              <a:t>Fluoride products: toothpaste, mouth rinse, gel, or </a:t>
            </a:r>
            <a:endParaRPr sz="1933" b="0">
              <a:latin typeface="Times New Roman"/>
              <a:ea typeface="Times New Roman"/>
              <a:cs typeface="Times New Roman"/>
              <a:sym typeface="Times New Roman"/>
            </a:endParaRPr>
          </a:p>
          <a:p>
            <a:pPr marL="0" lvl="0" indent="0" algn="l" rtl="0">
              <a:spcBef>
                <a:spcPts val="0"/>
              </a:spcBef>
              <a:spcAft>
                <a:spcPts val="0"/>
              </a:spcAft>
              <a:buNone/>
            </a:pPr>
            <a:r>
              <a:rPr lang="en" sz="1933" b="0">
                <a:latin typeface="Times New Roman"/>
                <a:ea typeface="Times New Roman"/>
                <a:cs typeface="Times New Roman"/>
                <a:sym typeface="Times New Roman"/>
              </a:rPr>
              <a:t>5% Sodium Varnish.</a:t>
            </a:r>
            <a:endParaRPr sz="1933" b="0">
              <a:latin typeface="Times New Roman"/>
              <a:ea typeface="Times New Roman"/>
              <a:cs typeface="Times New Roman"/>
              <a:sym typeface="Times New Roman"/>
            </a:endParaRPr>
          </a:p>
        </p:txBody>
      </p:sp>
      <p:sp>
        <p:nvSpPr>
          <p:cNvPr id="198" name="Google Shape;198;p28"/>
          <p:cNvSpPr txBox="1"/>
          <p:nvPr/>
        </p:nvSpPr>
        <p:spPr>
          <a:xfrm>
            <a:off x="1599075" y="3554625"/>
            <a:ext cx="586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pic>
        <p:nvPicPr>
          <p:cNvPr id="199" name="Google Shape;199;p28"/>
          <p:cNvPicPr preferRelativeResize="0"/>
          <p:nvPr/>
        </p:nvPicPr>
        <p:blipFill rotWithShape="1">
          <a:blip r:embed="rId3">
            <a:alphaModFix/>
          </a:blip>
          <a:srcRect r="-3616" b="-3917"/>
          <a:stretch/>
        </p:blipFill>
        <p:spPr>
          <a:xfrm>
            <a:off x="5664050" y="1711350"/>
            <a:ext cx="3194200" cy="3203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286350" y="-70725"/>
            <a:ext cx="8565600" cy="636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References</a:t>
            </a:r>
            <a:endParaRPr/>
          </a:p>
        </p:txBody>
      </p:sp>
      <p:sp>
        <p:nvSpPr>
          <p:cNvPr id="205" name="Google Shape;205;p29"/>
          <p:cNvSpPr txBox="1"/>
          <p:nvPr/>
        </p:nvSpPr>
        <p:spPr>
          <a:xfrm>
            <a:off x="286350" y="454725"/>
            <a:ext cx="8423100" cy="1592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t>Hu, D., Li, X., Liu, H., et al. (2019)Evaluation of a stabilized stannous fluoride dentifrice on dental plaque and gingivitis in a randomized control trial with 6-month follow-up. </a:t>
            </a:r>
            <a:r>
              <a:rPr lang="en" sz="1200" i="1" dirty="0"/>
              <a:t>J Am Dent Assoc, </a:t>
            </a:r>
            <a:r>
              <a:rPr lang="en" sz="1200" dirty="0"/>
              <a:t>150(4): 245. PMID: 30797257. https://</a:t>
            </a:r>
            <a:r>
              <a:rPr lang="en" sz="1200" dirty="0" err="1"/>
              <a:t>pubmed.ncbi.nlm.nih.gov</a:t>
            </a:r>
            <a:r>
              <a:rPr lang="en" sz="1200" dirty="0"/>
              <a:t>/30797257/</a:t>
            </a:r>
            <a:r>
              <a:rPr lang="en" sz="1100" dirty="0"/>
              <a:t>			</a:t>
            </a:r>
            <a:endParaRPr sz="1100" dirty="0"/>
          </a:p>
          <a:p>
            <a:pPr marL="0" lvl="0" indent="0" algn="l" rtl="0">
              <a:lnSpc>
                <a:spcPct val="115000"/>
              </a:lnSpc>
              <a:spcBef>
                <a:spcPts val="1200"/>
              </a:spcBef>
              <a:spcAft>
                <a:spcPts val="0"/>
              </a:spcAft>
              <a:buNone/>
            </a:pPr>
            <a:r>
              <a:rPr lang="en" sz="1200" dirty="0" err="1"/>
              <a:t>Fiorillo</a:t>
            </a:r>
            <a:r>
              <a:rPr lang="en" sz="1200" dirty="0"/>
              <a:t>, L., </a:t>
            </a:r>
            <a:r>
              <a:rPr lang="en" sz="1200" dirty="0" err="1"/>
              <a:t>Cervino</a:t>
            </a:r>
            <a:r>
              <a:rPr lang="en" sz="1200" dirty="0"/>
              <a:t>, G., Herford, A.S., et al. (2020). Stannous fluoride effects on enamel: A systematic review. </a:t>
            </a:r>
            <a:r>
              <a:rPr lang="en" sz="1200" i="1" dirty="0"/>
              <a:t>Biomimetics (Basel, Switzerland), </a:t>
            </a:r>
            <a:r>
              <a:rPr lang="en" sz="1200" dirty="0"/>
              <a:t>5(3), 41. https://</a:t>
            </a:r>
            <a:r>
              <a:rPr lang="en" sz="1200" dirty="0" err="1"/>
              <a:t>doi.org</a:t>
            </a:r>
            <a:r>
              <a:rPr lang="en" sz="1200" dirty="0"/>
              <a:t>/10.3390/biomimetics5030041</a:t>
            </a:r>
            <a:r>
              <a:rPr lang="en" sz="1100" dirty="0"/>
              <a:t>				</a:t>
            </a:r>
            <a:endParaRPr sz="1100" dirty="0"/>
          </a:p>
          <a:p>
            <a:pPr marL="0" lvl="0" indent="0" algn="l" rtl="0">
              <a:lnSpc>
                <a:spcPct val="115000"/>
              </a:lnSpc>
              <a:spcBef>
                <a:spcPts val="1200"/>
              </a:spcBef>
              <a:spcAft>
                <a:spcPts val="0"/>
              </a:spcAft>
              <a:buNone/>
            </a:pPr>
            <a:r>
              <a:rPr lang="en" sz="1200" dirty="0"/>
              <a:t>Myers, C.P., Pappas, I., Makwana, E., Begum-</a:t>
            </a:r>
            <a:r>
              <a:rPr lang="en" sz="1200" dirty="0" err="1"/>
              <a:t>Gafur</a:t>
            </a:r>
            <a:r>
              <a:rPr lang="en" sz="1200" dirty="0"/>
              <a:t>, R., </a:t>
            </a:r>
            <a:r>
              <a:rPr lang="en" sz="1200" dirty="0" err="1"/>
              <a:t>Utgikar</a:t>
            </a:r>
            <a:r>
              <a:rPr lang="en" sz="1200" dirty="0"/>
              <a:t>, N., </a:t>
            </a:r>
            <a:r>
              <a:rPr lang="en" sz="1200" dirty="0" err="1"/>
              <a:t>Alsina</a:t>
            </a:r>
            <a:r>
              <a:rPr lang="en" sz="1200" dirty="0"/>
              <a:t>, M.A., Fitzgerald, M., Trivedi, H.M., Gaillard, J.F., Masters, J.G., &amp; Sullivan, R.J. (2019) Solving the problem with stannous fluoride: formulation, stabilization, and antimicrobial action. </a:t>
            </a:r>
            <a:r>
              <a:rPr lang="en" sz="1200" i="1" dirty="0"/>
              <a:t>J Am Dent Assoc</a:t>
            </a:r>
            <a:r>
              <a:rPr lang="en" sz="1200" dirty="0"/>
              <a:t>, 150(4S):S5-S13. doi:10.1016/j.adaj.2019.01.004. PMID: 30797260. https://</a:t>
            </a:r>
            <a:r>
              <a:rPr lang="en" sz="1200" dirty="0" err="1"/>
              <a:t>pubmed.ncbi.nlm.nih.gov</a:t>
            </a:r>
            <a:r>
              <a:rPr lang="en" sz="1200" dirty="0"/>
              <a:t>/30797260/ </a:t>
            </a:r>
            <a:r>
              <a:rPr lang="en" sz="1100" dirty="0"/>
              <a:t>						</a:t>
            </a:r>
            <a:endParaRPr sz="1100" dirty="0"/>
          </a:p>
          <a:p>
            <a:pPr marL="0" lvl="0" indent="0" algn="l" rtl="0">
              <a:lnSpc>
                <a:spcPct val="115000"/>
              </a:lnSpc>
              <a:spcBef>
                <a:spcPts val="1200"/>
              </a:spcBef>
              <a:spcAft>
                <a:spcPts val="0"/>
              </a:spcAft>
              <a:buNone/>
            </a:pPr>
            <a:r>
              <a:rPr lang="en" sz="1200" dirty="0"/>
              <a:t>Benson, P. E., Parkin, N., Dyer, F., Millett, D. T., &amp; Germain, P. (2019). Fluorides for preventing early tooth decay (</a:t>
            </a:r>
            <a:r>
              <a:rPr lang="en" sz="1200" dirty="0" err="1"/>
              <a:t>demineralised</a:t>
            </a:r>
            <a:r>
              <a:rPr lang="en" sz="1200" dirty="0"/>
              <a:t> lesions) during fixed brace treatment. </a:t>
            </a:r>
            <a:r>
              <a:rPr lang="en" sz="1200" i="1" dirty="0"/>
              <a:t>The Cochrane database of systematic reviews</a:t>
            </a:r>
            <a:r>
              <a:rPr lang="en" sz="1200" dirty="0"/>
              <a:t>, </a:t>
            </a:r>
            <a:r>
              <a:rPr lang="en" sz="1200" i="1" dirty="0"/>
              <a:t>2019</a:t>
            </a:r>
            <a:r>
              <a:rPr lang="en" sz="1200" dirty="0"/>
              <a:t>(11), CD003809. https://</a:t>
            </a:r>
            <a:r>
              <a:rPr lang="en" sz="1200" dirty="0" err="1"/>
              <a:t>doi.org</a:t>
            </a:r>
            <a:r>
              <a:rPr lang="en" sz="1200" dirty="0"/>
              <a:t>/10.1002/14651858.CD003809.pub4</a:t>
            </a:r>
            <a:endParaRPr sz="1100" dirty="0"/>
          </a:p>
          <a:p>
            <a:pPr marL="0" lvl="0" indent="0" algn="l" rtl="0">
              <a:lnSpc>
                <a:spcPct val="115000"/>
              </a:lnSpc>
              <a:spcBef>
                <a:spcPts val="1200"/>
              </a:spcBef>
              <a:spcAft>
                <a:spcPts val="0"/>
              </a:spcAft>
              <a:buNone/>
            </a:pPr>
            <a:r>
              <a:rPr lang="en" sz="1200" dirty="0"/>
              <a:t>Kirsch, J., </a:t>
            </a:r>
            <a:r>
              <a:rPr lang="en" sz="1200" dirty="0" err="1"/>
              <a:t>Hannig</a:t>
            </a:r>
            <a:r>
              <a:rPr lang="en" sz="1200" dirty="0"/>
              <a:t>, M., Winkel, P., </a:t>
            </a:r>
            <a:r>
              <a:rPr lang="en" sz="1200" dirty="0" err="1"/>
              <a:t>Basche</a:t>
            </a:r>
            <a:r>
              <a:rPr lang="en" sz="1200" dirty="0"/>
              <a:t>, S., Leis, B., </a:t>
            </a:r>
            <a:r>
              <a:rPr lang="en" sz="1200" dirty="0" err="1"/>
              <a:t>Pütz</a:t>
            </a:r>
            <a:r>
              <a:rPr lang="en" sz="1200" dirty="0"/>
              <a:t>, N., </a:t>
            </a:r>
            <a:r>
              <a:rPr lang="en" sz="1200" dirty="0" err="1"/>
              <a:t>Kensche</a:t>
            </a:r>
            <a:r>
              <a:rPr lang="en" sz="1200" dirty="0"/>
              <a:t>, A., &amp; </a:t>
            </a:r>
            <a:r>
              <a:rPr lang="en" sz="1200" dirty="0" err="1"/>
              <a:t>Hannig</a:t>
            </a:r>
            <a:r>
              <a:rPr lang="en" sz="1200" dirty="0"/>
              <a:t>, C. (2019). Influence of pure fluorides and stannous ions on the initial bacterial colonization in situ. </a:t>
            </a:r>
            <a:r>
              <a:rPr lang="en" sz="1200" i="1" dirty="0"/>
              <a:t>Scientific reports</a:t>
            </a:r>
            <a:r>
              <a:rPr lang="en" sz="1200" dirty="0"/>
              <a:t>, </a:t>
            </a:r>
            <a:r>
              <a:rPr lang="en" sz="1200" i="1" dirty="0"/>
              <a:t>9</a:t>
            </a:r>
            <a:r>
              <a:rPr lang="en" sz="1200" dirty="0"/>
              <a:t>(1), 18499. https://</a:t>
            </a:r>
            <a:r>
              <a:rPr lang="en" sz="1200" dirty="0" err="1"/>
              <a:t>doi.org</a:t>
            </a:r>
            <a:r>
              <a:rPr lang="en" sz="1200" dirty="0"/>
              <a:t>/10.1038/s41598-019-55083-0 </a:t>
            </a:r>
            <a:r>
              <a:rPr lang="en" sz="1100" dirty="0"/>
              <a:t>	</a:t>
            </a:r>
            <a:endParaRPr sz="1100" dirty="0"/>
          </a:p>
          <a:p>
            <a:pPr marL="0" lvl="0" indent="0" algn="l" rtl="0">
              <a:lnSpc>
                <a:spcPct val="115000"/>
              </a:lnSpc>
              <a:spcBef>
                <a:spcPts val="1200"/>
              </a:spcBef>
              <a:spcAft>
                <a:spcPts val="0"/>
              </a:spcAft>
              <a:buNone/>
            </a:pPr>
            <a:r>
              <a:rPr lang="en" sz="1200" dirty="0" err="1"/>
              <a:t>Marinho</a:t>
            </a:r>
            <a:r>
              <a:rPr lang="en" sz="1200" dirty="0"/>
              <a:t>, V. C., Chong, L. Y., Worthington, H. V., &amp; Walsh, T. (2016). Fluoride </a:t>
            </a:r>
            <a:r>
              <a:rPr lang="en" sz="1200" dirty="0" err="1"/>
              <a:t>mouthrinses</a:t>
            </a:r>
            <a:r>
              <a:rPr lang="en" sz="1200" dirty="0"/>
              <a:t> for preventing dental caries in children and adolescents. </a:t>
            </a:r>
            <a:r>
              <a:rPr lang="en" sz="1200" i="1" dirty="0"/>
              <a:t>The Cochrane database of systematic reviews</a:t>
            </a:r>
            <a:r>
              <a:rPr lang="en" sz="1200" dirty="0"/>
              <a:t>, </a:t>
            </a:r>
            <a:r>
              <a:rPr lang="en" sz="1200" i="1" dirty="0"/>
              <a:t>7</a:t>
            </a:r>
            <a:r>
              <a:rPr lang="en" sz="1200" dirty="0"/>
              <a:t>(7), CD002284. https://</a:t>
            </a:r>
            <a:r>
              <a:rPr lang="en" sz="1200" dirty="0" err="1"/>
              <a:t>doi.org</a:t>
            </a:r>
            <a:r>
              <a:rPr lang="en" sz="1200" dirty="0"/>
              <a:t>/10.1002/14651858.CD002284.pub2 </a:t>
            </a:r>
            <a:endParaRPr sz="12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endParaRPr sz="12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1200"/>
              </a:spcBef>
              <a:spcAft>
                <a:spcPts val="0"/>
              </a:spcAft>
              <a:buNone/>
            </a:pPr>
            <a:endParaRPr sz="1200" dirty="0"/>
          </a:p>
          <a:p>
            <a:pPr marL="0" lvl="0" indent="0" algn="l" rtl="0">
              <a:lnSpc>
                <a:spcPct val="115000"/>
              </a:lnSpc>
              <a:spcBef>
                <a:spcPts val="1200"/>
              </a:spcBef>
              <a:spcAft>
                <a:spcPts val="0"/>
              </a:spcAft>
              <a:buNone/>
            </a:pPr>
            <a:r>
              <a:rPr lang="en" sz="1100" dirty="0"/>
              <a:t>					</a:t>
            </a:r>
            <a:endParaRPr sz="1100" dirty="0"/>
          </a:p>
          <a:p>
            <a:pPr marL="0" lvl="0" indent="0" algn="l" rtl="0">
              <a:lnSpc>
                <a:spcPct val="115000"/>
              </a:lnSpc>
              <a:spcBef>
                <a:spcPts val="0"/>
              </a:spcBef>
              <a:spcAft>
                <a:spcPts val="0"/>
              </a:spcAft>
              <a:buNone/>
            </a:pPr>
            <a:r>
              <a:rPr lang="en" sz="1100" dirty="0"/>
              <a:t>				</a:t>
            </a:r>
            <a:endParaRPr sz="1100" dirty="0"/>
          </a:p>
          <a:p>
            <a:pPr marL="0" lvl="0" indent="0" algn="l" rtl="0">
              <a:lnSpc>
                <a:spcPct val="115000"/>
              </a:lnSpc>
              <a:spcBef>
                <a:spcPts val="0"/>
              </a:spcBef>
              <a:spcAft>
                <a:spcPts val="0"/>
              </a:spcAft>
              <a:buNone/>
            </a:pPr>
            <a:r>
              <a:rPr lang="en" sz="1100" dirty="0"/>
              <a:t>			</a:t>
            </a:r>
            <a:endParaRPr sz="1100" dirty="0"/>
          </a:p>
          <a:p>
            <a:pPr marL="0" lvl="0" indent="0" algn="l" rtl="0">
              <a:lnSpc>
                <a:spcPct val="115000"/>
              </a:lnSpc>
              <a:spcBef>
                <a:spcPts val="0"/>
              </a:spcBef>
              <a:spcAft>
                <a:spcPts val="0"/>
              </a:spcAft>
              <a:buNone/>
            </a:pPr>
            <a:r>
              <a:rPr lang="en" sz="1100" dirty="0"/>
              <a:t>		</a:t>
            </a:r>
            <a:endParaRPr sz="1100" dirty="0"/>
          </a:p>
          <a:p>
            <a:pPr marL="0" lvl="0" indent="0" algn="l" rtl="0">
              <a:lnSpc>
                <a:spcPct val="115000"/>
              </a:lnSpc>
              <a:spcBef>
                <a:spcPts val="0"/>
              </a:spcBef>
              <a:spcAft>
                <a:spcPts val="0"/>
              </a:spcAft>
              <a:buNone/>
            </a:pP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r>
              <a:rPr lang="en" sz="1100" dirty="0"/>
              <a:t>		</a:t>
            </a:r>
            <a:endParaRPr sz="1100" dirty="0"/>
          </a:p>
          <a:p>
            <a:pPr marL="355600" lvl="0" indent="0" algn="l" rtl="0">
              <a:lnSpc>
                <a:spcPct val="115000"/>
              </a:lnSpc>
              <a:spcBef>
                <a:spcPts val="1200"/>
              </a:spcBef>
              <a:spcAft>
                <a:spcPts val="0"/>
              </a:spcAft>
              <a:buNone/>
            </a:pPr>
            <a:endParaRPr sz="1100" dirty="0"/>
          </a:p>
          <a:p>
            <a:pPr marL="0" lvl="0" indent="0" algn="l" rtl="0">
              <a:lnSpc>
                <a:spcPct val="115000"/>
              </a:lnSpc>
              <a:spcBef>
                <a:spcPts val="1200"/>
              </a:spcBef>
              <a:spcAft>
                <a:spcPts val="0"/>
              </a:spcAft>
              <a:buNone/>
            </a:pPr>
            <a:endParaRPr sz="1300" dirty="0">
              <a:solidFill>
                <a:schemeClr val="accent1"/>
              </a:solidFill>
              <a:latin typeface="Lato"/>
              <a:ea typeface="Lato"/>
              <a:cs typeface="Lato"/>
              <a:sym typeface="Lato"/>
            </a:endParaRPr>
          </a:p>
          <a:p>
            <a:pPr marL="0" lvl="0" indent="0" algn="l" rtl="0">
              <a:lnSpc>
                <a:spcPct val="115000"/>
              </a:lnSpc>
              <a:spcBef>
                <a:spcPts val="1200"/>
              </a:spcBef>
              <a:spcAft>
                <a:spcPts val="0"/>
              </a:spcAft>
              <a:buNone/>
            </a:pPr>
            <a:endParaRPr sz="1300" dirty="0">
              <a:solidFill>
                <a:schemeClr val="accent1"/>
              </a:solidFill>
              <a:latin typeface="Lato"/>
              <a:ea typeface="Lato"/>
              <a:cs typeface="Lato"/>
              <a:sym typeface="Lato"/>
            </a:endParaRPr>
          </a:p>
          <a:p>
            <a:pPr marL="0" lvl="0" indent="0" algn="l" rtl="0">
              <a:lnSpc>
                <a:spcPct val="115000"/>
              </a:lnSpc>
              <a:spcBef>
                <a:spcPts val="1200"/>
              </a:spcBef>
              <a:spcAft>
                <a:spcPts val="0"/>
              </a:spcAft>
              <a:buNone/>
            </a:pPr>
            <a:endParaRPr sz="1300" dirty="0">
              <a:solidFill>
                <a:schemeClr val="accent1"/>
              </a:solidFill>
              <a:latin typeface="Lato"/>
              <a:ea typeface="Lato"/>
              <a:cs typeface="Lato"/>
              <a:sym typeface="Lato"/>
            </a:endParaRPr>
          </a:p>
          <a:p>
            <a:pPr marL="0" lvl="0" indent="0" algn="l" rtl="0">
              <a:lnSpc>
                <a:spcPct val="115000"/>
              </a:lnSpc>
              <a:spcBef>
                <a:spcPts val="1200"/>
              </a:spcBef>
              <a:spcAft>
                <a:spcPts val="0"/>
              </a:spcAft>
              <a:buNone/>
            </a:pPr>
            <a:endParaRPr sz="1300" dirty="0">
              <a:solidFill>
                <a:schemeClr val="accent1"/>
              </a:solidFill>
              <a:latin typeface="Lato"/>
              <a:ea typeface="Lato"/>
              <a:cs typeface="Lato"/>
              <a:sym typeface="Lato"/>
            </a:endParaRPr>
          </a:p>
          <a:p>
            <a:pPr marL="0" lvl="0" indent="0" algn="l" rtl="0">
              <a:spcBef>
                <a:spcPts val="120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25775" y="630175"/>
            <a:ext cx="7752900" cy="69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Fluoride?</a:t>
            </a:r>
            <a:endParaRPr/>
          </a:p>
        </p:txBody>
      </p:sp>
      <p:sp>
        <p:nvSpPr>
          <p:cNvPr id="98" name="Google Shape;98;p15"/>
          <p:cNvSpPr txBox="1">
            <a:spLocks noGrp="1"/>
          </p:cNvSpPr>
          <p:nvPr>
            <p:ph type="body" idx="1"/>
          </p:nvPr>
        </p:nvSpPr>
        <p:spPr>
          <a:xfrm>
            <a:off x="155125" y="1437150"/>
            <a:ext cx="8825100" cy="2698800"/>
          </a:xfrm>
          <a:prstGeom prst="rect">
            <a:avLst/>
          </a:prstGeom>
        </p:spPr>
        <p:txBody>
          <a:bodyPr spcFirstLastPara="1" wrap="square" lIns="91425" tIns="91425" rIns="91425" bIns="91425" anchor="t" anchorCtr="0">
            <a:noAutofit/>
          </a:bodyPr>
          <a:lstStyle/>
          <a:p>
            <a:pPr marL="457200" lvl="0" indent="-330200" algn="l" rtl="0">
              <a:lnSpc>
                <a:spcPct val="95000"/>
              </a:lnSpc>
              <a:spcBef>
                <a:spcPts val="0"/>
              </a:spcBef>
              <a:spcAft>
                <a:spcPts val="0"/>
              </a:spcAft>
              <a:buClr>
                <a:srgbClr val="000000"/>
              </a:buClr>
              <a:buSzPts val="1600"/>
              <a:buFont typeface="Times New Roman"/>
              <a:buChar char="-"/>
            </a:pPr>
            <a:r>
              <a:rPr lang="en" sz="1600" b="1">
                <a:solidFill>
                  <a:srgbClr val="000000"/>
                </a:solidFill>
                <a:highlight>
                  <a:srgbClr val="FFFFFF"/>
                </a:highlight>
                <a:latin typeface="Times New Roman"/>
                <a:ea typeface="Times New Roman"/>
                <a:cs typeface="Times New Roman"/>
                <a:sym typeface="Times New Roman"/>
              </a:rPr>
              <a:t>There are two types of fluoride topical (fluoridated products) and systemic (water supply).</a:t>
            </a:r>
            <a:endParaRPr sz="1600" b="1">
              <a:solidFill>
                <a:srgbClr val="000000"/>
              </a:solidFill>
              <a:highlight>
                <a:srgbClr val="FFFFFF"/>
              </a:highlight>
              <a:latin typeface="Times New Roman"/>
              <a:ea typeface="Times New Roman"/>
              <a:cs typeface="Times New Roman"/>
              <a:sym typeface="Times New Roman"/>
            </a:endParaRPr>
          </a:p>
          <a:p>
            <a:pPr marL="457200" lvl="0" indent="-330200" algn="l" rtl="0">
              <a:lnSpc>
                <a:spcPct val="95000"/>
              </a:lnSpc>
              <a:spcBef>
                <a:spcPts val="0"/>
              </a:spcBef>
              <a:spcAft>
                <a:spcPts val="0"/>
              </a:spcAft>
              <a:buClr>
                <a:srgbClr val="000000"/>
              </a:buClr>
              <a:buSzPts val="1600"/>
              <a:buFont typeface="Times New Roman"/>
              <a:buChar char="-"/>
            </a:pPr>
            <a:r>
              <a:rPr lang="en" sz="1600" b="1">
                <a:solidFill>
                  <a:srgbClr val="000000"/>
                </a:solidFill>
                <a:highlight>
                  <a:srgbClr val="FFFFFF"/>
                </a:highlight>
                <a:latin typeface="Times New Roman"/>
                <a:ea typeface="Times New Roman"/>
                <a:cs typeface="Times New Roman"/>
                <a:sym typeface="Times New Roman"/>
              </a:rPr>
              <a:t>Fluoride is a mineral that occurs naturally and is released from rocks into the soil, water, and air. It is an element than can be found in many minerals and foods. </a:t>
            </a:r>
            <a:endParaRPr sz="1600" b="1">
              <a:solidFill>
                <a:srgbClr val="000000"/>
              </a:solidFill>
              <a:highlight>
                <a:srgbClr val="FFFFFF"/>
              </a:highlight>
              <a:latin typeface="Times New Roman"/>
              <a:ea typeface="Times New Roman"/>
              <a:cs typeface="Times New Roman"/>
              <a:sym typeface="Times New Roman"/>
            </a:endParaRPr>
          </a:p>
          <a:p>
            <a:pPr marL="457200" lvl="0" indent="-330200" algn="l" rtl="0">
              <a:lnSpc>
                <a:spcPct val="95000"/>
              </a:lnSpc>
              <a:spcBef>
                <a:spcPts val="0"/>
              </a:spcBef>
              <a:spcAft>
                <a:spcPts val="0"/>
              </a:spcAft>
              <a:buClr>
                <a:srgbClr val="000000"/>
              </a:buClr>
              <a:buSzPts val="1600"/>
              <a:buFont typeface="Times New Roman"/>
              <a:buChar char="-"/>
            </a:pPr>
            <a:r>
              <a:rPr lang="en" sz="1600" b="1">
                <a:solidFill>
                  <a:srgbClr val="202124"/>
                </a:solidFill>
                <a:highlight>
                  <a:srgbClr val="FFFFFF"/>
                </a:highlight>
                <a:latin typeface="Times New Roman"/>
                <a:ea typeface="Times New Roman"/>
                <a:cs typeface="Times New Roman"/>
                <a:sym typeface="Times New Roman"/>
              </a:rPr>
              <a:t>In dentistry fluoride is a natural mineral that strengthens the enamel and prevents caries. </a:t>
            </a:r>
            <a:endParaRPr sz="1600" b="1">
              <a:solidFill>
                <a:srgbClr val="000000"/>
              </a:solidFill>
              <a:highlight>
                <a:srgbClr val="FFFFFF"/>
              </a:highlight>
              <a:latin typeface="Times New Roman"/>
              <a:ea typeface="Times New Roman"/>
              <a:cs typeface="Times New Roman"/>
              <a:sym typeface="Times New Roman"/>
            </a:endParaRPr>
          </a:p>
          <a:p>
            <a:pPr marL="457200" lvl="0" indent="0" algn="l" rtl="0">
              <a:lnSpc>
                <a:spcPct val="95000"/>
              </a:lnSpc>
              <a:spcBef>
                <a:spcPts val="1200"/>
              </a:spcBef>
              <a:spcAft>
                <a:spcPts val="0"/>
              </a:spcAft>
              <a:buNone/>
            </a:pPr>
            <a:endParaRPr sz="1400" b="1">
              <a:solidFill>
                <a:srgbClr val="000000"/>
              </a:solidFill>
              <a:highlight>
                <a:srgbClr val="FFFFFF"/>
              </a:highlight>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1200"/>
              </a:spcAft>
              <a:buSzPts val="275"/>
              <a:buNone/>
            </a:pPr>
            <a:endParaRPr sz="625"/>
          </a:p>
        </p:txBody>
      </p:sp>
      <p:pic>
        <p:nvPicPr>
          <p:cNvPr id="99" name="Google Shape;99;p15"/>
          <p:cNvPicPr preferRelativeResize="0"/>
          <p:nvPr/>
        </p:nvPicPr>
        <p:blipFill rotWithShape="1">
          <a:blip r:embed="rId3">
            <a:alphaModFix/>
          </a:blip>
          <a:srcRect l="-1027" r="-8309" b="-9337"/>
          <a:stretch/>
        </p:blipFill>
        <p:spPr>
          <a:xfrm>
            <a:off x="700075" y="2705295"/>
            <a:ext cx="4326975" cy="1897205"/>
          </a:xfrm>
          <a:prstGeom prst="rect">
            <a:avLst/>
          </a:prstGeom>
          <a:noFill/>
          <a:ln>
            <a:noFill/>
          </a:ln>
        </p:spPr>
      </p:pic>
      <p:pic>
        <p:nvPicPr>
          <p:cNvPr id="100" name="Google Shape;100;p15"/>
          <p:cNvPicPr preferRelativeResize="0"/>
          <p:nvPr/>
        </p:nvPicPr>
        <p:blipFill rotWithShape="1">
          <a:blip r:embed="rId4">
            <a:alphaModFix/>
          </a:blip>
          <a:srcRect l="-4070" r="-12235" b="6410"/>
          <a:stretch/>
        </p:blipFill>
        <p:spPr>
          <a:xfrm>
            <a:off x="5669400" y="2490073"/>
            <a:ext cx="3388374" cy="24578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517100" y="534325"/>
            <a:ext cx="3619800" cy="12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Benefits of Fluoride</a:t>
            </a:r>
            <a:endParaRPr/>
          </a:p>
        </p:txBody>
      </p:sp>
      <p:sp>
        <p:nvSpPr>
          <p:cNvPr id="106" name="Google Shape;106;p16"/>
          <p:cNvSpPr txBox="1">
            <a:spLocks noGrp="1"/>
          </p:cNvSpPr>
          <p:nvPr>
            <p:ph type="body" idx="1"/>
          </p:nvPr>
        </p:nvSpPr>
        <p:spPr>
          <a:xfrm>
            <a:off x="155125" y="1333875"/>
            <a:ext cx="3680100" cy="3621600"/>
          </a:xfrm>
          <a:prstGeom prst="rect">
            <a:avLst/>
          </a:prstGeom>
        </p:spPr>
        <p:txBody>
          <a:bodyPr spcFirstLastPara="1" wrap="square" lIns="91425" tIns="91425" rIns="91425" bIns="91425" anchor="t" anchorCtr="0">
            <a:noAutofit/>
          </a:bodyPr>
          <a:lstStyle/>
          <a:p>
            <a:pPr marL="457200" lvl="0" indent="-325437" algn="l" rtl="0">
              <a:lnSpc>
                <a:spcPct val="95000"/>
              </a:lnSpc>
              <a:spcBef>
                <a:spcPts val="0"/>
              </a:spcBef>
              <a:spcAft>
                <a:spcPts val="0"/>
              </a:spcAft>
              <a:buClr>
                <a:srgbClr val="000000"/>
              </a:buClr>
              <a:buSzPts val="1525"/>
              <a:buFont typeface="Arial"/>
              <a:buChar char="●"/>
            </a:pPr>
            <a:r>
              <a:rPr lang="en" sz="1525">
                <a:solidFill>
                  <a:srgbClr val="000000"/>
                </a:solidFill>
                <a:latin typeface="Arial"/>
                <a:ea typeface="Arial"/>
                <a:cs typeface="Arial"/>
                <a:sym typeface="Arial"/>
              </a:rPr>
              <a:t>Prevent tooth decay by making the tooth more resistant to acid attacks from oral bacterial and sugars</a:t>
            </a:r>
            <a:endParaRPr sz="1525">
              <a:solidFill>
                <a:srgbClr val="000000"/>
              </a:solidFill>
              <a:latin typeface="Arial"/>
              <a:ea typeface="Arial"/>
              <a:cs typeface="Arial"/>
              <a:sym typeface="Arial"/>
            </a:endParaRPr>
          </a:p>
          <a:p>
            <a:pPr marL="457200" lvl="0" indent="-325437" algn="l" rtl="0">
              <a:lnSpc>
                <a:spcPct val="95000"/>
              </a:lnSpc>
              <a:spcBef>
                <a:spcPts val="0"/>
              </a:spcBef>
              <a:spcAft>
                <a:spcPts val="0"/>
              </a:spcAft>
              <a:buClr>
                <a:srgbClr val="000000"/>
              </a:buClr>
              <a:buSzPts val="1525"/>
              <a:buFont typeface="Arial"/>
              <a:buChar char="●"/>
            </a:pPr>
            <a:r>
              <a:rPr lang="en" sz="1525">
                <a:solidFill>
                  <a:srgbClr val="000000"/>
                </a:solidFill>
                <a:latin typeface="Arial"/>
                <a:ea typeface="Arial"/>
                <a:cs typeface="Arial"/>
                <a:sym typeface="Arial"/>
              </a:rPr>
              <a:t>Speeds the remineralization process which helps rebuild worn-down or weakened enamel </a:t>
            </a:r>
            <a:endParaRPr sz="1525">
              <a:solidFill>
                <a:srgbClr val="000000"/>
              </a:solidFill>
              <a:latin typeface="Arial"/>
              <a:ea typeface="Arial"/>
              <a:cs typeface="Arial"/>
              <a:sym typeface="Arial"/>
            </a:endParaRPr>
          </a:p>
          <a:p>
            <a:pPr marL="457200" lvl="0" indent="-325437" algn="l" rtl="0">
              <a:lnSpc>
                <a:spcPct val="95000"/>
              </a:lnSpc>
              <a:spcBef>
                <a:spcPts val="0"/>
              </a:spcBef>
              <a:spcAft>
                <a:spcPts val="0"/>
              </a:spcAft>
              <a:buClr>
                <a:srgbClr val="000000"/>
              </a:buClr>
              <a:buSzPts val="1525"/>
              <a:buFont typeface="Arial"/>
              <a:buChar char="●"/>
            </a:pPr>
            <a:r>
              <a:rPr lang="en" sz="1525">
                <a:solidFill>
                  <a:srgbClr val="000000"/>
                </a:solidFill>
                <a:latin typeface="Arial"/>
                <a:ea typeface="Arial"/>
                <a:cs typeface="Arial"/>
                <a:sym typeface="Arial"/>
              </a:rPr>
              <a:t>Strengthens the enamel, and disrupts acid production in erupted teeth</a:t>
            </a:r>
            <a:endParaRPr sz="1525">
              <a:solidFill>
                <a:srgbClr val="000000"/>
              </a:solidFill>
              <a:latin typeface="Arial"/>
              <a:ea typeface="Arial"/>
              <a:cs typeface="Arial"/>
              <a:sym typeface="Arial"/>
            </a:endParaRPr>
          </a:p>
          <a:p>
            <a:pPr marL="457200" lvl="0" indent="-325437" algn="l" rtl="0">
              <a:lnSpc>
                <a:spcPct val="95000"/>
              </a:lnSpc>
              <a:spcBef>
                <a:spcPts val="0"/>
              </a:spcBef>
              <a:spcAft>
                <a:spcPts val="0"/>
              </a:spcAft>
              <a:buClr>
                <a:srgbClr val="000000"/>
              </a:buClr>
              <a:buSzPts val="1525"/>
              <a:buFont typeface="Arial"/>
              <a:buChar char="●"/>
            </a:pPr>
            <a:r>
              <a:rPr lang="en" sz="1525">
                <a:solidFill>
                  <a:srgbClr val="000000"/>
                </a:solidFill>
                <a:latin typeface="Arial"/>
                <a:ea typeface="Arial"/>
                <a:cs typeface="Arial"/>
                <a:sym typeface="Arial"/>
              </a:rPr>
              <a:t>Strengthens the enamel of permanent teeth in children under 6 years age making it difficult for acids to demineralize the tooth</a:t>
            </a:r>
            <a:endParaRPr sz="1525">
              <a:solidFill>
                <a:srgbClr val="000000"/>
              </a:solidFill>
              <a:latin typeface="Arial"/>
              <a:ea typeface="Arial"/>
              <a:cs typeface="Arial"/>
              <a:sym typeface="Arial"/>
            </a:endParaRPr>
          </a:p>
          <a:p>
            <a:pPr marL="0" lvl="0" indent="0" algn="l" rtl="0">
              <a:lnSpc>
                <a:spcPct val="95000"/>
              </a:lnSpc>
              <a:spcBef>
                <a:spcPts val="0"/>
              </a:spcBef>
              <a:spcAft>
                <a:spcPts val="1200"/>
              </a:spcAft>
              <a:buSzPts val="1018"/>
              <a:buNone/>
            </a:pPr>
            <a:endParaRPr sz="1802"/>
          </a:p>
        </p:txBody>
      </p:sp>
      <p:pic>
        <p:nvPicPr>
          <p:cNvPr id="107" name="Google Shape;107;p16"/>
          <p:cNvPicPr preferRelativeResize="0"/>
          <p:nvPr/>
        </p:nvPicPr>
        <p:blipFill>
          <a:blip r:embed="rId3">
            <a:alphaModFix/>
          </a:blip>
          <a:stretch>
            <a:fillRect/>
          </a:stretch>
        </p:blipFill>
        <p:spPr>
          <a:xfrm>
            <a:off x="3960000" y="1082175"/>
            <a:ext cx="4886726" cy="325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55225" y="287125"/>
            <a:ext cx="4882500" cy="62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40"/>
              <a:t>Common sources of Fluoride</a:t>
            </a:r>
            <a:endParaRPr sz="2440"/>
          </a:p>
        </p:txBody>
      </p:sp>
      <p:sp>
        <p:nvSpPr>
          <p:cNvPr id="113" name="Google Shape;113;p17"/>
          <p:cNvSpPr txBox="1">
            <a:spLocks noGrp="1"/>
          </p:cNvSpPr>
          <p:nvPr>
            <p:ph type="subTitle" idx="1"/>
          </p:nvPr>
        </p:nvSpPr>
        <p:spPr>
          <a:xfrm>
            <a:off x="220875" y="1396150"/>
            <a:ext cx="3804900" cy="35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000000"/>
                </a:solidFill>
                <a:highlight>
                  <a:srgbClr val="EFEFEF"/>
                </a:highlight>
                <a:latin typeface="Arial"/>
                <a:ea typeface="Arial"/>
                <a:cs typeface="Arial"/>
                <a:sym typeface="Arial"/>
              </a:rPr>
              <a:t>The primary sources for fluoride intake include drinking water in fluoridated communities, toothpaste, beverages (e.g raw tea leaves, tea tree oils), food, dietary prescription supplements (e.g., tablets, drops, syrups, lozenges, tablets), and other professional dental products (e.g., mouth rinses, gels, varnishes, and foams). </a:t>
            </a:r>
            <a:endParaRPr sz="1700">
              <a:solidFill>
                <a:srgbClr val="000000"/>
              </a:solidFill>
              <a:highlight>
                <a:srgbClr val="EFEFEF"/>
              </a:highlight>
              <a:latin typeface="Arial"/>
              <a:ea typeface="Arial"/>
              <a:cs typeface="Arial"/>
              <a:sym typeface="Arial"/>
            </a:endParaRPr>
          </a:p>
          <a:p>
            <a:pPr marL="0" lvl="0" indent="0" algn="l" rtl="0">
              <a:spcBef>
                <a:spcPts val="0"/>
              </a:spcBef>
              <a:spcAft>
                <a:spcPts val="0"/>
              </a:spcAft>
              <a:buNone/>
            </a:pPr>
            <a:endParaRPr sz="2000"/>
          </a:p>
        </p:txBody>
      </p:sp>
      <p:sp>
        <p:nvSpPr>
          <p:cNvPr id="114" name="Google Shape;114;p17"/>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5" name="Google Shape;115;p17"/>
          <p:cNvPicPr preferRelativeResize="0"/>
          <p:nvPr/>
        </p:nvPicPr>
        <p:blipFill>
          <a:blip r:embed="rId3">
            <a:alphaModFix/>
          </a:blip>
          <a:stretch>
            <a:fillRect/>
          </a:stretch>
        </p:blipFill>
        <p:spPr>
          <a:xfrm>
            <a:off x="4602437" y="660575"/>
            <a:ext cx="4517976" cy="3822350"/>
          </a:xfrm>
          <a:prstGeom prst="rect">
            <a:avLst/>
          </a:prstGeom>
          <a:noFill/>
          <a:ln>
            <a:noFill/>
          </a:ln>
        </p:spPr>
      </p:pic>
      <p:pic>
        <p:nvPicPr>
          <p:cNvPr id="116" name="Google Shape;116;p17"/>
          <p:cNvPicPr preferRelativeResize="0"/>
          <p:nvPr/>
        </p:nvPicPr>
        <p:blipFill>
          <a:blip r:embed="rId4">
            <a:alphaModFix/>
          </a:blip>
          <a:stretch>
            <a:fillRect/>
          </a:stretch>
        </p:blipFill>
        <p:spPr>
          <a:xfrm>
            <a:off x="7759775" y="387200"/>
            <a:ext cx="1271387" cy="117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837766" y="0"/>
            <a:ext cx="7468459"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811550" y="0"/>
            <a:ext cx="7328552"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729450" y="654625"/>
            <a:ext cx="7688700" cy="488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Type of Fluoride</a:t>
            </a:r>
            <a:endParaRPr dirty="0"/>
          </a:p>
        </p:txBody>
      </p:sp>
      <p:sp>
        <p:nvSpPr>
          <p:cNvPr id="132" name="Google Shape;132;p20"/>
          <p:cNvSpPr txBox="1">
            <a:spLocks noGrp="1"/>
          </p:cNvSpPr>
          <p:nvPr>
            <p:ph type="body" idx="1"/>
          </p:nvPr>
        </p:nvSpPr>
        <p:spPr>
          <a:xfrm>
            <a:off x="0" y="1223413"/>
            <a:ext cx="9086700" cy="471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400" b="1" dirty="0">
                <a:solidFill>
                  <a:schemeClr val="dk2"/>
                </a:solidFill>
              </a:rPr>
              <a:t>       Toothpaste                   Mouth Rinse                  Gel                     Water                        Varnish                  Supplement</a:t>
            </a:r>
            <a:endParaRPr sz="1400" b="1" dirty="0">
              <a:solidFill>
                <a:schemeClr val="dk2"/>
              </a:solidFill>
            </a:endParaRPr>
          </a:p>
        </p:txBody>
      </p:sp>
      <p:pic>
        <p:nvPicPr>
          <p:cNvPr id="133" name="Google Shape;133;p20"/>
          <p:cNvPicPr preferRelativeResize="0"/>
          <p:nvPr/>
        </p:nvPicPr>
        <p:blipFill>
          <a:blip r:embed="rId3">
            <a:alphaModFix/>
          </a:blip>
          <a:stretch>
            <a:fillRect/>
          </a:stretch>
        </p:blipFill>
        <p:spPr>
          <a:xfrm>
            <a:off x="152400" y="1817250"/>
            <a:ext cx="1732900" cy="1153175"/>
          </a:xfrm>
          <a:prstGeom prst="rect">
            <a:avLst/>
          </a:prstGeom>
          <a:noFill/>
          <a:ln>
            <a:noFill/>
          </a:ln>
        </p:spPr>
      </p:pic>
      <p:pic>
        <p:nvPicPr>
          <p:cNvPr id="134" name="Google Shape;134;p20"/>
          <p:cNvPicPr preferRelativeResize="0"/>
          <p:nvPr/>
        </p:nvPicPr>
        <p:blipFill>
          <a:blip r:embed="rId4">
            <a:alphaModFix/>
          </a:blip>
          <a:stretch>
            <a:fillRect/>
          </a:stretch>
        </p:blipFill>
        <p:spPr>
          <a:xfrm>
            <a:off x="2037700" y="1847250"/>
            <a:ext cx="1405900" cy="1787400"/>
          </a:xfrm>
          <a:prstGeom prst="rect">
            <a:avLst/>
          </a:prstGeom>
          <a:noFill/>
          <a:ln>
            <a:noFill/>
          </a:ln>
        </p:spPr>
      </p:pic>
      <p:pic>
        <p:nvPicPr>
          <p:cNvPr id="135" name="Google Shape;135;p20"/>
          <p:cNvPicPr preferRelativeResize="0"/>
          <p:nvPr/>
        </p:nvPicPr>
        <p:blipFill>
          <a:blip r:embed="rId5">
            <a:alphaModFix/>
          </a:blip>
          <a:stretch>
            <a:fillRect/>
          </a:stretch>
        </p:blipFill>
        <p:spPr>
          <a:xfrm rot="5400000">
            <a:off x="2647821" y="2643021"/>
            <a:ext cx="2709075" cy="812725"/>
          </a:xfrm>
          <a:prstGeom prst="rect">
            <a:avLst/>
          </a:prstGeom>
          <a:noFill/>
          <a:ln>
            <a:noFill/>
          </a:ln>
        </p:spPr>
      </p:pic>
      <p:pic>
        <p:nvPicPr>
          <p:cNvPr id="136" name="Google Shape;136;p20"/>
          <p:cNvPicPr preferRelativeResize="0"/>
          <p:nvPr/>
        </p:nvPicPr>
        <p:blipFill>
          <a:blip r:embed="rId6">
            <a:alphaModFix/>
          </a:blip>
          <a:stretch>
            <a:fillRect/>
          </a:stretch>
        </p:blipFill>
        <p:spPr>
          <a:xfrm>
            <a:off x="4561125" y="1847250"/>
            <a:ext cx="1640175" cy="1640175"/>
          </a:xfrm>
          <a:prstGeom prst="rect">
            <a:avLst/>
          </a:prstGeom>
          <a:noFill/>
          <a:ln>
            <a:noFill/>
          </a:ln>
        </p:spPr>
      </p:pic>
      <p:pic>
        <p:nvPicPr>
          <p:cNvPr id="137" name="Google Shape;137;p20"/>
          <p:cNvPicPr preferRelativeResize="0"/>
          <p:nvPr/>
        </p:nvPicPr>
        <p:blipFill>
          <a:blip r:embed="rId7">
            <a:alphaModFix/>
          </a:blip>
          <a:stretch>
            <a:fillRect/>
          </a:stretch>
        </p:blipFill>
        <p:spPr>
          <a:xfrm>
            <a:off x="6201300" y="2840525"/>
            <a:ext cx="1732900" cy="1086116"/>
          </a:xfrm>
          <a:prstGeom prst="rect">
            <a:avLst/>
          </a:prstGeom>
          <a:noFill/>
          <a:ln>
            <a:noFill/>
          </a:ln>
        </p:spPr>
      </p:pic>
      <p:pic>
        <p:nvPicPr>
          <p:cNvPr id="138" name="Google Shape;138;p20"/>
          <p:cNvPicPr preferRelativeResize="0"/>
          <p:nvPr/>
        </p:nvPicPr>
        <p:blipFill>
          <a:blip r:embed="rId8">
            <a:alphaModFix/>
          </a:blip>
          <a:stretch>
            <a:fillRect/>
          </a:stretch>
        </p:blipFill>
        <p:spPr>
          <a:xfrm>
            <a:off x="6201300" y="1754400"/>
            <a:ext cx="1632143" cy="1086125"/>
          </a:xfrm>
          <a:prstGeom prst="rect">
            <a:avLst/>
          </a:prstGeom>
          <a:noFill/>
          <a:ln>
            <a:noFill/>
          </a:ln>
        </p:spPr>
      </p:pic>
      <p:pic>
        <p:nvPicPr>
          <p:cNvPr id="139" name="Google Shape;139;p20"/>
          <p:cNvPicPr preferRelativeResize="0"/>
          <p:nvPr/>
        </p:nvPicPr>
        <p:blipFill>
          <a:blip r:embed="rId9">
            <a:alphaModFix/>
          </a:blip>
          <a:stretch>
            <a:fillRect/>
          </a:stretch>
        </p:blipFill>
        <p:spPr>
          <a:xfrm>
            <a:off x="7833450" y="1694858"/>
            <a:ext cx="1070550" cy="1559750"/>
          </a:xfrm>
          <a:prstGeom prst="rect">
            <a:avLst/>
          </a:prstGeom>
          <a:noFill/>
          <a:ln>
            <a:noFill/>
          </a:ln>
        </p:spPr>
      </p:pic>
      <p:pic>
        <p:nvPicPr>
          <p:cNvPr id="140" name="Google Shape;140;p20"/>
          <p:cNvPicPr preferRelativeResize="0"/>
          <p:nvPr/>
        </p:nvPicPr>
        <p:blipFill>
          <a:blip r:embed="rId10">
            <a:alphaModFix/>
          </a:blip>
          <a:stretch>
            <a:fillRect/>
          </a:stretch>
        </p:blipFill>
        <p:spPr>
          <a:xfrm>
            <a:off x="152400" y="2970425"/>
            <a:ext cx="1826955" cy="1086125"/>
          </a:xfrm>
          <a:prstGeom prst="rect">
            <a:avLst/>
          </a:prstGeom>
          <a:noFill/>
          <a:ln>
            <a:noFill/>
          </a:ln>
        </p:spPr>
      </p:pic>
      <p:sp>
        <p:nvSpPr>
          <p:cNvPr id="141" name="Google Shape;141;p20"/>
          <p:cNvSpPr txBox="1"/>
          <p:nvPr/>
        </p:nvSpPr>
        <p:spPr>
          <a:xfrm>
            <a:off x="168900" y="4503850"/>
            <a:ext cx="89178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latin typeface="Lato"/>
                <a:ea typeface="Lato"/>
                <a:cs typeface="Lato"/>
                <a:sym typeface="Lato"/>
              </a:rPr>
              <a:t>1100 ppm                      900 ppm                     12,300 ppm            0.5 -1 ppm                 22,600 ppm         44,800 ppm</a:t>
            </a:r>
            <a:endParaRPr b="1" dirty="0">
              <a:solidFill>
                <a:srgbClr val="FF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727650" y="6129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the COMMUNITY  WATER  FLUORIDATION?</a:t>
            </a:r>
            <a:endParaRPr/>
          </a:p>
        </p:txBody>
      </p:sp>
      <p:sp>
        <p:nvSpPr>
          <p:cNvPr id="147" name="Google Shape;147;p21"/>
          <p:cNvSpPr txBox="1">
            <a:spLocks noGrp="1"/>
          </p:cNvSpPr>
          <p:nvPr>
            <p:ph type="body" idx="1"/>
          </p:nvPr>
        </p:nvSpPr>
        <p:spPr>
          <a:xfrm>
            <a:off x="727650" y="1421150"/>
            <a:ext cx="4917300" cy="32931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900" b="1">
                <a:solidFill>
                  <a:srgbClr val="000000"/>
                </a:solidFill>
                <a:highlight>
                  <a:srgbClr val="FFFFFF"/>
                </a:highlight>
                <a:latin typeface="Arial"/>
                <a:ea typeface="Arial"/>
                <a:cs typeface="Arial"/>
                <a:sym typeface="Arial"/>
              </a:rPr>
              <a:t>Fluoride can also be added to drinking water supplies as a public health measure for reducing cavities. </a:t>
            </a:r>
            <a:endParaRPr sz="1900" b="1">
              <a:solidFill>
                <a:srgbClr val="000000"/>
              </a:solidFill>
              <a:highlight>
                <a:srgbClr val="FFFFFF"/>
              </a:highlight>
              <a:latin typeface="Arial"/>
              <a:ea typeface="Arial"/>
              <a:cs typeface="Arial"/>
              <a:sym typeface="Arial"/>
            </a:endParaRPr>
          </a:p>
          <a:p>
            <a:pPr marL="0" lvl="0" indent="0" algn="l" rtl="0">
              <a:lnSpc>
                <a:spcPct val="80000"/>
              </a:lnSpc>
              <a:spcBef>
                <a:spcPts val="0"/>
              </a:spcBef>
              <a:spcAft>
                <a:spcPts val="0"/>
              </a:spcAft>
              <a:buNone/>
            </a:pPr>
            <a:endParaRPr sz="1900" b="1">
              <a:solidFill>
                <a:srgbClr val="000000"/>
              </a:solidFill>
              <a:highlight>
                <a:srgbClr val="FFFFFF"/>
              </a:highlight>
              <a:latin typeface="Arial"/>
              <a:ea typeface="Arial"/>
              <a:cs typeface="Arial"/>
              <a:sym typeface="Arial"/>
            </a:endParaRPr>
          </a:p>
          <a:p>
            <a:pPr marL="457200" lvl="0" indent="-349250" algn="l" rtl="0">
              <a:lnSpc>
                <a:spcPct val="80000"/>
              </a:lnSpc>
              <a:spcBef>
                <a:spcPts val="0"/>
              </a:spcBef>
              <a:spcAft>
                <a:spcPts val="0"/>
              </a:spcAft>
              <a:buClr>
                <a:srgbClr val="000000"/>
              </a:buClr>
              <a:buSzPts val="1900"/>
              <a:buFont typeface="Arial"/>
              <a:buChar char="-"/>
            </a:pPr>
            <a:r>
              <a:rPr lang="en" sz="1900" b="1">
                <a:solidFill>
                  <a:srgbClr val="000000"/>
                </a:solidFill>
                <a:highlight>
                  <a:srgbClr val="FFFFFF"/>
                </a:highlight>
                <a:latin typeface="Arial"/>
                <a:ea typeface="Arial"/>
                <a:cs typeface="Arial"/>
                <a:sym typeface="Arial"/>
              </a:rPr>
              <a:t>Decisions about adding fluoride to drinking water are made at the state or local level.</a:t>
            </a:r>
            <a:endParaRPr sz="1900" b="1">
              <a:solidFill>
                <a:srgbClr val="000000"/>
              </a:solidFill>
              <a:highlight>
                <a:srgbClr val="FFFFFF"/>
              </a:highlight>
              <a:latin typeface="Arial"/>
              <a:ea typeface="Arial"/>
              <a:cs typeface="Arial"/>
              <a:sym typeface="Arial"/>
            </a:endParaRPr>
          </a:p>
          <a:p>
            <a:pPr marL="457200" lvl="0" indent="0" algn="l" rtl="0">
              <a:lnSpc>
                <a:spcPct val="80000"/>
              </a:lnSpc>
              <a:spcBef>
                <a:spcPts val="0"/>
              </a:spcBef>
              <a:spcAft>
                <a:spcPts val="0"/>
              </a:spcAft>
              <a:buNone/>
            </a:pPr>
            <a:endParaRPr sz="1900" b="1">
              <a:solidFill>
                <a:srgbClr val="000000"/>
              </a:solidFill>
              <a:highlight>
                <a:srgbClr val="FFFFFF"/>
              </a:highlight>
              <a:latin typeface="Arial"/>
              <a:ea typeface="Arial"/>
              <a:cs typeface="Arial"/>
              <a:sym typeface="Arial"/>
            </a:endParaRPr>
          </a:p>
          <a:p>
            <a:pPr marL="0" lvl="0" indent="0" algn="l" rtl="0">
              <a:lnSpc>
                <a:spcPct val="95000"/>
              </a:lnSpc>
              <a:spcBef>
                <a:spcPts val="0"/>
              </a:spcBef>
              <a:spcAft>
                <a:spcPts val="0"/>
              </a:spcAft>
              <a:buNone/>
            </a:pPr>
            <a:r>
              <a:rPr lang="en" sz="1900" b="1">
                <a:solidFill>
                  <a:srgbClr val="000000"/>
                </a:solidFill>
                <a:highlight>
                  <a:srgbClr val="FFFFFF"/>
                </a:highlight>
                <a:latin typeface="Arial"/>
                <a:ea typeface="Arial"/>
                <a:cs typeface="Arial"/>
                <a:sym typeface="Arial"/>
              </a:rPr>
              <a:t>In the United States, water and processed beverages (e.g., soft drinks and fruit juices) provide approximately 75% of a person’s fluoride intake.</a:t>
            </a:r>
            <a:endParaRPr sz="1900" b="1">
              <a:solidFill>
                <a:srgbClr val="000000"/>
              </a:solidFill>
              <a:highlight>
                <a:srgbClr val="FFFFFF"/>
              </a:highlight>
              <a:latin typeface="Arial"/>
              <a:ea typeface="Arial"/>
              <a:cs typeface="Arial"/>
              <a:sym typeface="Arial"/>
            </a:endParaRPr>
          </a:p>
          <a:p>
            <a:pPr marL="0" lvl="0" indent="0" algn="l" rtl="0">
              <a:lnSpc>
                <a:spcPct val="95000"/>
              </a:lnSpc>
              <a:spcBef>
                <a:spcPts val="1200"/>
              </a:spcBef>
              <a:spcAft>
                <a:spcPts val="0"/>
              </a:spcAft>
              <a:buNone/>
            </a:pPr>
            <a:endParaRPr sz="2000" b="1">
              <a:solidFill>
                <a:srgbClr val="000000"/>
              </a:solidFill>
              <a:highlight>
                <a:srgbClr val="FFFFFF"/>
              </a:highlight>
              <a:latin typeface="Arial"/>
              <a:ea typeface="Arial"/>
              <a:cs typeface="Arial"/>
              <a:sym typeface="Arial"/>
            </a:endParaRPr>
          </a:p>
          <a:p>
            <a:pPr marL="457200" lvl="0" indent="-303770" algn="l" rtl="0">
              <a:lnSpc>
                <a:spcPct val="95000"/>
              </a:lnSpc>
              <a:spcBef>
                <a:spcPts val="1200"/>
              </a:spcBef>
              <a:spcAft>
                <a:spcPts val="0"/>
              </a:spcAft>
              <a:buSzPts val="1184"/>
              <a:buFont typeface="Arial"/>
              <a:buChar char="-"/>
            </a:pPr>
            <a:endParaRPr sz="1183"/>
          </a:p>
        </p:txBody>
      </p:sp>
      <p:pic>
        <p:nvPicPr>
          <p:cNvPr id="148" name="Google Shape;148;p21"/>
          <p:cNvPicPr preferRelativeResize="0"/>
          <p:nvPr/>
        </p:nvPicPr>
        <p:blipFill>
          <a:blip r:embed="rId3">
            <a:alphaModFix/>
          </a:blip>
          <a:stretch>
            <a:fillRect/>
          </a:stretch>
        </p:blipFill>
        <p:spPr>
          <a:xfrm>
            <a:off x="5809450" y="1231550"/>
            <a:ext cx="2759725" cy="352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Copy from this —-&gt;</a:t>
            </a:r>
            <a:endParaRPr/>
          </a:p>
        </p:txBody>
      </p:sp>
      <p:pic>
        <p:nvPicPr>
          <p:cNvPr id="154" name="Google Shape;154;p22"/>
          <p:cNvPicPr preferRelativeResize="0"/>
          <p:nvPr/>
        </p:nvPicPr>
        <p:blipFill>
          <a:blip r:embed="rId3">
            <a:alphaModFix/>
          </a:blip>
          <a:stretch>
            <a:fillRect/>
          </a:stretch>
        </p:blipFill>
        <p:spPr>
          <a:xfrm>
            <a:off x="306325" y="127650"/>
            <a:ext cx="7606499" cy="4922674"/>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1538</Words>
  <Application>Microsoft Macintosh PowerPoint</Application>
  <PresentationFormat>On-screen Show (16:9)</PresentationFormat>
  <Paragraphs>132</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Times New Roman</vt:lpstr>
      <vt:lpstr>Lato</vt:lpstr>
      <vt:lpstr>Roboto</vt:lpstr>
      <vt:lpstr>Raleway</vt:lpstr>
      <vt:lpstr>Arial</vt:lpstr>
      <vt:lpstr>Streamline</vt:lpstr>
      <vt:lpstr>Why do we need Fluoride?</vt:lpstr>
      <vt:lpstr>What is Fluoride?</vt:lpstr>
      <vt:lpstr>Benefits of Fluoride</vt:lpstr>
      <vt:lpstr>Common sources of Fluoride</vt:lpstr>
      <vt:lpstr>PowerPoint Presentation</vt:lpstr>
      <vt:lpstr>PowerPoint Presentation</vt:lpstr>
      <vt:lpstr>Type of Fluoride</vt:lpstr>
      <vt:lpstr>What is the COMMUNITY  WATER  FLUORIDATION?</vt:lpstr>
      <vt:lpstr>PowerPoint Presentation</vt:lpstr>
      <vt:lpstr>FLUORIDATED WATER PREVENTS ORAL DISEASES</vt:lpstr>
      <vt:lpstr>How Fluoride works?  </vt:lpstr>
      <vt:lpstr>How does Fluoride work to prevent tooth decay?</vt:lpstr>
      <vt:lpstr>Fluoride is important for ALL AGES. </vt:lpstr>
      <vt:lpstr>Misunderstanding of Fluoride Why people hesitate to use Fluoride?  </vt:lpstr>
      <vt:lpstr>Conclusion  In proper concentrations fluoride can positively affect a person's oral health.    Fluoride:  Prevents plaque accumulation Inhibits caries formation Impedes tooth decay Reduces acid-related enamel wear Hinders demineralization Reinforces remineralization  Fluoride is delivered from water, foods, beverage, and  Fluoride products: toothpaste, mouth rinse, gel, or  5% Sodium Varnish.</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need Fluoride?</dc:title>
  <cp:lastModifiedBy>Ogami Avila, Joy</cp:lastModifiedBy>
  <cp:revision>2</cp:revision>
  <dcterms:modified xsi:type="dcterms:W3CDTF">2022-05-12T04:41:30Z</dcterms:modified>
</cp:coreProperties>
</file>