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5" r:id="rId6"/>
    <p:sldId id="295" r:id="rId7"/>
    <p:sldId id="292" r:id="rId8"/>
    <p:sldId id="287" r:id="rId9"/>
    <p:sldId id="296" r:id="rId10"/>
    <p:sldId id="286" r:id="rId11"/>
    <p:sldId id="297" r:id="rId12"/>
    <p:sldId id="290" r:id="rId13"/>
    <p:sldId id="288" r:id="rId14"/>
    <p:sldId id="298" r:id="rId15"/>
    <p:sldId id="293" r:id="rId16"/>
    <p:sldId id="294"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19" autoAdjust="0"/>
  </p:normalViewPr>
  <p:slideViewPr>
    <p:cSldViewPr snapToGrid="0">
      <p:cViewPr>
        <p:scale>
          <a:sx n="82" d="100"/>
          <a:sy n="82"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12928-2456-4AA2-834D-E4246E530E22}"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n-US"/>
        </a:p>
      </dgm:t>
    </dgm:pt>
    <dgm:pt modelId="{8AE65255-91C0-442C-80D0-281BC938696F}">
      <dgm:prSet custT="1"/>
      <dgm:spPr/>
      <dgm:t>
        <a:bodyPr/>
        <a:lstStyle/>
        <a:p>
          <a:r>
            <a:rPr lang="en-US" sz="3600" dirty="0"/>
            <a:t>Keep the environment as dry as possible </a:t>
          </a:r>
        </a:p>
      </dgm:t>
    </dgm:pt>
    <dgm:pt modelId="{799E2761-2346-4A8D-97B0-5A4019DEBD6D}" type="parTrans" cxnId="{35AA8FB6-89D4-43B9-AD5C-274BA3C2039C}">
      <dgm:prSet/>
      <dgm:spPr/>
      <dgm:t>
        <a:bodyPr/>
        <a:lstStyle/>
        <a:p>
          <a:endParaRPr lang="en-US"/>
        </a:p>
      </dgm:t>
    </dgm:pt>
    <dgm:pt modelId="{E78B9C9B-A2EA-458F-A708-485BA0BC05E3}" type="sibTrans" cxnId="{35AA8FB6-89D4-43B9-AD5C-274BA3C2039C}">
      <dgm:prSet/>
      <dgm:spPr/>
      <dgm:t>
        <a:bodyPr/>
        <a:lstStyle/>
        <a:p>
          <a:endParaRPr lang="en-US" dirty="0"/>
        </a:p>
      </dgm:t>
    </dgm:pt>
    <dgm:pt modelId="{233C32FC-290E-42B2-8026-AA929B0D2D70}">
      <dgm:prSet custT="1"/>
      <dgm:spPr/>
      <dgm:t>
        <a:bodyPr/>
        <a:lstStyle/>
        <a:p>
          <a:r>
            <a:rPr lang="en-US" sz="3600" dirty="0"/>
            <a:t>Open windows occasionally in the bathrooms/kitchens/laundries  </a:t>
          </a:r>
        </a:p>
      </dgm:t>
    </dgm:pt>
    <dgm:pt modelId="{4E9E26A1-4BEC-449B-8B91-2FF0B45B986A}" type="parTrans" cxnId="{3D57F4F7-5694-4B70-B15E-3301B26C1B4E}">
      <dgm:prSet/>
      <dgm:spPr/>
      <dgm:t>
        <a:bodyPr/>
        <a:lstStyle/>
        <a:p>
          <a:endParaRPr lang="en-US"/>
        </a:p>
      </dgm:t>
    </dgm:pt>
    <dgm:pt modelId="{DA8A9658-53B9-461F-AB0A-D5E7B215385A}" type="sibTrans" cxnId="{3D57F4F7-5694-4B70-B15E-3301B26C1B4E}">
      <dgm:prSet/>
      <dgm:spPr/>
      <dgm:t>
        <a:bodyPr/>
        <a:lstStyle/>
        <a:p>
          <a:endParaRPr lang="en-US" dirty="0"/>
        </a:p>
      </dgm:t>
    </dgm:pt>
    <dgm:pt modelId="{944FCD6E-73F1-48A5-AC1B-8B5291A4A7E6}">
      <dgm:prSet custT="1"/>
      <dgm:spPr/>
      <dgm:t>
        <a:bodyPr/>
        <a:lstStyle/>
        <a:p>
          <a:r>
            <a:rPr lang="en-US" sz="3600" dirty="0"/>
            <a:t>Repair leak damages or damp walls </a:t>
          </a:r>
        </a:p>
      </dgm:t>
    </dgm:pt>
    <dgm:pt modelId="{47C03CBF-E3B4-4357-B041-F0922ADD7ACE}" type="parTrans" cxnId="{0009C779-667E-4AD6-8D19-715BBCA16C69}">
      <dgm:prSet/>
      <dgm:spPr/>
      <dgm:t>
        <a:bodyPr/>
        <a:lstStyle/>
        <a:p>
          <a:endParaRPr lang="en-US"/>
        </a:p>
      </dgm:t>
    </dgm:pt>
    <dgm:pt modelId="{8DC803FA-6D74-4826-BF0D-B07DE0C26E85}" type="sibTrans" cxnId="{0009C779-667E-4AD6-8D19-715BBCA16C69}">
      <dgm:prSet/>
      <dgm:spPr/>
      <dgm:t>
        <a:bodyPr/>
        <a:lstStyle/>
        <a:p>
          <a:endParaRPr lang="en-US" dirty="0"/>
        </a:p>
      </dgm:t>
    </dgm:pt>
    <dgm:pt modelId="{19DFB8AA-CE58-4FDC-BAB9-A1FC1194012A}">
      <dgm:prSet/>
      <dgm:spPr/>
      <dgm:t>
        <a:bodyPr/>
        <a:lstStyle/>
        <a:p>
          <a:r>
            <a:rPr lang="en-US" dirty="0"/>
            <a:t>Add mold inhibitors in your paint </a:t>
          </a:r>
        </a:p>
      </dgm:t>
    </dgm:pt>
    <dgm:pt modelId="{5FC8FDBB-FE52-4F42-A373-3ADC76B9A854}" type="parTrans" cxnId="{AC97E05E-1001-4380-9260-5EF718CA3BE0}">
      <dgm:prSet/>
      <dgm:spPr/>
      <dgm:t>
        <a:bodyPr/>
        <a:lstStyle/>
        <a:p>
          <a:endParaRPr lang="en-US"/>
        </a:p>
      </dgm:t>
    </dgm:pt>
    <dgm:pt modelId="{87504132-440F-4CFB-BCEF-333284F50616}" type="sibTrans" cxnId="{AC97E05E-1001-4380-9260-5EF718CA3BE0}">
      <dgm:prSet/>
      <dgm:spPr/>
      <dgm:t>
        <a:bodyPr/>
        <a:lstStyle/>
        <a:p>
          <a:endParaRPr lang="en-US"/>
        </a:p>
      </dgm:t>
    </dgm:pt>
    <dgm:pt modelId="{AF9B9084-4552-4679-AA60-652F3D93C5DA}" type="pres">
      <dgm:prSet presAssocID="{D3512928-2456-4AA2-834D-E4246E530E22}" presName="outerComposite" presStyleCnt="0">
        <dgm:presLayoutVars>
          <dgm:chMax val="5"/>
          <dgm:dir/>
          <dgm:resizeHandles val="exact"/>
        </dgm:presLayoutVars>
      </dgm:prSet>
      <dgm:spPr/>
    </dgm:pt>
    <dgm:pt modelId="{FDFFBE23-03E1-4C64-91A3-721D690D768C}" type="pres">
      <dgm:prSet presAssocID="{D3512928-2456-4AA2-834D-E4246E530E22}" presName="dummyMaxCanvas" presStyleCnt="0">
        <dgm:presLayoutVars/>
      </dgm:prSet>
      <dgm:spPr/>
    </dgm:pt>
    <dgm:pt modelId="{EF5AB0FD-CED3-4625-886C-756B9970B206}" type="pres">
      <dgm:prSet presAssocID="{D3512928-2456-4AA2-834D-E4246E530E22}" presName="FourNodes_1" presStyleLbl="node1" presStyleIdx="0" presStyleCnt="4">
        <dgm:presLayoutVars>
          <dgm:bulletEnabled val="1"/>
        </dgm:presLayoutVars>
      </dgm:prSet>
      <dgm:spPr/>
    </dgm:pt>
    <dgm:pt modelId="{49B54FE6-BB5D-48F4-BA4E-1CBFAD684D45}" type="pres">
      <dgm:prSet presAssocID="{D3512928-2456-4AA2-834D-E4246E530E22}" presName="FourNodes_2" presStyleLbl="node1" presStyleIdx="1" presStyleCnt="4">
        <dgm:presLayoutVars>
          <dgm:bulletEnabled val="1"/>
        </dgm:presLayoutVars>
      </dgm:prSet>
      <dgm:spPr/>
    </dgm:pt>
    <dgm:pt modelId="{4EE0EDC4-9F34-416A-B3D2-8AA8D589FD2B}" type="pres">
      <dgm:prSet presAssocID="{D3512928-2456-4AA2-834D-E4246E530E22}" presName="FourNodes_3" presStyleLbl="node1" presStyleIdx="2" presStyleCnt="4" custLinFactNeighborX="-2983">
        <dgm:presLayoutVars>
          <dgm:bulletEnabled val="1"/>
        </dgm:presLayoutVars>
      </dgm:prSet>
      <dgm:spPr/>
    </dgm:pt>
    <dgm:pt modelId="{F16F025D-0A3C-4A30-8352-221E91C9B2DC}" type="pres">
      <dgm:prSet presAssocID="{D3512928-2456-4AA2-834D-E4246E530E22}" presName="FourNodes_4" presStyleLbl="node1" presStyleIdx="3" presStyleCnt="4">
        <dgm:presLayoutVars>
          <dgm:bulletEnabled val="1"/>
        </dgm:presLayoutVars>
      </dgm:prSet>
      <dgm:spPr/>
    </dgm:pt>
    <dgm:pt modelId="{088DA936-6ADA-4CC0-9CE5-FF888F3CB768}" type="pres">
      <dgm:prSet presAssocID="{D3512928-2456-4AA2-834D-E4246E530E22}" presName="FourConn_1-2" presStyleLbl="fgAccFollowNode1" presStyleIdx="0" presStyleCnt="3">
        <dgm:presLayoutVars>
          <dgm:bulletEnabled val="1"/>
        </dgm:presLayoutVars>
      </dgm:prSet>
      <dgm:spPr/>
    </dgm:pt>
    <dgm:pt modelId="{8656CBBA-4189-408B-9FD3-05877E161D2B}" type="pres">
      <dgm:prSet presAssocID="{D3512928-2456-4AA2-834D-E4246E530E22}" presName="FourConn_2-3" presStyleLbl="fgAccFollowNode1" presStyleIdx="1" presStyleCnt="3">
        <dgm:presLayoutVars>
          <dgm:bulletEnabled val="1"/>
        </dgm:presLayoutVars>
      </dgm:prSet>
      <dgm:spPr/>
    </dgm:pt>
    <dgm:pt modelId="{2E30F604-503F-4F22-968C-C829BE496AAC}" type="pres">
      <dgm:prSet presAssocID="{D3512928-2456-4AA2-834D-E4246E530E22}" presName="FourConn_3-4" presStyleLbl="fgAccFollowNode1" presStyleIdx="2" presStyleCnt="3">
        <dgm:presLayoutVars>
          <dgm:bulletEnabled val="1"/>
        </dgm:presLayoutVars>
      </dgm:prSet>
      <dgm:spPr/>
    </dgm:pt>
    <dgm:pt modelId="{52A0657C-FACD-46C8-B104-562CBBAEEB32}" type="pres">
      <dgm:prSet presAssocID="{D3512928-2456-4AA2-834D-E4246E530E22}" presName="FourNodes_1_text" presStyleLbl="node1" presStyleIdx="3" presStyleCnt="4">
        <dgm:presLayoutVars>
          <dgm:bulletEnabled val="1"/>
        </dgm:presLayoutVars>
      </dgm:prSet>
      <dgm:spPr/>
    </dgm:pt>
    <dgm:pt modelId="{26301FB8-AA7E-4B48-B3E7-2DDD0A9ECF75}" type="pres">
      <dgm:prSet presAssocID="{D3512928-2456-4AA2-834D-E4246E530E22}" presName="FourNodes_2_text" presStyleLbl="node1" presStyleIdx="3" presStyleCnt="4">
        <dgm:presLayoutVars>
          <dgm:bulletEnabled val="1"/>
        </dgm:presLayoutVars>
      </dgm:prSet>
      <dgm:spPr/>
    </dgm:pt>
    <dgm:pt modelId="{BB501B97-CB10-4CD2-8254-DD3F720887B1}" type="pres">
      <dgm:prSet presAssocID="{D3512928-2456-4AA2-834D-E4246E530E22}" presName="FourNodes_3_text" presStyleLbl="node1" presStyleIdx="3" presStyleCnt="4">
        <dgm:presLayoutVars>
          <dgm:bulletEnabled val="1"/>
        </dgm:presLayoutVars>
      </dgm:prSet>
      <dgm:spPr/>
    </dgm:pt>
    <dgm:pt modelId="{A9C5F564-D613-4746-97B0-8E48864E49BB}" type="pres">
      <dgm:prSet presAssocID="{D3512928-2456-4AA2-834D-E4246E530E22}" presName="FourNodes_4_text" presStyleLbl="node1" presStyleIdx="3" presStyleCnt="4">
        <dgm:presLayoutVars>
          <dgm:bulletEnabled val="1"/>
        </dgm:presLayoutVars>
      </dgm:prSet>
      <dgm:spPr/>
    </dgm:pt>
  </dgm:ptLst>
  <dgm:cxnLst>
    <dgm:cxn modelId="{BB0EA807-575C-4862-8FE3-A9CA7B52FCD4}" type="presOf" srcId="{8AE65255-91C0-442C-80D0-281BC938696F}" destId="{EF5AB0FD-CED3-4625-886C-756B9970B206}" srcOrd="0" destOrd="0" presId="urn:microsoft.com/office/officeart/2005/8/layout/vProcess5"/>
    <dgm:cxn modelId="{F76AF735-3482-4140-9CA6-0EF568B9C6D8}" type="presOf" srcId="{D3512928-2456-4AA2-834D-E4246E530E22}" destId="{AF9B9084-4552-4679-AA60-652F3D93C5DA}" srcOrd="0" destOrd="0" presId="urn:microsoft.com/office/officeart/2005/8/layout/vProcess5"/>
    <dgm:cxn modelId="{3EFD195C-133B-4F1C-87B6-642155DCE9AD}" type="presOf" srcId="{E78B9C9B-A2EA-458F-A708-485BA0BC05E3}" destId="{088DA936-6ADA-4CC0-9CE5-FF888F3CB768}" srcOrd="0" destOrd="0" presId="urn:microsoft.com/office/officeart/2005/8/layout/vProcess5"/>
    <dgm:cxn modelId="{AC97E05E-1001-4380-9260-5EF718CA3BE0}" srcId="{D3512928-2456-4AA2-834D-E4246E530E22}" destId="{19DFB8AA-CE58-4FDC-BAB9-A1FC1194012A}" srcOrd="3" destOrd="0" parTransId="{5FC8FDBB-FE52-4F42-A373-3ADC76B9A854}" sibTransId="{87504132-440F-4CFB-BCEF-333284F50616}"/>
    <dgm:cxn modelId="{55431360-C866-44F0-870B-B459BA361C26}" type="presOf" srcId="{8AE65255-91C0-442C-80D0-281BC938696F}" destId="{52A0657C-FACD-46C8-B104-562CBBAEEB32}" srcOrd="1" destOrd="0" presId="urn:microsoft.com/office/officeart/2005/8/layout/vProcess5"/>
    <dgm:cxn modelId="{0A7CB06F-66B1-49ED-9864-6001F27D803A}" type="presOf" srcId="{19DFB8AA-CE58-4FDC-BAB9-A1FC1194012A}" destId="{A9C5F564-D613-4746-97B0-8E48864E49BB}" srcOrd="1" destOrd="0" presId="urn:microsoft.com/office/officeart/2005/8/layout/vProcess5"/>
    <dgm:cxn modelId="{0009C779-667E-4AD6-8D19-715BBCA16C69}" srcId="{D3512928-2456-4AA2-834D-E4246E530E22}" destId="{944FCD6E-73F1-48A5-AC1B-8B5291A4A7E6}" srcOrd="2" destOrd="0" parTransId="{47C03CBF-E3B4-4357-B041-F0922ADD7ACE}" sibTransId="{8DC803FA-6D74-4826-BF0D-B07DE0C26E85}"/>
    <dgm:cxn modelId="{729EF482-E326-4D4E-8A85-6BA1472A830F}" type="presOf" srcId="{8DC803FA-6D74-4826-BF0D-B07DE0C26E85}" destId="{2E30F604-503F-4F22-968C-C829BE496AAC}" srcOrd="0" destOrd="0" presId="urn:microsoft.com/office/officeart/2005/8/layout/vProcess5"/>
    <dgm:cxn modelId="{0DEB3C86-9F51-43D6-9330-80F15DDF4996}" type="presOf" srcId="{233C32FC-290E-42B2-8026-AA929B0D2D70}" destId="{49B54FE6-BB5D-48F4-BA4E-1CBFAD684D45}" srcOrd="0" destOrd="0" presId="urn:microsoft.com/office/officeart/2005/8/layout/vProcess5"/>
    <dgm:cxn modelId="{0A3D698A-9FA0-454E-B075-8ADAC310BD9B}" type="presOf" srcId="{DA8A9658-53B9-461F-AB0A-D5E7B215385A}" destId="{8656CBBA-4189-408B-9FD3-05877E161D2B}" srcOrd="0" destOrd="0" presId="urn:microsoft.com/office/officeart/2005/8/layout/vProcess5"/>
    <dgm:cxn modelId="{8BEB83A6-ABC0-4707-9F12-3FA2624F399D}" type="presOf" srcId="{233C32FC-290E-42B2-8026-AA929B0D2D70}" destId="{26301FB8-AA7E-4B48-B3E7-2DDD0A9ECF75}" srcOrd="1" destOrd="0" presId="urn:microsoft.com/office/officeart/2005/8/layout/vProcess5"/>
    <dgm:cxn modelId="{35AA8FB6-89D4-43B9-AD5C-274BA3C2039C}" srcId="{D3512928-2456-4AA2-834D-E4246E530E22}" destId="{8AE65255-91C0-442C-80D0-281BC938696F}" srcOrd="0" destOrd="0" parTransId="{799E2761-2346-4A8D-97B0-5A4019DEBD6D}" sibTransId="{E78B9C9B-A2EA-458F-A708-485BA0BC05E3}"/>
    <dgm:cxn modelId="{816FBFDC-B0DC-4B19-AB7F-0CACF1D083BF}" type="presOf" srcId="{944FCD6E-73F1-48A5-AC1B-8B5291A4A7E6}" destId="{4EE0EDC4-9F34-416A-B3D2-8AA8D589FD2B}" srcOrd="0" destOrd="0" presId="urn:microsoft.com/office/officeart/2005/8/layout/vProcess5"/>
    <dgm:cxn modelId="{02A40AE0-AD39-4C01-95AD-C2871A4415D4}" type="presOf" srcId="{19DFB8AA-CE58-4FDC-BAB9-A1FC1194012A}" destId="{F16F025D-0A3C-4A30-8352-221E91C9B2DC}" srcOrd="0" destOrd="0" presId="urn:microsoft.com/office/officeart/2005/8/layout/vProcess5"/>
    <dgm:cxn modelId="{C932DBF1-B9A3-4E82-B45D-2131F91B2B14}" type="presOf" srcId="{944FCD6E-73F1-48A5-AC1B-8B5291A4A7E6}" destId="{BB501B97-CB10-4CD2-8254-DD3F720887B1}" srcOrd="1" destOrd="0" presId="urn:microsoft.com/office/officeart/2005/8/layout/vProcess5"/>
    <dgm:cxn modelId="{3D57F4F7-5694-4B70-B15E-3301B26C1B4E}" srcId="{D3512928-2456-4AA2-834D-E4246E530E22}" destId="{233C32FC-290E-42B2-8026-AA929B0D2D70}" srcOrd="1" destOrd="0" parTransId="{4E9E26A1-4BEC-449B-8B91-2FF0B45B986A}" sibTransId="{DA8A9658-53B9-461F-AB0A-D5E7B215385A}"/>
    <dgm:cxn modelId="{9CBB32AB-FB00-4700-A4EF-80854802BE01}" type="presParOf" srcId="{AF9B9084-4552-4679-AA60-652F3D93C5DA}" destId="{FDFFBE23-03E1-4C64-91A3-721D690D768C}" srcOrd="0" destOrd="0" presId="urn:microsoft.com/office/officeart/2005/8/layout/vProcess5"/>
    <dgm:cxn modelId="{88B14FA0-5779-4274-B8B6-5143ED7ADD55}" type="presParOf" srcId="{AF9B9084-4552-4679-AA60-652F3D93C5DA}" destId="{EF5AB0FD-CED3-4625-886C-756B9970B206}" srcOrd="1" destOrd="0" presId="urn:microsoft.com/office/officeart/2005/8/layout/vProcess5"/>
    <dgm:cxn modelId="{EB949ACA-5727-47C6-AF18-78D044252D2F}" type="presParOf" srcId="{AF9B9084-4552-4679-AA60-652F3D93C5DA}" destId="{49B54FE6-BB5D-48F4-BA4E-1CBFAD684D45}" srcOrd="2" destOrd="0" presId="urn:microsoft.com/office/officeart/2005/8/layout/vProcess5"/>
    <dgm:cxn modelId="{D0131905-C3BA-462A-A589-43E0F4AB428E}" type="presParOf" srcId="{AF9B9084-4552-4679-AA60-652F3D93C5DA}" destId="{4EE0EDC4-9F34-416A-B3D2-8AA8D589FD2B}" srcOrd="3" destOrd="0" presId="urn:microsoft.com/office/officeart/2005/8/layout/vProcess5"/>
    <dgm:cxn modelId="{710837C5-FD30-432C-A1FF-8E07E4C2264B}" type="presParOf" srcId="{AF9B9084-4552-4679-AA60-652F3D93C5DA}" destId="{F16F025D-0A3C-4A30-8352-221E91C9B2DC}" srcOrd="4" destOrd="0" presId="urn:microsoft.com/office/officeart/2005/8/layout/vProcess5"/>
    <dgm:cxn modelId="{A43B97ED-74D9-45CD-B992-17CAA338C514}" type="presParOf" srcId="{AF9B9084-4552-4679-AA60-652F3D93C5DA}" destId="{088DA936-6ADA-4CC0-9CE5-FF888F3CB768}" srcOrd="5" destOrd="0" presId="urn:microsoft.com/office/officeart/2005/8/layout/vProcess5"/>
    <dgm:cxn modelId="{95C4A521-C2A9-499D-BE13-9721D69F3767}" type="presParOf" srcId="{AF9B9084-4552-4679-AA60-652F3D93C5DA}" destId="{8656CBBA-4189-408B-9FD3-05877E161D2B}" srcOrd="6" destOrd="0" presId="urn:microsoft.com/office/officeart/2005/8/layout/vProcess5"/>
    <dgm:cxn modelId="{D9FEEF46-8163-46B9-A8DB-5F5F543F918C}" type="presParOf" srcId="{AF9B9084-4552-4679-AA60-652F3D93C5DA}" destId="{2E30F604-503F-4F22-968C-C829BE496AAC}" srcOrd="7" destOrd="0" presId="urn:microsoft.com/office/officeart/2005/8/layout/vProcess5"/>
    <dgm:cxn modelId="{EED5A72D-07D0-4D6C-A349-FBDBD78229DA}" type="presParOf" srcId="{AF9B9084-4552-4679-AA60-652F3D93C5DA}" destId="{52A0657C-FACD-46C8-B104-562CBBAEEB32}" srcOrd="8" destOrd="0" presId="urn:microsoft.com/office/officeart/2005/8/layout/vProcess5"/>
    <dgm:cxn modelId="{D6DE7A74-93F3-4BC0-BC5B-0782BF0B2DE0}" type="presParOf" srcId="{AF9B9084-4552-4679-AA60-652F3D93C5DA}" destId="{26301FB8-AA7E-4B48-B3E7-2DDD0A9ECF75}" srcOrd="9" destOrd="0" presId="urn:microsoft.com/office/officeart/2005/8/layout/vProcess5"/>
    <dgm:cxn modelId="{3A2E2A1D-42D3-4064-BACA-AAF3F321A1DF}" type="presParOf" srcId="{AF9B9084-4552-4679-AA60-652F3D93C5DA}" destId="{BB501B97-CB10-4CD2-8254-DD3F720887B1}" srcOrd="10" destOrd="0" presId="urn:microsoft.com/office/officeart/2005/8/layout/vProcess5"/>
    <dgm:cxn modelId="{2618ABA4-09A2-4CB5-8A49-3A926165138C}" type="presParOf" srcId="{AF9B9084-4552-4679-AA60-652F3D93C5DA}" destId="{A9C5F564-D613-4746-97B0-8E48864E49B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AB0FD-CED3-4625-886C-756B9970B206}">
      <dsp:nvSpPr>
        <dsp:cNvPr id="0" name=""/>
        <dsp:cNvSpPr/>
      </dsp:nvSpPr>
      <dsp:spPr>
        <a:xfrm>
          <a:off x="0" y="0"/>
          <a:ext cx="8823960" cy="83914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Keep the environment as dry as possible </a:t>
          </a:r>
        </a:p>
      </dsp:txBody>
      <dsp:txXfrm>
        <a:off x="24578" y="24578"/>
        <a:ext cx="7847552" cy="789985"/>
      </dsp:txXfrm>
    </dsp:sp>
    <dsp:sp modelId="{49B54FE6-BB5D-48F4-BA4E-1CBFAD684D45}">
      <dsp:nvSpPr>
        <dsp:cNvPr id="0" name=""/>
        <dsp:cNvSpPr/>
      </dsp:nvSpPr>
      <dsp:spPr>
        <a:xfrm>
          <a:off x="739006" y="991713"/>
          <a:ext cx="8823960" cy="839141"/>
        </a:xfrm>
        <a:prstGeom prst="roundRect">
          <a:avLst>
            <a:gd name="adj" fmla="val 10000"/>
          </a:avLst>
        </a:prstGeom>
        <a:solidFill>
          <a:schemeClr val="accent2">
            <a:hueOff val="661498"/>
            <a:satOff val="-18198"/>
            <a:lumOff val="3921"/>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Open windows occasionally in the bathrooms/kitchens/laundries  </a:t>
          </a:r>
        </a:p>
      </dsp:txBody>
      <dsp:txXfrm>
        <a:off x="763584" y="1016291"/>
        <a:ext cx="7490355" cy="789985"/>
      </dsp:txXfrm>
    </dsp:sp>
    <dsp:sp modelId="{4EE0EDC4-9F34-416A-B3D2-8AA8D589FD2B}">
      <dsp:nvSpPr>
        <dsp:cNvPr id="0" name=""/>
        <dsp:cNvSpPr/>
      </dsp:nvSpPr>
      <dsp:spPr>
        <a:xfrm>
          <a:off x="1203764" y="1983426"/>
          <a:ext cx="8823960" cy="839141"/>
        </a:xfrm>
        <a:prstGeom prst="roundRect">
          <a:avLst>
            <a:gd name="adj" fmla="val 10000"/>
          </a:avLst>
        </a:prstGeom>
        <a:solidFill>
          <a:schemeClr val="accent2">
            <a:hueOff val="1322995"/>
            <a:satOff val="-36396"/>
            <a:lumOff val="7843"/>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Repair leak damages or damp walls </a:t>
          </a:r>
        </a:p>
      </dsp:txBody>
      <dsp:txXfrm>
        <a:off x="1228342" y="2008004"/>
        <a:ext cx="7501385" cy="789985"/>
      </dsp:txXfrm>
    </dsp:sp>
    <dsp:sp modelId="{F16F025D-0A3C-4A30-8352-221E91C9B2DC}">
      <dsp:nvSpPr>
        <dsp:cNvPr id="0" name=""/>
        <dsp:cNvSpPr/>
      </dsp:nvSpPr>
      <dsp:spPr>
        <a:xfrm>
          <a:off x="2205989" y="2975139"/>
          <a:ext cx="8823960" cy="839141"/>
        </a:xfrm>
        <a:prstGeom prst="roundRect">
          <a:avLst>
            <a:gd name="adj" fmla="val 10000"/>
          </a:avLst>
        </a:prstGeom>
        <a:solidFill>
          <a:schemeClr val="accent2">
            <a:hueOff val="1984493"/>
            <a:satOff val="-54594"/>
            <a:lumOff val="11764"/>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Add mold inhibitors in your paint </a:t>
          </a:r>
        </a:p>
      </dsp:txBody>
      <dsp:txXfrm>
        <a:off x="2230567" y="2999717"/>
        <a:ext cx="7490355" cy="789985"/>
      </dsp:txXfrm>
    </dsp:sp>
    <dsp:sp modelId="{088DA936-6ADA-4CC0-9CE5-FF888F3CB768}">
      <dsp:nvSpPr>
        <dsp:cNvPr id="0" name=""/>
        <dsp:cNvSpPr/>
      </dsp:nvSpPr>
      <dsp:spPr>
        <a:xfrm>
          <a:off x="8278517" y="642706"/>
          <a:ext cx="545442" cy="545442"/>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401241" y="642706"/>
        <a:ext cx="299994" cy="410445"/>
      </dsp:txXfrm>
    </dsp:sp>
    <dsp:sp modelId="{8656CBBA-4189-408B-9FD3-05877E161D2B}">
      <dsp:nvSpPr>
        <dsp:cNvPr id="0" name=""/>
        <dsp:cNvSpPr/>
      </dsp:nvSpPr>
      <dsp:spPr>
        <a:xfrm>
          <a:off x="9017524" y="1634419"/>
          <a:ext cx="545442" cy="545442"/>
        </a:xfrm>
        <a:prstGeom prst="downArrow">
          <a:avLst>
            <a:gd name="adj1" fmla="val 55000"/>
            <a:gd name="adj2" fmla="val 45000"/>
          </a:avLst>
        </a:prstGeom>
        <a:solidFill>
          <a:schemeClr val="accent2">
            <a:tint val="40000"/>
            <a:alpha val="90000"/>
            <a:hueOff val="1139248"/>
            <a:satOff val="-23517"/>
            <a:lumOff val="40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140248" y="1634419"/>
        <a:ext cx="299994" cy="410445"/>
      </dsp:txXfrm>
    </dsp:sp>
    <dsp:sp modelId="{2E30F604-503F-4F22-968C-C829BE496AAC}">
      <dsp:nvSpPr>
        <dsp:cNvPr id="0" name=""/>
        <dsp:cNvSpPr/>
      </dsp:nvSpPr>
      <dsp:spPr>
        <a:xfrm>
          <a:off x="9745501" y="2626132"/>
          <a:ext cx="545442" cy="545442"/>
        </a:xfrm>
        <a:prstGeom prst="downArrow">
          <a:avLst>
            <a:gd name="adj1" fmla="val 55000"/>
            <a:gd name="adj2" fmla="val 45000"/>
          </a:avLst>
        </a:prstGeom>
        <a:solidFill>
          <a:schemeClr val="accent2">
            <a:tint val="40000"/>
            <a:alpha val="90000"/>
            <a:hueOff val="2278496"/>
            <a:satOff val="-47034"/>
            <a:lumOff val="80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868225" y="2626132"/>
        <a:ext cx="299994" cy="410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5/10/2022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5/10/2022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5/10/2022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5/10/2022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9BE69-A43A-4683-B7E3-5E3F902E1832}"/>
              </a:ext>
            </a:extLst>
          </p:cNvPr>
          <p:cNvPicPr>
            <a:picLocks noChangeAspect="1"/>
          </p:cNvPicPr>
          <p:nvPr/>
        </p:nvPicPr>
        <p:blipFill rotWithShape="1">
          <a:blip r:embed="rId3"/>
          <a:srcRect l="841" r="1382" b="1"/>
          <a:stretch/>
        </p:blipFill>
        <p:spPr>
          <a:xfrm>
            <a:off x="0" y="10"/>
            <a:ext cx="12191999" cy="6857990"/>
          </a:xfrm>
          <a:prstGeom prst="rect">
            <a:avLst/>
          </a:prstGeom>
        </p:spPr>
      </p:pic>
      <p:sp>
        <p:nvSpPr>
          <p:cNvPr id="45" name="Rectangle 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sz="4800" b="1" cap="none" dirty="0">
                <a:solidFill>
                  <a:schemeClr val="bg1"/>
                </a:solidFill>
                <a:ea typeface="Microsoft Yi Baiti" panose="03000500000000000000" pitchFamily="66" charset="0"/>
              </a:rPr>
              <a:t>How Mold In Our Environment  Affects Our Health </a:t>
            </a:r>
          </a:p>
        </p:txBody>
      </p:sp>
      <p:cxnSp>
        <p:nvCxnSpPr>
          <p:cNvPr id="46" name="Straight Connector 3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8C6D1E3-E799-485F-B138-485A733C64E0}"/>
              </a:ext>
            </a:extLst>
          </p:cNvPr>
          <p:cNvGraphicFramePr>
            <a:graphicFrameLocks noGrp="1"/>
          </p:cNvGraphicFramePr>
          <p:nvPr>
            <p:ph idx="1"/>
            <p:extLst>
              <p:ext uri="{D42A27DB-BD31-4B8C-83A1-F6EECF244321}">
                <p14:modId xmlns:p14="http://schemas.microsoft.com/office/powerpoint/2010/main" val="298916422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1D3A820-396E-88E3-2614-929971D813D1}"/>
              </a:ext>
            </a:extLst>
          </p:cNvPr>
          <p:cNvSpPr txBox="1"/>
          <p:nvPr/>
        </p:nvSpPr>
        <p:spPr>
          <a:xfrm>
            <a:off x="745148" y="961292"/>
            <a:ext cx="8621590" cy="923330"/>
          </a:xfrm>
          <a:prstGeom prst="rect">
            <a:avLst/>
          </a:prstGeom>
          <a:noFill/>
        </p:spPr>
        <p:txBody>
          <a:bodyPr wrap="square" rtlCol="0">
            <a:spAutoFit/>
          </a:bodyPr>
          <a:lstStyle/>
          <a:p>
            <a:r>
              <a:rPr lang="en-US" sz="5400" dirty="0">
                <a:latin typeface="Aharoni" panose="02010803020104030203" pitchFamily="2" charset="-79"/>
                <a:cs typeface="Aharoni" panose="02010803020104030203" pitchFamily="2" charset="-79"/>
              </a:rPr>
              <a:t>How To Prevent Mold?</a:t>
            </a:r>
          </a:p>
        </p:txBody>
      </p:sp>
    </p:spTree>
    <p:extLst>
      <p:ext uri="{BB962C8B-B14F-4D97-AF65-F5344CB8AC3E}">
        <p14:creationId xmlns:p14="http://schemas.microsoft.com/office/powerpoint/2010/main" val="363651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8C13A53-E14A-45B8-9362-12EC00FB31EF}"/>
              </a:ext>
            </a:extLst>
          </p:cNvPr>
          <p:cNvSpPr>
            <a:spLocks noGrp="1"/>
          </p:cNvSpPr>
          <p:nvPr>
            <p:ph idx="1"/>
          </p:nvPr>
        </p:nvSpPr>
        <p:spPr>
          <a:xfrm>
            <a:off x="150723" y="2558476"/>
            <a:ext cx="4130994" cy="3738928"/>
          </a:xfrm>
        </p:spPr>
        <p:txBody>
          <a:bodyPr anchor="t">
            <a:noAutofit/>
          </a:bodyPr>
          <a:lstStyle/>
          <a:p>
            <a:r>
              <a:rPr lang="en-US" sz="2400" dirty="0">
                <a:solidFill>
                  <a:schemeClr val="bg1"/>
                </a:solidFill>
              </a:rPr>
              <a:t>Lack of care from landlords</a:t>
            </a:r>
          </a:p>
          <a:p>
            <a:r>
              <a:rPr lang="en-US" sz="2400" dirty="0">
                <a:solidFill>
                  <a:schemeClr val="bg1"/>
                </a:solidFill>
              </a:rPr>
              <a:t>Bad construction (small windows)</a:t>
            </a:r>
          </a:p>
          <a:p>
            <a:r>
              <a:rPr lang="en-US" sz="2400" dirty="0">
                <a:solidFill>
                  <a:schemeClr val="bg1"/>
                </a:solidFill>
              </a:rPr>
              <a:t>The use of cheap material that is nonresistance for mold</a:t>
            </a:r>
          </a:p>
          <a:p>
            <a:r>
              <a:rPr lang="en-US" sz="2400" dirty="0">
                <a:solidFill>
                  <a:schemeClr val="bg1"/>
                </a:solidFill>
              </a:rPr>
              <a:t>Unable to afford mold remediation and inspection  </a:t>
            </a:r>
          </a:p>
        </p:txBody>
      </p:sp>
      <p:pic>
        <p:nvPicPr>
          <p:cNvPr id="5" name="Picture 4">
            <a:extLst>
              <a:ext uri="{FF2B5EF4-FFF2-40B4-BE49-F238E27FC236}">
                <a16:creationId xmlns:a16="http://schemas.microsoft.com/office/drawing/2014/main" id="{62A1C0EF-9E86-45B9-BA4E-B3E50233C051}"/>
              </a:ext>
            </a:extLst>
          </p:cNvPr>
          <p:cNvPicPr>
            <a:picLocks noChangeAspect="1"/>
          </p:cNvPicPr>
          <p:nvPr/>
        </p:nvPicPr>
        <p:blipFill rotWithShape="1">
          <a:blip r:embed="rId2"/>
          <a:srcRect r="13811" b="2"/>
          <a:stretch/>
        </p:blipFill>
        <p:spPr>
          <a:xfrm>
            <a:off x="4432439" y="611435"/>
            <a:ext cx="7503636" cy="5789365"/>
          </a:xfrm>
          <a:prstGeom prst="rect">
            <a:avLst/>
          </a:prstGeom>
        </p:spPr>
      </p:pic>
      <p:sp>
        <p:nvSpPr>
          <p:cNvPr id="7" name="TextBox 6">
            <a:extLst>
              <a:ext uri="{FF2B5EF4-FFF2-40B4-BE49-F238E27FC236}">
                <a16:creationId xmlns:a16="http://schemas.microsoft.com/office/drawing/2014/main" id="{CF397C8B-CBC3-17FC-F494-C6E76D285B12}"/>
              </a:ext>
            </a:extLst>
          </p:cNvPr>
          <p:cNvSpPr txBox="1"/>
          <p:nvPr/>
        </p:nvSpPr>
        <p:spPr>
          <a:xfrm>
            <a:off x="-79772" y="862839"/>
            <a:ext cx="4512211" cy="1569660"/>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Reasons Why Mold Is Common In Low-Income Housing </a:t>
            </a:r>
          </a:p>
        </p:txBody>
      </p:sp>
    </p:spTree>
    <p:extLst>
      <p:ext uri="{BB962C8B-B14F-4D97-AF65-F5344CB8AC3E}">
        <p14:creationId xmlns:p14="http://schemas.microsoft.com/office/powerpoint/2010/main" val="25446977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9E9B5152-8FA1-E1A0-08E7-BD532B436AA2}"/>
              </a:ext>
            </a:extLst>
          </p:cNvPr>
          <p:cNvSpPr>
            <a:spLocks noGrp="1"/>
          </p:cNvSpPr>
          <p:nvPr>
            <p:ph idx="1"/>
          </p:nvPr>
        </p:nvSpPr>
        <p:spPr>
          <a:xfrm>
            <a:off x="574431" y="2536030"/>
            <a:ext cx="3399692" cy="4157847"/>
          </a:xfrm>
        </p:spPr>
        <p:txBody>
          <a:bodyPr anchor="t">
            <a:normAutofit/>
          </a:bodyPr>
          <a:lstStyle/>
          <a:p>
            <a:r>
              <a:rPr lang="en-US" sz="2500" dirty="0">
                <a:solidFill>
                  <a:schemeClr val="bg1"/>
                </a:solidFill>
              </a:rPr>
              <a:t>Families may be embarrassed that the house is full of mold and wouldn’t want to have visitors over </a:t>
            </a:r>
          </a:p>
          <a:p>
            <a:r>
              <a:rPr lang="en-US" sz="2500" dirty="0">
                <a:solidFill>
                  <a:schemeClr val="bg1"/>
                </a:solidFill>
              </a:rPr>
              <a:t>Lost of income due to illness of inhaling or consuming mold</a:t>
            </a:r>
          </a:p>
        </p:txBody>
      </p:sp>
      <p:pic>
        <p:nvPicPr>
          <p:cNvPr id="5" name="Content Placeholder 4" descr="A picture containing text, person, indoor, reading&#10;&#10;Description automatically generated">
            <a:extLst>
              <a:ext uri="{FF2B5EF4-FFF2-40B4-BE49-F238E27FC236}">
                <a16:creationId xmlns:a16="http://schemas.microsoft.com/office/drawing/2014/main" id="{8E90A198-D3CD-4080-A7F0-1908DE6809A9}"/>
              </a:ext>
            </a:extLst>
          </p:cNvPr>
          <p:cNvPicPr>
            <a:picLocks noChangeAspect="1"/>
          </p:cNvPicPr>
          <p:nvPr/>
        </p:nvPicPr>
        <p:blipFill rotWithShape="1">
          <a:blip r:embed="rId2"/>
          <a:srcRect r="13485"/>
          <a:stretch/>
        </p:blipFill>
        <p:spPr>
          <a:xfrm>
            <a:off x="4241830" y="601200"/>
            <a:ext cx="7503636" cy="5789365"/>
          </a:xfrm>
          <a:prstGeom prst="rect">
            <a:avLst/>
          </a:prstGeom>
        </p:spPr>
      </p:pic>
      <p:sp>
        <p:nvSpPr>
          <p:cNvPr id="3" name="TextBox 2">
            <a:extLst>
              <a:ext uri="{FF2B5EF4-FFF2-40B4-BE49-F238E27FC236}">
                <a16:creationId xmlns:a16="http://schemas.microsoft.com/office/drawing/2014/main" id="{6E1476F2-0959-ACFF-6239-38FA023204AB}"/>
              </a:ext>
            </a:extLst>
          </p:cNvPr>
          <p:cNvSpPr txBox="1"/>
          <p:nvPr/>
        </p:nvSpPr>
        <p:spPr>
          <a:xfrm>
            <a:off x="200025" y="900114"/>
            <a:ext cx="3949829" cy="1754326"/>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How Can Mold Impact Our Social Status?</a:t>
            </a:r>
          </a:p>
        </p:txBody>
      </p:sp>
    </p:spTree>
    <p:extLst>
      <p:ext uri="{BB962C8B-B14F-4D97-AF65-F5344CB8AC3E}">
        <p14:creationId xmlns:p14="http://schemas.microsoft.com/office/powerpoint/2010/main" val="42811579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5B1-5DB9-4073-97F6-1AE3B28DEE03}"/>
              </a:ext>
            </a:extLst>
          </p:cNvPr>
          <p:cNvSpPr>
            <a:spLocks noGrp="1"/>
          </p:cNvSpPr>
          <p:nvPr>
            <p:ph type="title"/>
          </p:nvPr>
        </p:nvSpPr>
        <p:spPr>
          <a:xfrm>
            <a:off x="581192" y="397356"/>
            <a:ext cx="11029616" cy="1188720"/>
          </a:xfrm>
        </p:spPr>
        <p:txBody>
          <a:bodyPr>
            <a:normAutofit/>
          </a:bodyPr>
          <a:lstStyle/>
          <a:p>
            <a:r>
              <a:rPr lang="en-US" sz="5400" cap="none" dirty="0">
                <a:solidFill>
                  <a:schemeClr val="tx1"/>
                </a:solidFill>
              </a:rPr>
              <a:t>References</a:t>
            </a:r>
          </a:p>
        </p:txBody>
      </p:sp>
      <p:sp>
        <p:nvSpPr>
          <p:cNvPr id="3" name="Content Placeholder 2">
            <a:extLst>
              <a:ext uri="{FF2B5EF4-FFF2-40B4-BE49-F238E27FC236}">
                <a16:creationId xmlns:a16="http://schemas.microsoft.com/office/drawing/2014/main" id="{A7469E0B-068A-4269-83FD-9033D48A4E52}"/>
              </a:ext>
            </a:extLst>
          </p:cNvPr>
          <p:cNvSpPr>
            <a:spLocks noGrp="1"/>
          </p:cNvSpPr>
          <p:nvPr>
            <p:ph idx="1"/>
          </p:nvPr>
        </p:nvSpPr>
        <p:spPr/>
        <p:txBody>
          <a:bodyPr>
            <a:noAutofit/>
          </a:bodyPr>
          <a:lstStyle/>
          <a:p>
            <a:pPr marL="0" indent="0">
              <a:buNone/>
            </a:pPr>
            <a:r>
              <a:rPr lang="en-US" sz="1400" b="0" i="0" dirty="0">
                <a:solidFill>
                  <a:schemeClr val="tx1"/>
                </a:solidFill>
                <a:effectLst/>
              </a:rPr>
              <a:t>Camel, C., 2022. </a:t>
            </a:r>
            <a:r>
              <a:rPr lang="en-US" sz="1400" b="0" i="1" dirty="0">
                <a:solidFill>
                  <a:schemeClr val="tx1"/>
                </a:solidFill>
                <a:effectLst/>
              </a:rPr>
              <a:t>Mold Growth and Low Income Families</a:t>
            </a:r>
            <a:r>
              <a:rPr lang="en-US" sz="1400" b="0" i="0" dirty="0">
                <a:solidFill>
                  <a:schemeClr val="tx1"/>
                </a:solidFill>
                <a:effectLst/>
              </a:rPr>
              <a:t>. [online] Advanced Mold Diagnostics. Available at: &lt;https://advancedmolddiagnostics.com/mold-growth-and-low-income-families-why-your-children-are-at-risk/&gt; [Accessed 3 May 2022].</a:t>
            </a:r>
          </a:p>
          <a:p>
            <a:pPr marL="0" indent="0">
              <a:buNone/>
            </a:pPr>
            <a:r>
              <a:rPr lang="en-US" sz="1400" b="0" i="0" dirty="0">
                <a:solidFill>
                  <a:schemeClr val="tx1"/>
                </a:solidFill>
                <a:effectLst/>
              </a:rPr>
              <a:t>Cuisine Treat. 2022. </a:t>
            </a:r>
            <a:r>
              <a:rPr lang="en-US" sz="1400" b="0" i="1" dirty="0">
                <a:solidFill>
                  <a:schemeClr val="tx1"/>
                </a:solidFill>
                <a:effectLst/>
              </a:rPr>
              <a:t>What happens if you eat moldy bread - Will you get sick or die?</a:t>
            </a:r>
            <a:r>
              <a:rPr lang="en-US" sz="1400" b="0" i="0" dirty="0">
                <a:solidFill>
                  <a:schemeClr val="tx1"/>
                </a:solidFill>
                <a:effectLst/>
              </a:rPr>
              <a:t>. [online] Available at: &lt;https://cuisinetreat.com/what-happens-if-you-eat-moldy-bread/&gt; [Accessed 4 May 2022].</a:t>
            </a:r>
            <a:endParaRPr lang="en-US" sz="1400" dirty="0">
              <a:solidFill>
                <a:schemeClr val="tx1"/>
              </a:solidFill>
            </a:endParaRPr>
          </a:p>
          <a:p>
            <a:pPr marL="0" indent="0">
              <a:buNone/>
            </a:pPr>
            <a:r>
              <a:rPr lang="en-US" sz="1400" dirty="0" err="1">
                <a:solidFill>
                  <a:schemeClr val="tx1"/>
                </a:solidFill>
              </a:rPr>
              <a:t>ECOFMR.Com</a:t>
            </a:r>
            <a:r>
              <a:rPr lang="en-US" sz="1400" dirty="0">
                <a:solidFill>
                  <a:schemeClr val="tx1"/>
                </a:solidFill>
              </a:rPr>
              <a:t> Blog - Information and Articles. 2022. </a:t>
            </a:r>
            <a:r>
              <a:rPr lang="en-US" sz="1400" i="1" dirty="0">
                <a:solidFill>
                  <a:schemeClr val="tx1"/>
                </a:solidFill>
              </a:rPr>
              <a:t>How to prevent mold growth in your home or office?</a:t>
            </a:r>
            <a:r>
              <a:rPr lang="en-US" sz="1400" dirty="0">
                <a:solidFill>
                  <a:schemeClr val="tx1"/>
                </a:solidFill>
              </a:rPr>
              <a:t>. [online] Available at: &lt;https://www.ecofmr.com/articles/prevent-mold-growth-home-or-office/&gt; [Accessed 5 May 2022].</a:t>
            </a:r>
          </a:p>
          <a:p>
            <a:pPr marL="0" indent="0">
              <a:buNone/>
            </a:pPr>
            <a:r>
              <a:rPr lang="en-US" sz="1400" b="0" i="0" dirty="0">
                <a:solidFill>
                  <a:schemeClr val="tx1"/>
                </a:solidFill>
                <a:effectLst/>
              </a:rPr>
              <a:t>FindABusinessThat.com. 2022. </a:t>
            </a:r>
            <a:r>
              <a:rPr lang="en-US" sz="1400" b="0" i="1" dirty="0">
                <a:solidFill>
                  <a:schemeClr val="tx1"/>
                </a:solidFill>
                <a:effectLst/>
              </a:rPr>
              <a:t>Dangers of Black Mold Every Homeowner Should Know</a:t>
            </a:r>
            <a:r>
              <a:rPr lang="en-US" sz="1400" b="0" i="0" dirty="0">
                <a:solidFill>
                  <a:schemeClr val="tx1"/>
                </a:solidFill>
                <a:effectLst/>
              </a:rPr>
              <a:t>. [online] Available at: &lt;https://www.findabusinessthat.com/blog/2500/dangers-of-black-mold-every-homeowner-should-know/&gt; [Accessed 4 May 2022].</a:t>
            </a:r>
          </a:p>
          <a:p>
            <a:pPr marL="0" indent="0">
              <a:buNone/>
            </a:pPr>
            <a:r>
              <a:rPr lang="en-US" sz="1400" b="0" i="0" dirty="0">
                <a:solidFill>
                  <a:schemeClr val="tx1"/>
                </a:solidFill>
                <a:effectLst/>
              </a:rPr>
              <a:t>Kramer, Axel, et al. “Building-Related Illness (BRI) in All Family Members Caused by Mold Infestation after Dampness Damage of the Building.” GMS Hygiene and Infection Control, vol. 16, German Medical Science GMS Publishing House, 2021, p. Doc32–, https://doi.org/10.3205/dgkh000403.</a:t>
            </a:r>
          </a:p>
          <a:p>
            <a:pPr marL="0" indent="0">
              <a:buNone/>
            </a:pPr>
            <a:r>
              <a:rPr lang="en-US" sz="1400" b="0" i="0" dirty="0" err="1">
                <a:solidFill>
                  <a:schemeClr val="tx1"/>
                </a:solidFill>
                <a:effectLst/>
              </a:rPr>
              <a:t>Theoharides</a:t>
            </a:r>
            <a:r>
              <a:rPr lang="en-US" sz="1400" b="0" i="0" dirty="0">
                <a:solidFill>
                  <a:schemeClr val="tx1"/>
                </a:solidFill>
                <a:effectLst/>
              </a:rPr>
              <a:t>, </a:t>
            </a:r>
            <a:r>
              <a:rPr lang="en-US" sz="1400" b="0" i="0" dirty="0" err="1">
                <a:solidFill>
                  <a:schemeClr val="tx1"/>
                </a:solidFill>
                <a:effectLst/>
              </a:rPr>
              <a:t>Theoharis</a:t>
            </a:r>
            <a:r>
              <a:rPr lang="en-US" sz="1400" b="0" i="0" dirty="0">
                <a:solidFill>
                  <a:schemeClr val="tx1"/>
                </a:solidFill>
                <a:effectLst/>
              </a:rPr>
              <a:t> C. "Mold and Immunity." Clinical Therapeutics, vol. 40, no. 6, 2018, pp. 882-884. ProQuest, http://library.wlac.edu/login?url=https://www.proquest.com/scholarly-journals/mold-immunity/docview/2055562198/se-2, </a:t>
            </a:r>
            <a:r>
              <a:rPr lang="en-US" sz="1400" b="0" i="0" dirty="0" err="1">
                <a:solidFill>
                  <a:schemeClr val="tx1"/>
                </a:solidFill>
                <a:effectLst/>
              </a:rPr>
              <a:t>doi:https</a:t>
            </a:r>
            <a:r>
              <a:rPr lang="en-US" sz="1400" b="0" i="0" dirty="0">
                <a:solidFill>
                  <a:schemeClr val="tx1"/>
                </a:solidFill>
                <a:effectLst/>
              </a:rPr>
              <a:t>://doi.org/10.1016/j.clinthera.2018.05.005.</a:t>
            </a:r>
          </a:p>
          <a:p>
            <a:pPr marL="0" indent="0">
              <a:buNone/>
            </a:pPr>
            <a:r>
              <a:rPr lang="en-US" sz="1400" b="0" i="0" dirty="0">
                <a:solidFill>
                  <a:schemeClr val="tx1"/>
                </a:solidFill>
                <a:effectLst/>
              </a:rPr>
              <a:t>US EPA. 2022. </a:t>
            </a:r>
            <a:r>
              <a:rPr lang="en-US" sz="1400" b="0" i="1" dirty="0">
                <a:solidFill>
                  <a:schemeClr val="tx1"/>
                </a:solidFill>
                <a:effectLst/>
              </a:rPr>
              <a:t>What Are Molds? | US EPA</a:t>
            </a:r>
            <a:r>
              <a:rPr lang="en-US" sz="1400" b="0" i="0" dirty="0">
                <a:solidFill>
                  <a:schemeClr val="tx1"/>
                </a:solidFill>
                <a:effectLst/>
              </a:rPr>
              <a:t>. [online] Available at: &lt;https://www.epa.gov/mold/what-are-molds&gt; [Accessed 10 May 2022].</a:t>
            </a:r>
          </a:p>
          <a:p>
            <a:pPr marL="0" indent="0">
              <a:buNone/>
            </a:pPr>
            <a:r>
              <a:rPr lang="en-US" sz="1400" b="0" i="0" dirty="0">
                <a:solidFill>
                  <a:schemeClr val="tx1"/>
                </a:solidFill>
                <a:effectLst/>
              </a:rPr>
              <a:t>Ward, J. and </a:t>
            </a:r>
            <a:r>
              <a:rPr lang="en-US" sz="1400" b="0" i="0" dirty="0" err="1">
                <a:solidFill>
                  <a:schemeClr val="tx1"/>
                </a:solidFill>
                <a:effectLst/>
              </a:rPr>
              <a:t>Golubev</a:t>
            </a:r>
            <a:r>
              <a:rPr lang="en-US" sz="1400" b="0" i="0" dirty="0">
                <a:solidFill>
                  <a:schemeClr val="tx1"/>
                </a:solidFill>
                <a:effectLst/>
              </a:rPr>
              <a:t>, M., 2022. </a:t>
            </a:r>
            <a:r>
              <a:rPr lang="en-US" sz="1400" b="0" i="1" dirty="0">
                <a:solidFill>
                  <a:schemeClr val="tx1"/>
                </a:solidFill>
                <a:effectLst/>
              </a:rPr>
              <a:t>Ascospores - Health Effects, Allergy Symptoms &amp; Treatment | Mold Busters</a:t>
            </a:r>
            <a:r>
              <a:rPr lang="en-US" sz="1400" b="0" i="0" dirty="0">
                <a:solidFill>
                  <a:schemeClr val="tx1"/>
                </a:solidFill>
                <a:effectLst/>
              </a:rPr>
              <a:t>. [online] Mold Busters. Available at: &lt;https://www.bustmold.com/resources/mold-library/ascospores/&gt; [Accessed 9 May 2022].</a:t>
            </a:r>
          </a:p>
          <a:p>
            <a:pPr marL="0" indent="0">
              <a:buNone/>
            </a:pPr>
            <a:endParaRPr lang="en-US" sz="1100" b="0" i="0" dirty="0">
              <a:solidFill>
                <a:schemeClr val="tx1"/>
              </a:solidFill>
              <a:effectLst/>
            </a:endParaRPr>
          </a:p>
        </p:txBody>
      </p:sp>
    </p:spTree>
    <p:extLst>
      <p:ext uri="{BB962C8B-B14F-4D97-AF65-F5344CB8AC3E}">
        <p14:creationId xmlns:p14="http://schemas.microsoft.com/office/powerpoint/2010/main" val="232518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5B1-5DB9-4073-97F6-1AE3B28DEE03}"/>
              </a:ext>
            </a:extLst>
          </p:cNvPr>
          <p:cNvSpPr>
            <a:spLocks noGrp="1"/>
          </p:cNvSpPr>
          <p:nvPr>
            <p:ph type="title"/>
          </p:nvPr>
        </p:nvSpPr>
        <p:spPr>
          <a:xfrm>
            <a:off x="581192" y="502864"/>
            <a:ext cx="11029616" cy="1188720"/>
          </a:xfrm>
        </p:spPr>
        <p:txBody>
          <a:bodyPr>
            <a:normAutofit/>
          </a:bodyPr>
          <a:lstStyle/>
          <a:p>
            <a:r>
              <a:rPr lang="en-US" sz="5400" cap="none" dirty="0">
                <a:solidFill>
                  <a:schemeClr val="tx1"/>
                </a:solidFill>
              </a:rPr>
              <a:t>Image References</a:t>
            </a:r>
          </a:p>
        </p:txBody>
      </p:sp>
      <p:sp>
        <p:nvSpPr>
          <p:cNvPr id="3" name="Content Placeholder 2">
            <a:extLst>
              <a:ext uri="{FF2B5EF4-FFF2-40B4-BE49-F238E27FC236}">
                <a16:creationId xmlns:a16="http://schemas.microsoft.com/office/drawing/2014/main" id="{A7469E0B-068A-4269-83FD-9033D48A4E52}"/>
              </a:ext>
            </a:extLst>
          </p:cNvPr>
          <p:cNvSpPr>
            <a:spLocks noGrp="1"/>
          </p:cNvSpPr>
          <p:nvPr>
            <p:ph idx="1"/>
          </p:nvPr>
        </p:nvSpPr>
        <p:spPr/>
        <p:txBody>
          <a:bodyPr>
            <a:noAutofit/>
          </a:bodyPr>
          <a:lstStyle/>
          <a:p>
            <a:pPr marL="0" indent="0">
              <a:buNone/>
            </a:pPr>
            <a:endParaRPr lang="en-US" sz="1800" b="0" i="0" dirty="0">
              <a:solidFill>
                <a:srgbClr val="000000"/>
              </a:solidFill>
              <a:effectLst/>
            </a:endParaRPr>
          </a:p>
          <a:p>
            <a:pPr marL="0" indent="0">
              <a:buNone/>
            </a:pPr>
            <a:r>
              <a:rPr lang="en-US" sz="1200" b="0" i="0" dirty="0">
                <a:solidFill>
                  <a:srgbClr val="000000"/>
                </a:solidFill>
                <a:effectLst/>
              </a:rPr>
              <a:t>Behind, H. and </a:t>
            </a:r>
            <a:r>
              <a:rPr lang="en-US" sz="1200" b="0" i="0" dirty="0" err="1">
                <a:solidFill>
                  <a:srgbClr val="000000"/>
                </a:solidFill>
                <a:effectLst/>
              </a:rPr>
              <a:t>Lookabaugh</a:t>
            </a:r>
            <a:r>
              <a:rPr lang="en-US" sz="1200" b="0" i="0" dirty="0">
                <a:solidFill>
                  <a:srgbClr val="000000"/>
                </a:solidFill>
                <a:effectLst/>
              </a:rPr>
              <a:t>, E., 2022. </a:t>
            </a:r>
            <a:r>
              <a:rPr lang="en-US" sz="1200" b="0" i="1" dirty="0">
                <a:solidFill>
                  <a:srgbClr val="000000"/>
                </a:solidFill>
                <a:effectLst/>
              </a:rPr>
              <a:t>Household Molds: What Hurricane Irene Left Behind</a:t>
            </a:r>
            <a:r>
              <a:rPr lang="en-US" sz="1200" b="0" i="0" dirty="0">
                <a:solidFill>
                  <a:srgbClr val="000000"/>
                </a:solidFill>
                <a:effectLst/>
              </a:rPr>
              <a:t>. [online] Ncsupdicblog.blogspot.com. Available at: &lt;http://ncsupdicblog.blogspot.com/2011/10/household-molds-what-hurricane-irene.html&gt; [Accessed 10 May 2022].</a:t>
            </a:r>
          </a:p>
          <a:p>
            <a:pPr marL="0" indent="0">
              <a:buNone/>
            </a:pPr>
            <a:r>
              <a:rPr lang="en-US" sz="1200" b="0" i="0" dirty="0">
                <a:solidFill>
                  <a:schemeClr val="tx1"/>
                </a:solidFill>
                <a:effectLst/>
              </a:rPr>
              <a:t>Cuisine Treat. 2022. </a:t>
            </a:r>
            <a:r>
              <a:rPr lang="en-US" sz="1200" b="0" i="1" dirty="0">
                <a:solidFill>
                  <a:schemeClr val="tx1"/>
                </a:solidFill>
                <a:effectLst/>
              </a:rPr>
              <a:t>What happens if you eat moldy bread - Will you get sick or die?</a:t>
            </a:r>
            <a:r>
              <a:rPr lang="en-US" sz="1200" b="0" i="0" dirty="0">
                <a:solidFill>
                  <a:schemeClr val="tx1"/>
                </a:solidFill>
                <a:effectLst/>
              </a:rPr>
              <a:t>. [online] Available at: &lt;https://cuisinetreat.com/what-happens-if-you-eat-moldy-bread/&gt; [Accessed 4 May 2022].</a:t>
            </a:r>
            <a:r>
              <a:rPr lang="en-US" sz="1200" dirty="0">
                <a:solidFill>
                  <a:srgbClr val="000000"/>
                </a:solidFill>
              </a:rPr>
              <a:t> </a:t>
            </a:r>
          </a:p>
          <a:p>
            <a:pPr marL="0" indent="0">
              <a:buNone/>
            </a:pPr>
            <a:r>
              <a:rPr lang="en-US" sz="1200" b="0" i="0" dirty="0">
                <a:solidFill>
                  <a:srgbClr val="000000"/>
                </a:solidFill>
                <a:effectLst/>
              </a:rPr>
              <a:t>Dfwinspector.com. 2022. [online] Available at: &lt;https://www.dfwinspector.com/mold-inspection-frisco-tx/&gt; [Accessed 10 May 2022].</a:t>
            </a:r>
          </a:p>
          <a:p>
            <a:pPr marL="0" indent="0">
              <a:buNone/>
            </a:pPr>
            <a:r>
              <a:rPr lang="en-US" sz="1200" b="0" i="0" dirty="0">
                <a:solidFill>
                  <a:srgbClr val="000000"/>
                </a:solidFill>
                <a:effectLst/>
              </a:rPr>
              <a:t>FREE Stock Photos from </a:t>
            </a:r>
            <a:r>
              <a:rPr lang="en-US" sz="1200" b="0" i="0" dirty="0" err="1">
                <a:solidFill>
                  <a:srgbClr val="000000"/>
                </a:solidFill>
                <a:effectLst/>
              </a:rPr>
              <a:t>Pik</a:t>
            </a:r>
            <a:r>
              <a:rPr lang="en-US" sz="1200" b="0" i="0" dirty="0">
                <a:solidFill>
                  <a:srgbClr val="000000"/>
                </a:solidFill>
                <a:effectLst/>
              </a:rPr>
              <a:t> Wizard. 2022. </a:t>
            </a:r>
            <a:r>
              <a:rPr lang="en-US" sz="1200" b="0" i="1" dirty="0">
                <a:solidFill>
                  <a:srgbClr val="000000"/>
                </a:solidFill>
                <a:effectLst/>
              </a:rPr>
              <a:t>50+ World Day of the Sick images</a:t>
            </a:r>
            <a:r>
              <a:rPr lang="en-US" sz="1200" b="0" i="0" dirty="0">
                <a:solidFill>
                  <a:srgbClr val="000000"/>
                </a:solidFill>
                <a:effectLst/>
              </a:rPr>
              <a:t>. [online] Available at: &lt;https://pikwizard.com/most-popular/world-day-of-the-sick/?page=82&gt; [Accessed 10 May 2022].</a:t>
            </a:r>
            <a:endParaRPr lang="en-US" sz="1200" dirty="0">
              <a:solidFill>
                <a:srgbClr val="000000"/>
              </a:solidFill>
            </a:endParaRPr>
          </a:p>
          <a:p>
            <a:pPr marL="0" indent="0">
              <a:buNone/>
            </a:pPr>
            <a:r>
              <a:rPr lang="en-US" sz="1200" dirty="0" err="1">
                <a:solidFill>
                  <a:srgbClr val="000000"/>
                </a:solidFill>
              </a:rPr>
              <a:t>Fulgham</a:t>
            </a:r>
            <a:r>
              <a:rPr lang="en-US" sz="1200" dirty="0">
                <a:solidFill>
                  <a:srgbClr val="000000"/>
                </a:solidFill>
              </a:rPr>
              <a:t> Law Firm. 2022. </a:t>
            </a:r>
            <a:r>
              <a:rPr lang="en-US" sz="1200" i="1" dirty="0">
                <a:solidFill>
                  <a:srgbClr val="000000"/>
                </a:solidFill>
              </a:rPr>
              <a:t>Texas Rent-to-Own Service Threatening to File Charges? What to Know - </a:t>
            </a:r>
            <a:r>
              <a:rPr lang="en-US" sz="1200" i="1" dirty="0" err="1">
                <a:solidFill>
                  <a:srgbClr val="000000"/>
                </a:solidFill>
              </a:rPr>
              <a:t>Fulgham</a:t>
            </a:r>
            <a:r>
              <a:rPr lang="en-US" sz="1200" i="1" dirty="0">
                <a:solidFill>
                  <a:srgbClr val="000000"/>
                </a:solidFill>
              </a:rPr>
              <a:t> Law Firm</a:t>
            </a:r>
            <a:r>
              <a:rPr lang="en-US" sz="1200" dirty="0">
                <a:solidFill>
                  <a:srgbClr val="000000"/>
                </a:solidFill>
              </a:rPr>
              <a:t>. [online] Available at: &lt;https://www.criminalattorneyfortworth.com/texas-rent-to-own-service-threatening-to-file-charges-what-to-know/&gt; [Accessed 10 May 2022].</a:t>
            </a:r>
            <a:endParaRPr lang="en-US" sz="1200" b="0" i="0" dirty="0">
              <a:solidFill>
                <a:schemeClr val="tx1"/>
              </a:solidFill>
              <a:effectLst/>
            </a:endParaRPr>
          </a:p>
          <a:p>
            <a:pPr marL="0" indent="0">
              <a:buNone/>
            </a:pPr>
            <a:r>
              <a:rPr lang="en-US" sz="1200" b="0" i="0" dirty="0">
                <a:solidFill>
                  <a:srgbClr val="000000"/>
                </a:solidFill>
                <a:effectLst/>
              </a:rPr>
              <a:t>Innovaallergy.com. 2022. </a:t>
            </a:r>
            <a:r>
              <a:rPr lang="en-US" sz="1200" b="0" i="1" dirty="0">
                <a:solidFill>
                  <a:srgbClr val="000000"/>
                </a:solidFill>
                <a:effectLst/>
              </a:rPr>
              <a:t>About – Innova Allergy</a:t>
            </a:r>
            <a:r>
              <a:rPr lang="en-US" sz="1200" b="0" i="0" dirty="0">
                <a:solidFill>
                  <a:srgbClr val="000000"/>
                </a:solidFill>
                <a:effectLst/>
              </a:rPr>
              <a:t>. [online] Available at: &lt;http://innovaallergy.com/about/&gt; [Accessed 10 May 2022].</a:t>
            </a:r>
            <a:r>
              <a:rPr lang="en-US" sz="1200" dirty="0">
                <a:solidFill>
                  <a:srgbClr val="000000"/>
                </a:solidFill>
              </a:rPr>
              <a:t> </a:t>
            </a:r>
          </a:p>
          <a:p>
            <a:pPr marL="0" indent="0">
              <a:buNone/>
            </a:pPr>
            <a:r>
              <a:rPr lang="en-US" sz="1200" b="0" i="0" dirty="0">
                <a:solidFill>
                  <a:srgbClr val="000000"/>
                </a:solidFill>
                <a:effectLst/>
              </a:rPr>
              <a:t>Microveggy.com. 2022. </a:t>
            </a:r>
            <a:r>
              <a:rPr lang="en-US" sz="1200" b="0" i="1" dirty="0">
                <a:solidFill>
                  <a:srgbClr val="000000"/>
                </a:solidFill>
                <a:effectLst/>
              </a:rPr>
              <a:t>Mold on microgreens? Here's the Easy Solution</a:t>
            </a:r>
            <a:r>
              <a:rPr lang="en-US" sz="1200" b="0" i="0" dirty="0">
                <a:solidFill>
                  <a:srgbClr val="000000"/>
                </a:solidFill>
                <a:effectLst/>
              </a:rPr>
              <a:t>. [online] Available at: &lt;https://microveggy.com/mold/&gt; [Accessed 10 May 2022].</a:t>
            </a:r>
            <a:endParaRPr lang="en-US" sz="1200" dirty="0">
              <a:solidFill>
                <a:srgbClr val="000000"/>
              </a:solidFill>
            </a:endParaRPr>
          </a:p>
          <a:p>
            <a:pPr marL="0" indent="0">
              <a:buNone/>
            </a:pPr>
            <a:r>
              <a:rPr lang="en-US" sz="1200" dirty="0">
                <a:solidFill>
                  <a:srgbClr val="000000"/>
                </a:solidFill>
              </a:rPr>
              <a:t>Pinterest. 2022. </a:t>
            </a:r>
            <a:r>
              <a:rPr lang="en-US" sz="1200" i="1" dirty="0">
                <a:solidFill>
                  <a:srgbClr val="000000"/>
                </a:solidFill>
              </a:rPr>
              <a:t>Pin on Microbiology</a:t>
            </a:r>
            <a:r>
              <a:rPr lang="en-US" sz="1200" dirty="0">
                <a:solidFill>
                  <a:srgbClr val="000000"/>
                </a:solidFill>
              </a:rPr>
              <a:t>. [online] Available at: &lt;https://id.pinterest.com/pin/199565827229249368/&gt; [Accessed 10 May 2022].</a:t>
            </a:r>
            <a:endParaRPr lang="en-US" sz="1200" b="0" i="0" dirty="0">
              <a:solidFill>
                <a:schemeClr val="tx1"/>
              </a:solidFill>
              <a:effectLst/>
            </a:endParaRPr>
          </a:p>
          <a:p>
            <a:pPr marL="0" indent="0">
              <a:buNone/>
            </a:pPr>
            <a:r>
              <a:rPr lang="en-US" sz="1200" b="0" i="0" dirty="0">
                <a:solidFill>
                  <a:schemeClr val="tx1"/>
                </a:solidFill>
                <a:effectLst/>
              </a:rPr>
              <a:t>The Mold Lawyer. 2022. Toxic Mold Claims - The Mold Lawyer. [online] Available at: &lt;https://themold.lawyer/what-we-do/&gt; [Accessed 2 May 2022].</a:t>
            </a:r>
          </a:p>
          <a:p>
            <a:pPr marL="0" indent="0">
              <a:buNone/>
            </a:pPr>
            <a:r>
              <a:rPr lang="en-US" sz="1200" b="0" i="0" dirty="0">
                <a:solidFill>
                  <a:schemeClr val="tx1"/>
                </a:solidFill>
                <a:effectLst/>
              </a:rPr>
              <a:t>Ward, J. and </a:t>
            </a:r>
            <a:r>
              <a:rPr lang="en-US" sz="1200" b="0" i="0" dirty="0" err="1">
                <a:solidFill>
                  <a:schemeClr val="tx1"/>
                </a:solidFill>
                <a:effectLst/>
              </a:rPr>
              <a:t>Golubev</a:t>
            </a:r>
            <a:r>
              <a:rPr lang="en-US" sz="1200" b="0" i="0" dirty="0">
                <a:solidFill>
                  <a:schemeClr val="tx1"/>
                </a:solidFill>
                <a:effectLst/>
              </a:rPr>
              <a:t>, M., 2022. </a:t>
            </a:r>
            <a:r>
              <a:rPr lang="en-US" sz="1200" b="0" i="1" dirty="0">
                <a:solidFill>
                  <a:schemeClr val="tx1"/>
                </a:solidFill>
                <a:effectLst/>
              </a:rPr>
              <a:t>Ascospores - Health Effects, Allergy Symptoms &amp; Treatment | Mold Busters</a:t>
            </a:r>
            <a:r>
              <a:rPr lang="en-US" sz="1200" b="0" i="0" dirty="0">
                <a:solidFill>
                  <a:schemeClr val="tx1"/>
                </a:solidFill>
                <a:effectLst/>
              </a:rPr>
              <a:t>. [online] Mold Busters. Available at: &lt;https://www.bustmold.com/resources/mold-library/ascospores/&gt; [Accessed 7 May 2022].</a:t>
            </a:r>
            <a:endParaRPr lang="en-US" sz="1200" b="0" i="0" dirty="0">
              <a:solidFill>
                <a:srgbClr val="000000"/>
              </a:solidFill>
              <a:effectLst/>
            </a:endParaRPr>
          </a:p>
          <a:p>
            <a:pPr marL="0" indent="0">
              <a:buNone/>
            </a:pPr>
            <a:r>
              <a:rPr lang="en-US" sz="1200" b="0" i="0" dirty="0">
                <a:solidFill>
                  <a:srgbClr val="000000"/>
                </a:solidFill>
                <a:effectLst/>
              </a:rPr>
              <a:t>2022. [online] Available at: &lt;https://housely.com/black-mold-get-rid/&gt; [Accessed 5 May 2022].</a:t>
            </a:r>
          </a:p>
          <a:p>
            <a:pPr marL="0" indent="0">
              <a:buNone/>
            </a:pPr>
            <a:r>
              <a:rPr lang="en-US" sz="1200" b="0" i="0" dirty="0">
                <a:solidFill>
                  <a:srgbClr val="000000"/>
                </a:solidFill>
                <a:effectLst/>
              </a:rPr>
              <a:t>2022. [online] Available at: &lt;https://tospitakimou.gr/simboules-gia-to-spiti/symvoyles-kathariotitas/10-symvoyles-katharismoy-mpanioy-me-ksydi-mageirikh-soda/&gt; [Accessed 6 May 2022].</a:t>
            </a:r>
            <a:endParaRPr lang="en-US" sz="1200" b="0" i="0" dirty="0">
              <a:solidFill>
                <a:schemeClr val="tx1"/>
              </a:solidFill>
              <a:effectLst/>
            </a:endParaRPr>
          </a:p>
          <a:p>
            <a:pPr marL="0" indent="0">
              <a:buNone/>
            </a:pPr>
            <a:endParaRPr lang="en-US" sz="1100" b="0" i="0" dirty="0">
              <a:solidFill>
                <a:schemeClr val="tx1"/>
              </a:solidFill>
              <a:effectLst/>
            </a:endParaRPr>
          </a:p>
        </p:txBody>
      </p:sp>
    </p:spTree>
    <p:extLst>
      <p:ext uri="{BB962C8B-B14F-4D97-AF65-F5344CB8AC3E}">
        <p14:creationId xmlns:p14="http://schemas.microsoft.com/office/powerpoint/2010/main" val="123693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77668DE-414F-4B9E-BECF-261F74191E78}"/>
              </a:ext>
            </a:extLst>
          </p:cNvPr>
          <p:cNvSpPr>
            <a:spLocks noGrp="1"/>
          </p:cNvSpPr>
          <p:nvPr>
            <p:ph idx="1"/>
          </p:nvPr>
        </p:nvSpPr>
        <p:spPr>
          <a:xfrm>
            <a:off x="193929" y="3338753"/>
            <a:ext cx="4460367" cy="1657114"/>
          </a:xfrm>
        </p:spPr>
        <p:txBody>
          <a:bodyPr>
            <a:noAutofit/>
          </a:bodyPr>
          <a:lstStyle/>
          <a:p>
            <a:pPr marL="0" indent="0">
              <a:buNone/>
            </a:pPr>
            <a:r>
              <a:rPr lang="en-US" sz="2800" b="1" dirty="0">
                <a:solidFill>
                  <a:schemeClr val="tx1"/>
                </a:solidFill>
              </a:rPr>
              <a:t>Mold is a</a:t>
            </a:r>
          </a:p>
          <a:p>
            <a:r>
              <a:rPr lang="en-US" sz="2800" b="1" dirty="0">
                <a:solidFill>
                  <a:schemeClr val="tx1"/>
                </a:solidFill>
              </a:rPr>
              <a:t>Type of fungus </a:t>
            </a:r>
          </a:p>
          <a:p>
            <a:pPr>
              <a:buFont typeface="Wingdings" panose="05000000000000000000" pitchFamily="2" charset="2"/>
              <a:buChar char="§"/>
            </a:pPr>
            <a:r>
              <a:rPr lang="en-US" sz="2800" b="1" dirty="0">
                <a:solidFill>
                  <a:schemeClr val="tx1"/>
                </a:solidFill>
              </a:rPr>
              <a:t>It grows in a variety of habitats such as substrates that require organic matter to grow </a:t>
            </a:r>
          </a:p>
          <a:p>
            <a:r>
              <a:rPr lang="en-US" sz="2800" b="1" dirty="0">
                <a:solidFill>
                  <a:schemeClr val="tx1"/>
                </a:solidFill>
              </a:rPr>
              <a:t>Show decolorization and  fuzzy appearance </a:t>
            </a:r>
          </a:p>
        </p:txBody>
      </p:sp>
      <p:pic>
        <p:nvPicPr>
          <p:cNvPr id="5" name="Picture 4" descr="A picture containing indoor, fungus, stuffed, yeast&#10;&#10;Description automatically generated">
            <a:extLst>
              <a:ext uri="{FF2B5EF4-FFF2-40B4-BE49-F238E27FC236}">
                <a16:creationId xmlns:a16="http://schemas.microsoft.com/office/drawing/2014/main" id="{E652C6EF-C424-491A-91B1-D08AAC5C3F4C}"/>
              </a:ext>
            </a:extLst>
          </p:cNvPr>
          <p:cNvPicPr>
            <a:picLocks noChangeAspect="1"/>
          </p:cNvPicPr>
          <p:nvPr/>
        </p:nvPicPr>
        <p:blipFill>
          <a:blip r:embed="rId2"/>
          <a:stretch>
            <a:fillRect/>
          </a:stretch>
        </p:blipFill>
        <p:spPr>
          <a:xfrm>
            <a:off x="4654296" y="1104888"/>
            <a:ext cx="6735272" cy="4467730"/>
          </a:xfrm>
          <a:prstGeom prst="rect">
            <a:avLst/>
          </a:prstGeom>
        </p:spPr>
      </p:pic>
      <p:sp>
        <p:nvSpPr>
          <p:cNvPr id="7" name="TextBox 6">
            <a:extLst>
              <a:ext uri="{FF2B5EF4-FFF2-40B4-BE49-F238E27FC236}">
                <a16:creationId xmlns:a16="http://schemas.microsoft.com/office/drawing/2014/main" id="{D1FCC112-7BD8-0276-4A6A-52C2CD259DE2}"/>
              </a:ext>
            </a:extLst>
          </p:cNvPr>
          <p:cNvSpPr txBox="1"/>
          <p:nvPr/>
        </p:nvSpPr>
        <p:spPr>
          <a:xfrm>
            <a:off x="-27016" y="822530"/>
            <a:ext cx="4842503" cy="830997"/>
          </a:xfrm>
          <a:prstGeom prst="rect">
            <a:avLst/>
          </a:prstGeom>
          <a:noFill/>
        </p:spPr>
        <p:txBody>
          <a:bodyPr wrap="square" rtlCol="0">
            <a:spAutoFit/>
          </a:bodyPr>
          <a:lstStyle/>
          <a:p>
            <a:pPr algn="ctr"/>
            <a:r>
              <a:rPr lang="en-US" sz="4800" b="1" dirty="0">
                <a:latin typeface="Aharoni" panose="020B0604020202020204" pitchFamily="2" charset="-79"/>
                <a:cs typeface="Aharoni" panose="020B0604020202020204" pitchFamily="2" charset="-79"/>
              </a:rPr>
              <a:t>What Is Mold? </a:t>
            </a:r>
          </a:p>
        </p:txBody>
      </p:sp>
    </p:spTree>
    <p:extLst>
      <p:ext uri="{BB962C8B-B14F-4D97-AF65-F5344CB8AC3E}">
        <p14:creationId xmlns:p14="http://schemas.microsoft.com/office/powerpoint/2010/main" val="88965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20F6C88-0FFF-FB3C-DB8C-B1C09F249603}"/>
              </a:ext>
            </a:extLst>
          </p:cNvPr>
          <p:cNvSpPr>
            <a:spLocks noGrp="1"/>
          </p:cNvSpPr>
          <p:nvPr>
            <p:ph idx="1"/>
          </p:nvPr>
        </p:nvSpPr>
        <p:spPr>
          <a:xfrm>
            <a:off x="393427" y="2340864"/>
            <a:ext cx="4030334" cy="3739214"/>
          </a:xfrm>
        </p:spPr>
        <p:txBody>
          <a:bodyPr vert="horz" lIns="91440" tIns="45720" rIns="91440" bIns="45720" rtlCol="0" anchor="ctr">
            <a:normAutofit/>
          </a:bodyPr>
          <a:lstStyle/>
          <a:p>
            <a:r>
              <a:rPr lang="en-US" sz="3200" b="1" dirty="0">
                <a:solidFill>
                  <a:schemeClr val="tx1"/>
                </a:solidFill>
              </a:rPr>
              <a:t>Asexual –genetically identical to itself </a:t>
            </a:r>
          </a:p>
          <a:p>
            <a:r>
              <a:rPr lang="en-US" sz="3200" b="1" dirty="0">
                <a:solidFill>
                  <a:schemeClr val="tx1"/>
                </a:solidFill>
              </a:rPr>
              <a:t>Sexual – genetically distinct </a:t>
            </a:r>
          </a:p>
        </p:txBody>
      </p:sp>
      <p:pic>
        <p:nvPicPr>
          <p:cNvPr id="5" name="Picture 4" descr="A picture containing indoor, set, several&#10;&#10;Description automatically generated">
            <a:extLst>
              <a:ext uri="{FF2B5EF4-FFF2-40B4-BE49-F238E27FC236}">
                <a16:creationId xmlns:a16="http://schemas.microsoft.com/office/drawing/2014/main" id="{5A0967DD-416F-E3CC-E18E-6A0107E58535}"/>
              </a:ext>
            </a:extLst>
          </p:cNvPr>
          <p:cNvPicPr>
            <a:picLocks noChangeAspect="1"/>
          </p:cNvPicPr>
          <p:nvPr/>
        </p:nvPicPr>
        <p:blipFill rotWithShape="1">
          <a:blip r:embed="rId2"/>
          <a:srcRect l="13398" r="13235" b="-1"/>
          <a:stretch/>
        </p:blipFill>
        <p:spPr>
          <a:xfrm>
            <a:off x="4817187" y="502919"/>
            <a:ext cx="6585785" cy="5991869"/>
          </a:xfrm>
          <a:prstGeom prst="rect">
            <a:avLst/>
          </a:prstGeom>
        </p:spPr>
      </p:pic>
      <p:sp>
        <p:nvSpPr>
          <p:cNvPr id="6" name="TextBox 5">
            <a:extLst>
              <a:ext uri="{FF2B5EF4-FFF2-40B4-BE49-F238E27FC236}">
                <a16:creationId xmlns:a16="http://schemas.microsoft.com/office/drawing/2014/main" id="{613AAA8D-7C57-4E5F-556C-8DCF3267993A}"/>
              </a:ext>
            </a:extLst>
          </p:cNvPr>
          <p:cNvSpPr txBox="1"/>
          <p:nvPr/>
        </p:nvSpPr>
        <p:spPr>
          <a:xfrm>
            <a:off x="-429675" y="777922"/>
            <a:ext cx="4913195" cy="1323439"/>
          </a:xfrm>
          <a:prstGeom prst="rect">
            <a:avLst/>
          </a:prstGeom>
          <a:noFill/>
        </p:spPr>
        <p:txBody>
          <a:bodyPr wrap="square" rtlCol="0">
            <a:spAutoFit/>
          </a:bodyPr>
          <a:lstStyle/>
          <a:p>
            <a:pPr algn="ctr"/>
            <a:r>
              <a:rPr lang="en-US" sz="4000" dirty="0">
                <a:latin typeface="+mj-lt"/>
              </a:rPr>
              <a:t>How Is Mold Reproduced? </a:t>
            </a:r>
          </a:p>
        </p:txBody>
      </p:sp>
    </p:spTree>
    <p:extLst>
      <p:ext uri="{BB962C8B-B14F-4D97-AF65-F5344CB8AC3E}">
        <p14:creationId xmlns:p14="http://schemas.microsoft.com/office/powerpoint/2010/main" val="361164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097BFB-C34F-4B3A-BC8E-8024CD630CA7}"/>
              </a:ext>
            </a:extLst>
          </p:cNvPr>
          <p:cNvSpPr>
            <a:spLocks noGrp="1"/>
          </p:cNvSpPr>
          <p:nvPr>
            <p:ph idx="1"/>
          </p:nvPr>
        </p:nvSpPr>
        <p:spPr>
          <a:xfrm>
            <a:off x="671513" y="2536031"/>
            <a:ext cx="3123783" cy="3671936"/>
          </a:xfrm>
        </p:spPr>
        <p:txBody>
          <a:bodyPr anchor="t">
            <a:normAutofit/>
          </a:bodyPr>
          <a:lstStyle/>
          <a:p>
            <a:pPr marL="0" indent="0">
              <a:buNone/>
            </a:pPr>
            <a:r>
              <a:rPr lang="en-US" sz="2800" b="1" dirty="0">
                <a:solidFill>
                  <a:schemeClr val="bg1"/>
                </a:solidFill>
              </a:rPr>
              <a:t>Depending on the type of mold and environment it varies on the number of days or hours it can take to grow. </a:t>
            </a:r>
          </a:p>
        </p:txBody>
      </p:sp>
      <p:pic>
        <p:nvPicPr>
          <p:cNvPr id="7" name="Picture 6" descr="A picture containing nature, outdoor&#10;&#10;Description automatically generated">
            <a:extLst>
              <a:ext uri="{FF2B5EF4-FFF2-40B4-BE49-F238E27FC236}">
                <a16:creationId xmlns:a16="http://schemas.microsoft.com/office/drawing/2014/main" id="{C811B21E-0A59-0AA1-9268-C46E8BC5AE4E}"/>
              </a:ext>
            </a:extLst>
          </p:cNvPr>
          <p:cNvPicPr>
            <a:picLocks noChangeAspect="1"/>
          </p:cNvPicPr>
          <p:nvPr/>
        </p:nvPicPr>
        <p:blipFill rotWithShape="1">
          <a:blip r:embed="rId2"/>
          <a:srcRect l="11038" r="3744" b="1"/>
          <a:stretch/>
        </p:blipFill>
        <p:spPr>
          <a:xfrm>
            <a:off x="4241830" y="601200"/>
            <a:ext cx="7503636" cy="5789365"/>
          </a:xfrm>
          <a:prstGeom prst="rect">
            <a:avLst/>
          </a:prstGeom>
        </p:spPr>
      </p:pic>
      <p:sp>
        <p:nvSpPr>
          <p:cNvPr id="21" name="TextBox 20">
            <a:extLst>
              <a:ext uri="{FF2B5EF4-FFF2-40B4-BE49-F238E27FC236}">
                <a16:creationId xmlns:a16="http://schemas.microsoft.com/office/drawing/2014/main" id="{D0F77A3D-B570-05AA-861F-92277D3C6F01}"/>
              </a:ext>
            </a:extLst>
          </p:cNvPr>
          <p:cNvSpPr txBox="1"/>
          <p:nvPr/>
        </p:nvSpPr>
        <p:spPr>
          <a:xfrm>
            <a:off x="446535" y="801858"/>
            <a:ext cx="3492420" cy="1569660"/>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How Long Does It Take For Mold To Reproduce? </a:t>
            </a:r>
          </a:p>
        </p:txBody>
      </p:sp>
    </p:spTree>
    <p:extLst>
      <p:ext uri="{BB962C8B-B14F-4D97-AF65-F5344CB8AC3E}">
        <p14:creationId xmlns:p14="http://schemas.microsoft.com/office/powerpoint/2010/main" val="41693778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window with snow on it&#10;&#10;Description automatically generated with low confidence">
            <a:extLst>
              <a:ext uri="{FF2B5EF4-FFF2-40B4-BE49-F238E27FC236}">
                <a16:creationId xmlns:a16="http://schemas.microsoft.com/office/drawing/2014/main" id="{DED40434-8885-4651-B7B3-D86377807B47}"/>
              </a:ext>
            </a:extLst>
          </p:cNvPr>
          <p:cNvPicPr>
            <a:picLocks noChangeAspect="1"/>
          </p:cNvPicPr>
          <p:nvPr/>
        </p:nvPicPr>
        <p:blipFill rotWithShape="1">
          <a:blip r:embed="rId2"/>
          <a:srcRect l="36300" r="6995"/>
          <a:stretch/>
        </p:blipFill>
        <p:spPr>
          <a:xfrm>
            <a:off x="4730257" y="795465"/>
            <a:ext cx="7265113" cy="5605335"/>
          </a:xfrm>
          <a:prstGeom prst="rect">
            <a:avLst/>
          </a:prstGeom>
        </p:spPr>
      </p:pic>
      <p:graphicFrame>
        <p:nvGraphicFramePr>
          <p:cNvPr id="3" name="Table 3">
            <a:extLst>
              <a:ext uri="{FF2B5EF4-FFF2-40B4-BE49-F238E27FC236}">
                <a16:creationId xmlns:a16="http://schemas.microsoft.com/office/drawing/2014/main" id="{137BE6E5-9A33-437D-8954-672AC8D2723A}"/>
              </a:ext>
            </a:extLst>
          </p:cNvPr>
          <p:cNvGraphicFramePr>
            <a:graphicFrameLocks noGrp="1"/>
          </p:cNvGraphicFramePr>
          <p:nvPr>
            <p:extLst>
              <p:ext uri="{D42A27DB-BD31-4B8C-83A1-F6EECF244321}">
                <p14:modId xmlns:p14="http://schemas.microsoft.com/office/powerpoint/2010/main" val="1769886101"/>
              </p:ext>
            </p:extLst>
          </p:nvPr>
        </p:nvGraphicFramePr>
        <p:xfrm>
          <a:off x="196630" y="2864724"/>
          <a:ext cx="5458692" cy="3536076"/>
        </p:xfrm>
        <a:graphic>
          <a:graphicData uri="http://schemas.openxmlformats.org/drawingml/2006/table">
            <a:tbl>
              <a:tblPr firstRow="1" bandRow="1">
                <a:tableStyleId>{5C22544A-7EE6-4342-B048-85BDC9FD1C3A}</a:tableStyleId>
              </a:tblPr>
              <a:tblGrid>
                <a:gridCol w="2729346">
                  <a:extLst>
                    <a:ext uri="{9D8B030D-6E8A-4147-A177-3AD203B41FA5}">
                      <a16:colId xmlns:a16="http://schemas.microsoft.com/office/drawing/2014/main" val="400650799"/>
                    </a:ext>
                  </a:extLst>
                </a:gridCol>
                <a:gridCol w="2729346">
                  <a:extLst>
                    <a:ext uri="{9D8B030D-6E8A-4147-A177-3AD203B41FA5}">
                      <a16:colId xmlns:a16="http://schemas.microsoft.com/office/drawing/2014/main" val="4091064936"/>
                    </a:ext>
                  </a:extLst>
                </a:gridCol>
              </a:tblGrid>
              <a:tr h="1594338">
                <a:tc>
                  <a:txBody>
                    <a:bodyPr/>
                    <a:lstStyle/>
                    <a:p>
                      <a:r>
                        <a:rPr lang="en-US" sz="3200" dirty="0">
                          <a:solidFill>
                            <a:schemeClr val="bg1"/>
                          </a:solidFill>
                        </a:rPr>
                        <a:t>Warm And Wet Conditions </a:t>
                      </a:r>
                    </a:p>
                  </a:txBody>
                  <a:tcPr/>
                </a:tc>
                <a:tc>
                  <a:txBody>
                    <a:bodyPr/>
                    <a:lstStyle/>
                    <a:p>
                      <a:r>
                        <a:rPr lang="en-US" sz="3200" dirty="0">
                          <a:solidFill>
                            <a:schemeClr val="bg1"/>
                          </a:solidFill>
                        </a:rPr>
                        <a:t>Cold And Moist Conditions  </a:t>
                      </a:r>
                    </a:p>
                  </a:txBody>
                  <a:tcPr/>
                </a:tc>
                <a:extLst>
                  <a:ext uri="{0D108BD9-81ED-4DB2-BD59-A6C34878D82A}">
                    <a16:rowId xmlns:a16="http://schemas.microsoft.com/office/drawing/2014/main" val="2272251557"/>
                  </a:ext>
                </a:extLst>
              </a:tr>
              <a:tr h="970869">
                <a:tc>
                  <a:txBody>
                    <a:bodyPr/>
                    <a:lstStyle/>
                    <a:p>
                      <a:r>
                        <a:rPr lang="en-US" sz="2800" dirty="0"/>
                        <a:t>Bathrooms</a:t>
                      </a:r>
                      <a:r>
                        <a:rPr lang="en-US" sz="3600" dirty="0"/>
                        <a:t> </a:t>
                      </a:r>
                    </a:p>
                  </a:txBody>
                  <a:tcPr/>
                </a:tc>
                <a:tc>
                  <a:txBody>
                    <a:bodyPr/>
                    <a:lstStyle/>
                    <a:p>
                      <a:r>
                        <a:rPr lang="en-US" sz="2800" dirty="0"/>
                        <a:t>Refrigerators </a:t>
                      </a:r>
                    </a:p>
                  </a:txBody>
                  <a:tcPr/>
                </a:tc>
                <a:extLst>
                  <a:ext uri="{0D108BD9-81ED-4DB2-BD59-A6C34878D82A}">
                    <a16:rowId xmlns:a16="http://schemas.microsoft.com/office/drawing/2014/main" val="3938028952"/>
                  </a:ext>
                </a:extLst>
              </a:tr>
              <a:tr h="970869">
                <a:tc>
                  <a:txBody>
                    <a:bodyPr/>
                    <a:lstStyle/>
                    <a:p>
                      <a:r>
                        <a:rPr lang="en-US" sz="2800" dirty="0"/>
                        <a:t>Windows </a:t>
                      </a:r>
                    </a:p>
                  </a:txBody>
                  <a:tcPr/>
                </a:tc>
                <a:tc>
                  <a:txBody>
                    <a:bodyPr/>
                    <a:lstStyle/>
                    <a:p>
                      <a:r>
                        <a:rPr lang="en-US" sz="2800" dirty="0"/>
                        <a:t>Dish rack </a:t>
                      </a:r>
                    </a:p>
                  </a:txBody>
                  <a:tcPr/>
                </a:tc>
                <a:extLst>
                  <a:ext uri="{0D108BD9-81ED-4DB2-BD59-A6C34878D82A}">
                    <a16:rowId xmlns:a16="http://schemas.microsoft.com/office/drawing/2014/main" val="2082298215"/>
                  </a:ext>
                </a:extLst>
              </a:tr>
            </a:tbl>
          </a:graphicData>
        </a:graphic>
      </p:graphicFrame>
      <p:sp>
        <p:nvSpPr>
          <p:cNvPr id="4" name="TextBox 3">
            <a:extLst>
              <a:ext uri="{FF2B5EF4-FFF2-40B4-BE49-F238E27FC236}">
                <a16:creationId xmlns:a16="http://schemas.microsoft.com/office/drawing/2014/main" id="{B4939974-9EA6-FC69-6D13-CE37B1AC722E}"/>
              </a:ext>
            </a:extLst>
          </p:cNvPr>
          <p:cNvSpPr txBox="1"/>
          <p:nvPr/>
        </p:nvSpPr>
        <p:spPr>
          <a:xfrm>
            <a:off x="329304" y="828929"/>
            <a:ext cx="4400953" cy="1323439"/>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Examples Where Mold Can Grow</a:t>
            </a:r>
          </a:p>
        </p:txBody>
      </p:sp>
    </p:spTree>
    <p:extLst>
      <p:ext uri="{BB962C8B-B14F-4D97-AF65-F5344CB8AC3E}">
        <p14:creationId xmlns:p14="http://schemas.microsoft.com/office/powerpoint/2010/main" val="97196803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7A89FDA4-DB75-11E8-837E-090937548B0A}"/>
              </a:ext>
            </a:extLst>
          </p:cNvPr>
          <p:cNvSpPr>
            <a:spLocks noGrp="1"/>
          </p:cNvSpPr>
          <p:nvPr>
            <p:ph idx="1"/>
          </p:nvPr>
        </p:nvSpPr>
        <p:spPr>
          <a:xfrm>
            <a:off x="446534" y="3248891"/>
            <a:ext cx="4859757" cy="3609109"/>
          </a:xfrm>
        </p:spPr>
        <p:txBody>
          <a:bodyPr anchor="t">
            <a:normAutofit/>
          </a:bodyPr>
          <a:lstStyle/>
          <a:p>
            <a:r>
              <a:rPr lang="en-US" sz="3600" b="1" dirty="0">
                <a:solidFill>
                  <a:schemeClr val="bg1"/>
                </a:solidFill>
              </a:rPr>
              <a:t>Nausea </a:t>
            </a:r>
          </a:p>
          <a:p>
            <a:r>
              <a:rPr lang="en-US" sz="3600" b="1" dirty="0">
                <a:solidFill>
                  <a:schemeClr val="bg1"/>
                </a:solidFill>
              </a:rPr>
              <a:t>Vomiting </a:t>
            </a:r>
          </a:p>
          <a:p>
            <a:r>
              <a:rPr lang="en-US" sz="3600" b="1" dirty="0">
                <a:solidFill>
                  <a:schemeClr val="bg1"/>
                </a:solidFill>
              </a:rPr>
              <a:t>Diarrhea </a:t>
            </a:r>
          </a:p>
          <a:p>
            <a:pPr marL="0" indent="0">
              <a:buNone/>
            </a:pPr>
            <a:endParaRPr lang="en-US" sz="3600" b="1" dirty="0">
              <a:solidFill>
                <a:schemeClr val="bg1">
                  <a:lumMod val="75000"/>
                  <a:lumOff val="25000"/>
                </a:schemeClr>
              </a:solidFill>
            </a:endParaRPr>
          </a:p>
          <a:p>
            <a:pPr marL="0" indent="0">
              <a:buNone/>
            </a:pPr>
            <a:endParaRPr lang="en-US" sz="3600" b="1" dirty="0">
              <a:solidFill>
                <a:schemeClr val="bg1">
                  <a:lumMod val="75000"/>
                  <a:lumOff val="25000"/>
                </a:schemeClr>
              </a:solidFill>
            </a:endParaRPr>
          </a:p>
          <a:p>
            <a:endParaRPr lang="en-US" sz="3600" b="1" dirty="0">
              <a:solidFill>
                <a:schemeClr val="bg1">
                  <a:lumMod val="75000"/>
                  <a:lumOff val="25000"/>
                </a:schemeClr>
              </a:solidFill>
            </a:endParaRPr>
          </a:p>
          <a:p>
            <a:pPr marL="0" indent="0">
              <a:buNone/>
            </a:pPr>
            <a:endParaRPr lang="en-US" sz="3600" b="1" dirty="0">
              <a:solidFill>
                <a:schemeClr val="bg1">
                  <a:lumMod val="75000"/>
                  <a:lumOff val="25000"/>
                </a:schemeClr>
              </a:solidFill>
            </a:endParaRPr>
          </a:p>
        </p:txBody>
      </p:sp>
      <p:pic>
        <p:nvPicPr>
          <p:cNvPr id="5" name="Content Placeholder 4" descr="A close up of a cookie&#10;&#10;Description automatically generated with low confidence">
            <a:extLst>
              <a:ext uri="{FF2B5EF4-FFF2-40B4-BE49-F238E27FC236}">
                <a16:creationId xmlns:a16="http://schemas.microsoft.com/office/drawing/2014/main" id="{25F6441F-8305-46B8-9A20-6EA871726EE0}"/>
              </a:ext>
            </a:extLst>
          </p:cNvPr>
          <p:cNvPicPr>
            <a:picLocks noChangeAspect="1"/>
          </p:cNvPicPr>
          <p:nvPr/>
        </p:nvPicPr>
        <p:blipFill rotWithShape="1">
          <a:blip r:embed="rId2"/>
          <a:srcRect l="22199" r="4897" b="2"/>
          <a:stretch/>
        </p:blipFill>
        <p:spPr>
          <a:xfrm>
            <a:off x="5306291" y="1259130"/>
            <a:ext cx="6664154" cy="5141670"/>
          </a:xfrm>
          <a:prstGeom prst="rect">
            <a:avLst/>
          </a:prstGeom>
        </p:spPr>
      </p:pic>
      <p:sp>
        <p:nvSpPr>
          <p:cNvPr id="3" name="TextBox 2">
            <a:extLst>
              <a:ext uri="{FF2B5EF4-FFF2-40B4-BE49-F238E27FC236}">
                <a16:creationId xmlns:a16="http://schemas.microsoft.com/office/drawing/2014/main" id="{E13B9352-DC3B-B12E-9D99-9E5207702396}"/>
              </a:ext>
            </a:extLst>
          </p:cNvPr>
          <p:cNvSpPr txBox="1"/>
          <p:nvPr/>
        </p:nvSpPr>
        <p:spPr>
          <a:xfrm>
            <a:off x="446534" y="1026942"/>
            <a:ext cx="3974123" cy="1754326"/>
          </a:xfrm>
          <a:prstGeom prst="rect">
            <a:avLst/>
          </a:prstGeom>
          <a:noFill/>
        </p:spPr>
        <p:txBody>
          <a:bodyPr wrap="square" rtlCol="0">
            <a:spAutoFit/>
          </a:bodyPr>
          <a:lstStyle/>
          <a:p>
            <a:r>
              <a:rPr lang="en-US" sz="3600" dirty="0">
                <a:solidFill>
                  <a:schemeClr val="bg1"/>
                </a:solidFill>
                <a:latin typeface="Aharoni" panose="02010803020104030203" pitchFamily="2" charset="-79"/>
                <a:cs typeface="Aharoni" panose="02010803020104030203" pitchFamily="2" charset="-79"/>
              </a:rPr>
              <a:t>Symptoms That Develop When Consuming Mold </a:t>
            </a:r>
          </a:p>
        </p:txBody>
      </p:sp>
    </p:spTree>
    <p:extLst>
      <p:ext uri="{BB962C8B-B14F-4D97-AF65-F5344CB8AC3E}">
        <p14:creationId xmlns:p14="http://schemas.microsoft.com/office/powerpoint/2010/main" val="19348047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BD186D-5540-4F26-8EAA-F6D89A0A7ABC}"/>
              </a:ext>
            </a:extLst>
          </p:cNvPr>
          <p:cNvSpPr>
            <a:spLocks noGrp="1"/>
          </p:cNvSpPr>
          <p:nvPr>
            <p:ph idx="1"/>
          </p:nvPr>
        </p:nvSpPr>
        <p:spPr>
          <a:xfrm>
            <a:off x="609906" y="2363837"/>
            <a:ext cx="3568661" cy="3634486"/>
          </a:xfrm>
        </p:spPr>
        <p:txBody>
          <a:bodyPr>
            <a:noAutofit/>
          </a:bodyPr>
          <a:lstStyle/>
          <a:p>
            <a:r>
              <a:rPr lang="en-US" sz="3200" b="1" dirty="0">
                <a:solidFill>
                  <a:schemeClr val="tx1"/>
                </a:solidFill>
              </a:rPr>
              <a:t>Asthma Attacks </a:t>
            </a:r>
          </a:p>
          <a:p>
            <a:r>
              <a:rPr lang="en-US" sz="3200" b="1" dirty="0">
                <a:solidFill>
                  <a:schemeClr val="tx1"/>
                </a:solidFill>
              </a:rPr>
              <a:t>Running Nose </a:t>
            </a:r>
          </a:p>
          <a:p>
            <a:r>
              <a:rPr lang="en-US" sz="3200" b="1" dirty="0">
                <a:solidFill>
                  <a:schemeClr val="tx1"/>
                </a:solidFill>
              </a:rPr>
              <a:t>Sneezing  </a:t>
            </a:r>
          </a:p>
        </p:txBody>
      </p:sp>
      <p:pic>
        <p:nvPicPr>
          <p:cNvPr id="6" name="Picture 5" descr="A picture containing person, cellphone, phone, ear&#10;&#10;Description automatically generated">
            <a:extLst>
              <a:ext uri="{FF2B5EF4-FFF2-40B4-BE49-F238E27FC236}">
                <a16:creationId xmlns:a16="http://schemas.microsoft.com/office/drawing/2014/main" id="{0E886A2E-DEB9-1B34-FE2C-C624DB7E4A69}"/>
              </a:ext>
            </a:extLst>
          </p:cNvPr>
          <p:cNvPicPr>
            <a:picLocks noChangeAspect="1"/>
          </p:cNvPicPr>
          <p:nvPr/>
        </p:nvPicPr>
        <p:blipFill>
          <a:blip r:embed="rId2"/>
          <a:stretch>
            <a:fillRect/>
          </a:stretch>
        </p:blipFill>
        <p:spPr>
          <a:xfrm>
            <a:off x="4843894" y="814387"/>
            <a:ext cx="6972300" cy="5229225"/>
          </a:xfrm>
          <a:prstGeom prst="rect">
            <a:avLst/>
          </a:prstGeom>
        </p:spPr>
      </p:pic>
      <p:sp>
        <p:nvSpPr>
          <p:cNvPr id="4" name="TextBox 3">
            <a:extLst>
              <a:ext uri="{FF2B5EF4-FFF2-40B4-BE49-F238E27FC236}">
                <a16:creationId xmlns:a16="http://schemas.microsoft.com/office/drawing/2014/main" id="{FC11E28E-617C-689D-2CA5-3F293CA5CDE3}"/>
              </a:ext>
            </a:extLst>
          </p:cNvPr>
          <p:cNvSpPr txBox="1"/>
          <p:nvPr/>
        </p:nvSpPr>
        <p:spPr>
          <a:xfrm>
            <a:off x="609906" y="1005838"/>
            <a:ext cx="3858182" cy="1754326"/>
          </a:xfrm>
          <a:prstGeom prst="rect">
            <a:avLst/>
          </a:prstGeom>
          <a:noFill/>
        </p:spPr>
        <p:txBody>
          <a:bodyPr wrap="square" rtlCol="0">
            <a:spAutoFit/>
          </a:bodyPr>
          <a:lstStyle/>
          <a:p>
            <a:pPr algn="ctr"/>
            <a:r>
              <a:rPr lang="en-US" sz="3600" dirty="0">
                <a:latin typeface="Aharoni" panose="02010803020104030203" pitchFamily="2" charset="-79"/>
                <a:cs typeface="Aharoni" panose="02010803020104030203" pitchFamily="2" charset="-79"/>
              </a:rPr>
              <a:t>Symptoms That Develop When Inhaling Mold </a:t>
            </a:r>
          </a:p>
        </p:txBody>
      </p:sp>
    </p:spTree>
    <p:extLst>
      <p:ext uri="{BB962C8B-B14F-4D97-AF65-F5344CB8AC3E}">
        <p14:creationId xmlns:p14="http://schemas.microsoft.com/office/powerpoint/2010/main" val="195180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E8770767-FCFF-41D7-A3F9-FF5CD136B372}"/>
              </a:ext>
            </a:extLst>
          </p:cNvPr>
          <p:cNvPicPr>
            <a:picLocks noChangeAspect="1"/>
          </p:cNvPicPr>
          <p:nvPr/>
        </p:nvPicPr>
        <p:blipFill rotWithShape="1">
          <a:blip r:embed="rId2"/>
          <a:srcRect r="13485"/>
          <a:stretch/>
        </p:blipFill>
        <p:spPr>
          <a:xfrm>
            <a:off x="6003927" y="1393485"/>
            <a:ext cx="5718346" cy="4411940"/>
          </a:xfrm>
          <a:prstGeom prst="rect">
            <a:avLst/>
          </a:prstGeom>
        </p:spPr>
      </p:pic>
      <p:sp>
        <p:nvSpPr>
          <p:cNvPr id="6" name="TextBox 5">
            <a:extLst>
              <a:ext uri="{FF2B5EF4-FFF2-40B4-BE49-F238E27FC236}">
                <a16:creationId xmlns:a16="http://schemas.microsoft.com/office/drawing/2014/main" id="{62D0CDDC-70DD-ADB8-39B8-1DF4CE4209FE}"/>
              </a:ext>
            </a:extLst>
          </p:cNvPr>
          <p:cNvSpPr txBox="1"/>
          <p:nvPr/>
        </p:nvSpPr>
        <p:spPr>
          <a:xfrm>
            <a:off x="223267" y="793320"/>
            <a:ext cx="5557393" cy="1754326"/>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A Severe Health Problem Caused By Mold  </a:t>
            </a:r>
          </a:p>
        </p:txBody>
      </p:sp>
      <p:sp>
        <p:nvSpPr>
          <p:cNvPr id="4" name="TextBox 3">
            <a:extLst>
              <a:ext uri="{FF2B5EF4-FFF2-40B4-BE49-F238E27FC236}">
                <a16:creationId xmlns:a16="http://schemas.microsoft.com/office/drawing/2014/main" id="{765C1E11-726D-ADC8-A804-EC38FCC62DB1}"/>
              </a:ext>
            </a:extLst>
          </p:cNvPr>
          <p:cNvSpPr txBox="1"/>
          <p:nvPr/>
        </p:nvSpPr>
        <p:spPr>
          <a:xfrm>
            <a:off x="446534" y="2547646"/>
            <a:ext cx="5064473" cy="1200329"/>
          </a:xfrm>
          <a:prstGeom prst="rect">
            <a:avLst/>
          </a:prstGeom>
          <a:noFill/>
        </p:spPr>
        <p:txBody>
          <a:bodyPr wrap="square" rtlCol="0">
            <a:spAutoFit/>
          </a:bodyPr>
          <a:lstStyle/>
          <a:p>
            <a:r>
              <a:rPr lang="en-US" sz="2400" b="1" dirty="0">
                <a:solidFill>
                  <a:schemeClr val="bg1"/>
                </a:solidFill>
              </a:rPr>
              <a:t>Chronic Fatigue Syndrome (CFS) Is a condition with extreme fatigue that may last up to six months.  </a:t>
            </a:r>
          </a:p>
        </p:txBody>
      </p:sp>
      <p:sp>
        <p:nvSpPr>
          <p:cNvPr id="7" name="TextBox 6">
            <a:extLst>
              <a:ext uri="{FF2B5EF4-FFF2-40B4-BE49-F238E27FC236}">
                <a16:creationId xmlns:a16="http://schemas.microsoft.com/office/drawing/2014/main" id="{D9783F38-9CB5-9802-ED55-0EBD3ECF927C}"/>
              </a:ext>
            </a:extLst>
          </p:cNvPr>
          <p:cNvSpPr txBox="1"/>
          <p:nvPr/>
        </p:nvSpPr>
        <p:spPr>
          <a:xfrm>
            <a:off x="446534" y="3925657"/>
            <a:ext cx="5087666" cy="3016210"/>
          </a:xfrm>
          <a:prstGeom prst="rect">
            <a:avLst/>
          </a:prstGeom>
          <a:noFill/>
        </p:spPr>
        <p:txBody>
          <a:bodyPr wrap="square" rtlCol="0">
            <a:spAutoFit/>
          </a:bodyPr>
          <a:lstStyle/>
          <a:p>
            <a:r>
              <a:rPr lang="en-US" sz="2200" b="1" u="sng" dirty="0">
                <a:solidFill>
                  <a:schemeClr val="bg1"/>
                </a:solidFill>
              </a:rPr>
              <a:t>Symptoms: </a:t>
            </a: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Sore throat</a:t>
            </a:r>
          </a:p>
          <a:p>
            <a:pPr marL="285750" indent="-285750">
              <a:buFont typeface="Arial" panose="020B0604020202020204" pitchFamily="34" charset="0"/>
              <a:buChar char="•"/>
            </a:pPr>
            <a:r>
              <a:rPr lang="en-US" sz="2200" dirty="0">
                <a:solidFill>
                  <a:schemeClr val="bg1"/>
                </a:solidFill>
              </a:rPr>
              <a:t>Forgetfulness</a:t>
            </a:r>
          </a:p>
          <a:p>
            <a:pPr marL="285750" indent="-285750">
              <a:buFont typeface="Arial" panose="020B0604020202020204" pitchFamily="34" charset="0"/>
              <a:buChar char="•"/>
            </a:pPr>
            <a:r>
              <a:rPr lang="en-US" sz="2200" dirty="0">
                <a:solidFill>
                  <a:schemeClr val="bg1"/>
                </a:solidFill>
              </a:rPr>
              <a:t>Extremely dry eyes</a:t>
            </a:r>
          </a:p>
          <a:p>
            <a:pPr marL="285750" indent="-285750">
              <a:buFont typeface="Arial" panose="020B0604020202020204" pitchFamily="34" charset="0"/>
              <a:buChar char="•"/>
            </a:pPr>
            <a:r>
              <a:rPr lang="en-US" sz="2200" dirty="0">
                <a:solidFill>
                  <a:schemeClr val="bg1"/>
                </a:solidFill>
              </a:rPr>
              <a:t>Unable to concentrate </a:t>
            </a:r>
          </a:p>
          <a:p>
            <a:pPr marL="285750" indent="-285750">
              <a:buFont typeface="Arial" panose="020B0604020202020204" pitchFamily="34" charset="0"/>
              <a:buChar char="•"/>
            </a:pPr>
            <a:r>
              <a:rPr lang="en-US" sz="2200" dirty="0">
                <a:solidFill>
                  <a:schemeClr val="bg1"/>
                </a:solidFill>
              </a:rPr>
              <a:t>Headaches </a:t>
            </a:r>
          </a:p>
          <a:p>
            <a:pPr marL="285750" indent="-285750">
              <a:buFont typeface="Arial" panose="020B0604020202020204" pitchFamily="34" charset="0"/>
              <a:buChar char="•"/>
            </a:pPr>
            <a:r>
              <a:rPr lang="en-US" sz="2200" dirty="0">
                <a:solidFill>
                  <a:schemeClr val="bg1"/>
                </a:solidFill>
              </a:rPr>
              <a:t>Chills   </a:t>
            </a:r>
          </a:p>
          <a:p>
            <a:endParaRPr lang="en-US" b="1" u="sng"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870207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71FE-CFA0-4C47-B589-131441209541}"/>
              </a:ext>
            </a:extLst>
          </p:cNvPr>
          <p:cNvSpPr>
            <a:spLocks noGrp="1"/>
          </p:cNvSpPr>
          <p:nvPr>
            <p:ph type="title"/>
          </p:nvPr>
        </p:nvSpPr>
        <p:spPr>
          <a:xfrm>
            <a:off x="1332445" y="332646"/>
            <a:ext cx="11029616" cy="1188720"/>
          </a:xfrm>
        </p:spPr>
        <p:txBody>
          <a:bodyPr>
            <a:normAutofit/>
          </a:bodyPr>
          <a:lstStyle/>
          <a:p>
            <a:r>
              <a:rPr lang="en-US" sz="4400" cap="none" dirty="0">
                <a:solidFill>
                  <a:schemeClr val="tx1"/>
                </a:solidFill>
              </a:rPr>
              <a:t>Examples Of Different Types Of Mold</a:t>
            </a:r>
          </a:p>
        </p:txBody>
      </p:sp>
      <p:graphicFrame>
        <p:nvGraphicFramePr>
          <p:cNvPr id="7" name="Table 7">
            <a:extLst>
              <a:ext uri="{FF2B5EF4-FFF2-40B4-BE49-F238E27FC236}">
                <a16:creationId xmlns:a16="http://schemas.microsoft.com/office/drawing/2014/main" id="{C6E5C129-3690-C460-F004-21623477CB97}"/>
              </a:ext>
            </a:extLst>
          </p:cNvPr>
          <p:cNvGraphicFramePr>
            <a:graphicFrameLocks noGrp="1"/>
          </p:cNvGraphicFramePr>
          <p:nvPr>
            <p:ph idx="1"/>
            <p:extLst>
              <p:ext uri="{D42A27DB-BD31-4B8C-83A1-F6EECF244321}">
                <p14:modId xmlns:p14="http://schemas.microsoft.com/office/powerpoint/2010/main" val="3824988751"/>
              </p:ext>
            </p:extLst>
          </p:nvPr>
        </p:nvGraphicFramePr>
        <p:xfrm>
          <a:off x="581191" y="1603363"/>
          <a:ext cx="11029617" cy="509016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4163410087"/>
                    </a:ext>
                  </a:extLst>
                </a:gridCol>
                <a:gridCol w="3676539">
                  <a:extLst>
                    <a:ext uri="{9D8B030D-6E8A-4147-A177-3AD203B41FA5}">
                      <a16:colId xmlns:a16="http://schemas.microsoft.com/office/drawing/2014/main" val="1255717582"/>
                    </a:ext>
                  </a:extLst>
                </a:gridCol>
                <a:gridCol w="3676539">
                  <a:extLst>
                    <a:ext uri="{9D8B030D-6E8A-4147-A177-3AD203B41FA5}">
                      <a16:colId xmlns:a16="http://schemas.microsoft.com/office/drawing/2014/main" val="2408294057"/>
                    </a:ext>
                  </a:extLst>
                </a:gridCol>
              </a:tblGrid>
              <a:tr h="1207281">
                <a:tc>
                  <a:txBody>
                    <a:bodyPr/>
                    <a:lstStyle/>
                    <a:p>
                      <a:pPr algn="ctr"/>
                      <a:r>
                        <a:rPr lang="en-US" sz="3200" dirty="0">
                          <a:solidFill>
                            <a:schemeClr val="tx1"/>
                          </a:solidFill>
                        </a:rPr>
                        <a:t>Types of Fungi (Mold) </a:t>
                      </a:r>
                    </a:p>
                  </a:txBody>
                  <a:tcPr/>
                </a:tc>
                <a:tc>
                  <a:txBody>
                    <a:bodyPr/>
                    <a:lstStyle/>
                    <a:p>
                      <a:pPr algn="ctr"/>
                      <a:r>
                        <a:rPr lang="en-US" sz="3200" dirty="0">
                          <a:solidFill>
                            <a:schemeClr val="tx1"/>
                          </a:solidFill>
                        </a:rPr>
                        <a:t>Where The Mold Grows On </a:t>
                      </a:r>
                    </a:p>
                  </a:txBody>
                  <a:tcPr/>
                </a:tc>
                <a:tc>
                  <a:txBody>
                    <a:bodyPr/>
                    <a:lstStyle/>
                    <a:p>
                      <a:r>
                        <a:rPr lang="en-US" sz="3200" dirty="0">
                          <a:solidFill>
                            <a:schemeClr val="tx1"/>
                          </a:solidFill>
                        </a:rPr>
                        <a:t>Symptoms Developed By These Molds</a:t>
                      </a:r>
                    </a:p>
                  </a:txBody>
                  <a:tcPr/>
                </a:tc>
                <a:extLst>
                  <a:ext uri="{0D108BD9-81ED-4DB2-BD59-A6C34878D82A}">
                    <a16:rowId xmlns:a16="http://schemas.microsoft.com/office/drawing/2014/main" val="990169829"/>
                  </a:ext>
                </a:extLst>
              </a:tr>
              <a:tr h="1029054">
                <a:tc>
                  <a:txBody>
                    <a:bodyPr/>
                    <a:lstStyle/>
                    <a:p>
                      <a:endParaRPr lang="en-US" dirty="0"/>
                    </a:p>
                  </a:txBody>
                  <a:tcPr/>
                </a:tc>
                <a:tc>
                  <a:txBody>
                    <a:bodyPr/>
                    <a:lstStyle/>
                    <a:p>
                      <a:pPr marL="285750" indent="-285750">
                        <a:buFont typeface="Arial" panose="020B0604020202020204" pitchFamily="34" charset="0"/>
                        <a:buChar char="•"/>
                      </a:pPr>
                      <a:r>
                        <a:rPr lang="en-US" sz="2400" dirty="0"/>
                        <a:t>Decaying plants </a:t>
                      </a:r>
                    </a:p>
                    <a:p>
                      <a:pPr marL="285750" indent="-285750">
                        <a:buFont typeface="Arial" panose="020B0604020202020204" pitchFamily="34" charset="0"/>
                        <a:buChar char="•"/>
                      </a:pPr>
                      <a:r>
                        <a:rPr lang="en-US" sz="2400" dirty="0"/>
                        <a:t>Bathroom tiles </a:t>
                      </a:r>
                    </a:p>
                    <a:p>
                      <a:pPr marL="285750" indent="-285750">
                        <a:buFont typeface="Arial" panose="020B0604020202020204" pitchFamily="34" charset="0"/>
                        <a:buChar char="•"/>
                      </a:pPr>
                      <a:r>
                        <a:rPr lang="en-US" sz="2400" dirty="0"/>
                        <a:t>Floors</a:t>
                      </a:r>
                    </a:p>
                    <a:p>
                      <a:pPr marL="285750" indent="-285750">
                        <a:buFont typeface="Arial" panose="020B0604020202020204" pitchFamily="34" charset="0"/>
                        <a:buChar char="•"/>
                      </a:pPr>
                      <a:r>
                        <a:rPr lang="en-US" sz="2400" dirty="0"/>
                        <a:t>Walls </a:t>
                      </a:r>
                    </a:p>
                    <a:p>
                      <a:pPr marL="285750" indent="-285750">
                        <a:buFont typeface="Arial" panose="020B0604020202020204" pitchFamily="34" charset="0"/>
                        <a:buChar char="•"/>
                      </a:pPr>
                      <a:r>
                        <a:rPr lang="en-US" sz="2400" dirty="0"/>
                        <a:t>Doors </a:t>
                      </a:r>
                    </a:p>
                  </a:txBody>
                  <a:tcPr/>
                </a:tc>
                <a:tc>
                  <a:txBody>
                    <a:bodyPr/>
                    <a:lstStyle/>
                    <a:p>
                      <a:pPr marL="285750" indent="-285750">
                        <a:buFont typeface="Arial" panose="020B0604020202020204" pitchFamily="34" charset="0"/>
                        <a:buChar char="•"/>
                      </a:pPr>
                      <a:r>
                        <a:rPr lang="en-US" sz="2000" dirty="0"/>
                        <a:t>Headaches </a:t>
                      </a:r>
                    </a:p>
                    <a:p>
                      <a:pPr marL="285750" indent="-285750">
                        <a:buFont typeface="Arial" panose="020B0604020202020204" pitchFamily="34" charset="0"/>
                        <a:buChar char="•"/>
                      </a:pPr>
                      <a:r>
                        <a:rPr lang="en-US" sz="2000" dirty="0"/>
                        <a:t>Ringworm </a:t>
                      </a:r>
                    </a:p>
                    <a:p>
                      <a:pPr marL="285750" indent="-285750">
                        <a:buFont typeface="Arial" panose="020B0604020202020204" pitchFamily="34" charset="0"/>
                        <a:buChar char="•"/>
                      </a:pPr>
                      <a:r>
                        <a:rPr lang="en-US" sz="2000" dirty="0"/>
                        <a:t>Nausea </a:t>
                      </a:r>
                    </a:p>
                    <a:p>
                      <a:pPr marL="285750" indent="-285750">
                        <a:buFont typeface="Arial" panose="020B0604020202020204" pitchFamily="34" charset="0"/>
                        <a:buChar char="•"/>
                      </a:pPr>
                      <a:r>
                        <a:rPr lang="en-US" sz="2000" dirty="0"/>
                        <a:t>Asthma </a:t>
                      </a:r>
                    </a:p>
                    <a:p>
                      <a:pPr marL="285750" indent="-285750">
                        <a:buFont typeface="Arial" panose="020B0604020202020204" pitchFamily="34" charset="0"/>
                        <a:buChar char="•"/>
                      </a:pPr>
                      <a:r>
                        <a:rPr lang="en-US" sz="2000" dirty="0"/>
                        <a:t>Fatigue and dizziness </a:t>
                      </a:r>
                    </a:p>
                  </a:txBody>
                  <a:tcPr/>
                </a:tc>
                <a:extLst>
                  <a:ext uri="{0D108BD9-81ED-4DB2-BD59-A6C34878D82A}">
                    <a16:rowId xmlns:a16="http://schemas.microsoft.com/office/drawing/2014/main" val="2465095602"/>
                  </a:ext>
                </a:extLst>
              </a:tr>
              <a:tr h="1594339">
                <a:tc>
                  <a:txBody>
                    <a:bodyPr/>
                    <a:lstStyle/>
                    <a:p>
                      <a:endParaRPr lang="en-US" dirty="0"/>
                    </a:p>
                  </a:txBody>
                  <a:tcPr/>
                </a:tc>
                <a:tc>
                  <a:txBody>
                    <a:bodyPr/>
                    <a:lstStyle/>
                    <a:p>
                      <a:pPr marL="285750" indent="-285750">
                        <a:buFont typeface="Arial" panose="020B0604020202020204" pitchFamily="34" charset="0"/>
                        <a:buChar char="•"/>
                      </a:pPr>
                      <a:r>
                        <a:rPr lang="en-US" sz="2400" dirty="0"/>
                        <a:t>Dark areas </a:t>
                      </a:r>
                    </a:p>
                    <a:p>
                      <a:pPr marL="285750" indent="-285750">
                        <a:buFont typeface="Arial" panose="020B0604020202020204" pitchFamily="34" charset="0"/>
                        <a:buChar char="•"/>
                      </a:pPr>
                      <a:r>
                        <a:rPr lang="en-US" sz="2400" dirty="0"/>
                        <a:t>Bathrooms </a:t>
                      </a:r>
                    </a:p>
                    <a:p>
                      <a:pPr marL="285750" indent="-285750">
                        <a:buFont typeface="Arial" panose="020B0604020202020204" pitchFamily="34" charset="0"/>
                        <a:buChar char="•"/>
                      </a:pPr>
                      <a:r>
                        <a:rPr lang="en-US" sz="2400" dirty="0"/>
                        <a:t>Kitchen </a:t>
                      </a:r>
                    </a:p>
                    <a:p>
                      <a:pPr marL="285750" indent="-285750">
                        <a:buFont typeface="Arial" panose="020B0604020202020204" pitchFamily="34" charset="0"/>
                        <a:buChar char="•"/>
                      </a:pPr>
                      <a:r>
                        <a:rPr lang="en-US" sz="2400" dirty="0"/>
                        <a:t>Basement </a:t>
                      </a:r>
                    </a:p>
                  </a:txBody>
                  <a:tcPr/>
                </a:tc>
                <a:tc>
                  <a:txBody>
                    <a:bodyPr/>
                    <a:lstStyle/>
                    <a:p>
                      <a:pPr marL="285750" indent="-285750">
                        <a:buFont typeface="Arial" panose="020B0604020202020204" pitchFamily="34" charset="0"/>
                        <a:buChar char="•"/>
                      </a:pPr>
                      <a:r>
                        <a:rPr lang="en-US" sz="2000" dirty="0"/>
                        <a:t>Sneezing </a:t>
                      </a:r>
                    </a:p>
                    <a:p>
                      <a:pPr marL="285750" indent="-285750">
                        <a:buFont typeface="Arial" panose="020B0604020202020204" pitchFamily="34" charset="0"/>
                        <a:buChar char="•"/>
                      </a:pPr>
                      <a:r>
                        <a:rPr lang="en-US" sz="2000" dirty="0"/>
                        <a:t>Coughing </a:t>
                      </a:r>
                    </a:p>
                    <a:p>
                      <a:pPr marL="285750" indent="-285750">
                        <a:buFont typeface="Arial" panose="020B0604020202020204" pitchFamily="34" charset="0"/>
                        <a:buChar char="•"/>
                      </a:pPr>
                      <a:r>
                        <a:rPr lang="en-US" sz="2000" dirty="0"/>
                        <a:t>Tight chest </a:t>
                      </a:r>
                    </a:p>
                    <a:p>
                      <a:pPr marL="285750" indent="-285750">
                        <a:buFont typeface="Arial" panose="020B0604020202020204" pitchFamily="34" charset="0"/>
                        <a:buChar char="•"/>
                      </a:pPr>
                      <a:r>
                        <a:rPr lang="en-US" sz="2000" dirty="0"/>
                        <a:t>Itchy/ watery eyes </a:t>
                      </a:r>
                    </a:p>
                    <a:p>
                      <a:pPr marL="285750" indent="-285750">
                        <a:buFont typeface="Arial" panose="020B0604020202020204" pitchFamily="34" charset="0"/>
                        <a:buChar char="•"/>
                      </a:pPr>
                      <a:r>
                        <a:rPr lang="en-US" sz="2000" dirty="0"/>
                        <a:t>Difficult breathing </a:t>
                      </a:r>
                    </a:p>
                  </a:txBody>
                  <a:tcPr/>
                </a:tc>
                <a:extLst>
                  <a:ext uri="{0D108BD9-81ED-4DB2-BD59-A6C34878D82A}">
                    <a16:rowId xmlns:a16="http://schemas.microsoft.com/office/drawing/2014/main" val="586870700"/>
                  </a:ext>
                </a:extLst>
              </a:tr>
            </a:tbl>
          </a:graphicData>
        </a:graphic>
      </p:graphicFrame>
      <p:pic>
        <p:nvPicPr>
          <p:cNvPr id="4" name="Picture 3" descr="A picture containing text, turtle, outdoor&#10;&#10;Description automatically generated">
            <a:extLst>
              <a:ext uri="{FF2B5EF4-FFF2-40B4-BE49-F238E27FC236}">
                <a16:creationId xmlns:a16="http://schemas.microsoft.com/office/drawing/2014/main" id="{CCE6DDC3-10DB-49B0-B3D8-6D64FBF5E49A}"/>
              </a:ext>
            </a:extLst>
          </p:cNvPr>
          <p:cNvPicPr>
            <a:picLocks noChangeAspect="1"/>
          </p:cNvPicPr>
          <p:nvPr/>
        </p:nvPicPr>
        <p:blipFill rotWithShape="1">
          <a:blip r:embed="rId2"/>
          <a:srcRect l="8749" b="28714"/>
          <a:stretch/>
        </p:blipFill>
        <p:spPr>
          <a:xfrm>
            <a:off x="581190" y="3213100"/>
            <a:ext cx="3664569" cy="1870686"/>
          </a:xfrm>
          <a:prstGeom prst="rect">
            <a:avLst/>
          </a:prstGeom>
        </p:spPr>
      </p:pic>
      <p:sp>
        <p:nvSpPr>
          <p:cNvPr id="8" name="TextBox 7">
            <a:extLst>
              <a:ext uri="{FF2B5EF4-FFF2-40B4-BE49-F238E27FC236}">
                <a16:creationId xmlns:a16="http://schemas.microsoft.com/office/drawing/2014/main" id="{5500B3D2-E5DE-1753-CE65-56B729B2AD5D}"/>
              </a:ext>
            </a:extLst>
          </p:cNvPr>
          <p:cNvSpPr txBox="1"/>
          <p:nvPr/>
        </p:nvSpPr>
        <p:spPr>
          <a:xfrm>
            <a:off x="1154389" y="3794500"/>
            <a:ext cx="2960177" cy="707886"/>
          </a:xfrm>
          <a:prstGeom prst="rect">
            <a:avLst/>
          </a:prstGeom>
          <a:noFill/>
        </p:spPr>
        <p:txBody>
          <a:bodyPr wrap="square" rtlCol="0">
            <a:spAutoFit/>
          </a:bodyPr>
          <a:lstStyle/>
          <a:p>
            <a:r>
              <a:rPr lang="en-US" sz="4000" dirty="0">
                <a:ln>
                  <a:solidFill>
                    <a:schemeClr val="bg1"/>
                  </a:solidFill>
                </a:ln>
                <a:solidFill>
                  <a:schemeClr val="bg1"/>
                </a:solidFill>
                <a:effectLst>
                  <a:outerShdw blurRad="50800" dist="38100" dir="8100000" algn="tr" rotWithShape="0">
                    <a:prstClr val="black">
                      <a:alpha val="40000"/>
                    </a:prstClr>
                  </a:outerShdw>
                </a:effectLst>
              </a:rPr>
              <a:t>Ascospore</a:t>
            </a:r>
            <a:r>
              <a:rPr lang="en-US" dirty="0">
                <a:solidFill>
                  <a:srgbClr val="FF0000"/>
                </a:solidFill>
              </a:rPr>
              <a:t> </a:t>
            </a:r>
          </a:p>
        </p:txBody>
      </p:sp>
      <p:pic>
        <p:nvPicPr>
          <p:cNvPr id="10" name="Picture 9" descr="A picture containing background pattern&#10;&#10;Description automatically generated">
            <a:extLst>
              <a:ext uri="{FF2B5EF4-FFF2-40B4-BE49-F238E27FC236}">
                <a16:creationId xmlns:a16="http://schemas.microsoft.com/office/drawing/2014/main" id="{A39620BD-F778-2EB9-BAB0-6A5637A9676B}"/>
              </a:ext>
            </a:extLst>
          </p:cNvPr>
          <p:cNvPicPr>
            <a:picLocks noChangeAspect="1"/>
          </p:cNvPicPr>
          <p:nvPr/>
        </p:nvPicPr>
        <p:blipFill>
          <a:blip r:embed="rId3"/>
          <a:stretch>
            <a:fillRect/>
          </a:stretch>
        </p:blipFill>
        <p:spPr>
          <a:xfrm>
            <a:off x="576227" y="5083785"/>
            <a:ext cx="3674497" cy="1609737"/>
          </a:xfrm>
          <a:prstGeom prst="rect">
            <a:avLst/>
          </a:prstGeom>
        </p:spPr>
      </p:pic>
      <p:sp>
        <p:nvSpPr>
          <p:cNvPr id="11" name="TextBox 10">
            <a:extLst>
              <a:ext uri="{FF2B5EF4-FFF2-40B4-BE49-F238E27FC236}">
                <a16:creationId xmlns:a16="http://schemas.microsoft.com/office/drawing/2014/main" id="{31AB3C8A-BDA1-56F6-C957-8C633D244FF7}"/>
              </a:ext>
            </a:extLst>
          </p:cNvPr>
          <p:cNvSpPr txBox="1"/>
          <p:nvPr/>
        </p:nvSpPr>
        <p:spPr>
          <a:xfrm>
            <a:off x="576227" y="5339806"/>
            <a:ext cx="3684425" cy="523220"/>
          </a:xfrm>
          <a:prstGeom prst="rect">
            <a:avLst/>
          </a:prstGeom>
          <a:noFill/>
        </p:spPr>
        <p:txBody>
          <a:bodyPr wrap="square" rtlCol="0">
            <a:spAutoFit/>
          </a:bodyPr>
          <a:lstStyle/>
          <a:p>
            <a:r>
              <a:rPr lang="en-US" sz="2800" dirty="0">
                <a:ln>
                  <a:solidFill>
                    <a:schemeClr val="bg1"/>
                  </a:solidFill>
                </a:ln>
                <a:solidFill>
                  <a:schemeClr val="bg1"/>
                </a:solidFill>
                <a:effectLst>
                  <a:outerShdw blurRad="50800" dist="38100" dir="8100000" algn="tr" rotWithShape="0">
                    <a:prstClr val="black">
                      <a:alpha val="40000"/>
                    </a:prstClr>
                  </a:outerShdw>
                </a:effectLst>
              </a:rPr>
              <a:t>Aspergillus/Penicillium</a:t>
            </a:r>
          </a:p>
        </p:txBody>
      </p:sp>
    </p:spTree>
    <p:extLst>
      <p:ext uri="{BB962C8B-B14F-4D97-AF65-F5344CB8AC3E}">
        <p14:creationId xmlns:p14="http://schemas.microsoft.com/office/powerpoint/2010/main" val="92965849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E6F7190F532A4396D6243A830CEC00" ma:contentTypeVersion="4" ma:contentTypeDescription="Create a new document." ma:contentTypeScope="" ma:versionID="52db34ddf9fd9b89351d80890a5bbff8">
  <xsd:schema xmlns:xsd="http://www.w3.org/2001/XMLSchema" xmlns:xs="http://www.w3.org/2001/XMLSchema" xmlns:p="http://schemas.microsoft.com/office/2006/metadata/properties" xmlns:ns3="21b5d726-039a-47a3-8c3d-71fe56605493" targetNamespace="http://schemas.microsoft.com/office/2006/metadata/properties" ma:root="true" ma:fieldsID="57b45e39aa75db33efc28044d11ab0f9" ns3:_="">
    <xsd:import namespace="21b5d726-039a-47a3-8c3d-71fe566054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d726-039a-47a3-8c3d-71fe566054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1b5d726-039a-47a3-8c3d-71fe56605493" xsi:nil="true"/>
  </documentManagement>
</p:properties>
</file>

<file path=customXml/itemProps1.xml><?xml version="1.0" encoding="utf-8"?>
<ds:datastoreItem xmlns:ds="http://schemas.openxmlformats.org/officeDocument/2006/customXml" ds:itemID="{A0982991-9218-4995-9F3B-D5DEFD8BB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d726-039a-47a3-8c3d-71fe56605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F2455B2D-BAB7-438A-85DA-0266A24CB79F}">
  <ds:schemaRef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21b5d726-039a-47a3-8c3d-71fe56605493"/>
    <ds:schemaRef ds:uri="http://purl.org/dc/dcmityp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TM03457475[[fn=Frame]]</Template>
  <TotalTime>1440</TotalTime>
  <Words>1179</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Franklin Gothic Book</vt:lpstr>
      <vt:lpstr>Franklin Gothic Demi</vt:lpstr>
      <vt:lpstr>Wingdings</vt:lpstr>
      <vt:lpstr>Wingdings 2</vt:lpstr>
      <vt:lpstr>DividendVTI</vt:lpstr>
      <vt:lpstr>How Mold In Our Environment  Affects Our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Different Types Of Mold</vt:lpstr>
      <vt:lpstr>PowerPoint Presentation</vt:lpstr>
      <vt:lpstr>PowerPoint Presentation</vt:lpstr>
      <vt:lpstr>PowerPoint Presentation</vt:lpstr>
      <vt:lpstr>References</vt:lpstr>
      <vt:lpstr>Image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Mold In our environment  affects our health</dc:title>
  <dc:creator>Natalie Santiago</dc:creator>
  <cp:lastModifiedBy>Natalie Santiago</cp:lastModifiedBy>
  <cp:revision>4</cp:revision>
  <dcterms:created xsi:type="dcterms:W3CDTF">2022-04-05T07:30:11Z</dcterms:created>
  <dcterms:modified xsi:type="dcterms:W3CDTF">2022-05-10T08:24:21Z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0x0101001DE6F7190F532A4396D6243A830CEC00</vt:lpwstr>
  </property>
</Properties>
</file>