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74320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5118" autoAdjust="0"/>
  </p:normalViewPr>
  <p:slideViewPr>
    <p:cSldViewPr snapToGrid="0" snapToObjects="1" showGuides="1">
      <p:cViewPr>
        <p:scale>
          <a:sx n="40" d="100"/>
          <a:sy n="40" d="100"/>
        </p:scale>
        <p:origin x="288" y="-35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5/10/2022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30062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181350" y="89645"/>
            <a:ext cx="21069300"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181350" y="1003110"/>
            <a:ext cx="210693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181350" y="1729215"/>
            <a:ext cx="21069300" cy="523220"/>
          </a:xfrm>
          <a:prstGeom prst="rect">
            <a:avLst/>
          </a:prstGeom>
        </p:spPr>
        <p:txBody>
          <a:bodyPr wrap="square">
            <a:spAutoFit/>
          </a:bodyPr>
          <a:lstStyle>
            <a:lvl1pPr marL="0" indent="0" algn="ctr">
              <a:buNone/>
              <a:defRPr sz="2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32932" y="2899799"/>
            <a:ext cx="6523012"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57735" y="3338380"/>
            <a:ext cx="652406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31881" y="10031299"/>
            <a:ext cx="6524064"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31881" y="10431409"/>
            <a:ext cx="6549919"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034595" y="2912963"/>
            <a:ext cx="6558294"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044171" y="3342719"/>
            <a:ext cx="654871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3838962" y="2912963"/>
            <a:ext cx="652406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3855258" y="3342107"/>
            <a:ext cx="654871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0632117" y="2899799"/>
            <a:ext cx="6523912"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0656922" y="3338379"/>
            <a:ext cx="652406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0657076" y="10715425"/>
            <a:ext cx="649910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0657076" y="11136077"/>
            <a:ext cx="649910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0657076" y="13689853"/>
            <a:ext cx="649910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0681882" y="14089963"/>
            <a:ext cx="6474299"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44" userDrawn="1">
          <p15:clr>
            <a:srgbClr val="FBAE40"/>
          </p15:clr>
        </p15:guide>
        <p15:guide id="3" orient="horz" pos="10104" userDrawn="1">
          <p15:clr>
            <a:srgbClr val="FBAE40"/>
          </p15:clr>
        </p15:guide>
        <p15:guide id="4" pos="4272" userDrawn="1">
          <p15:clr>
            <a:srgbClr val="FBAE40"/>
          </p15:clr>
        </p15:guide>
        <p15:guide id="5" pos="4440" userDrawn="1">
          <p15:clr>
            <a:srgbClr val="FBAE40"/>
          </p15:clr>
        </p15:guide>
        <p15:guide id="6" pos="8568" userDrawn="1">
          <p15:clr>
            <a:srgbClr val="FBAE40"/>
          </p15:clr>
        </p15:guide>
        <p15:guide id="7" pos="8712" userDrawn="1">
          <p15:clr>
            <a:srgbClr val="FBAE40"/>
          </p15:clr>
        </p15:guide>
        <p15:guide id="8" pos="12840" userDrawn="1">
          <p15:clr>
            <a:srgbClr val="FBAE40"/>
          </p15:clr>
        </p15:guide>
        <p15:guide id="9" pos="13008" userDrawn="1">
          <p15:clr>
            <a:srgbClr val="FBAE40"/>
          </p15:clr>
        </p15:guide>
        <p15:guide id="10" pos="171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7432000" cy="240030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51180" y="16138815"/>
            <a:ext cx="1309688" cy="156443"/>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44927" y="2682735"/>
            <a:ext cx="655429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040880" y="2687927"/>
            <a:ext cx="6554289"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3836831" y="2687927"/>
            <a:ext cx="6554289"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0632783" y="2687927"/>
            <a:ext cx="6554289"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7432000" cy="240030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44928"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040880"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3836831"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0632783"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51180" y="16138815"/>
            <a:ext cx="1309688" cy="156443"/>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00" b="1" dirty="0">
                <a:solidFill>
                  <a:prstClr val="white">
                    <a:lumMod val="75000"/>
                  </a:prstClr>
                </a:solidFill>
                <a:latin typeface="Arial" charset="0"/>
              </a:rPr>
              <a:t>www.PosterPresentations.com</a:t>
            </a:r>
          </a:p>
        </p:txBody>
      </p:sp>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ao.gov/products/gao-20-478sp" TargetMode="External"/><Relationship Id="rId13"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hyperlink" Target="https://www.intechopen.com/chapters/62990" TargetMode="Externa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audio" Target="../media/media1.m4a"/><Relationship Id="rId16" Type="http://schemas.openxmlformats.org/officeDocument/2006/relationships/image" Target="../media/image8.png"/><Relationship Id="rId1" Type="http://schemas.microsoft.com/office/2007/relationships/media" Target="../media/media1.m4a"/><Relationship Id="rId6" Type="http://schemas.openxmlformats.org/officeDocument/2006/relationships/hyperlink" Target="https://explorebiotech.com/crispr-gene-editing-tool/" TargetMode="External"/><Relationship Id="rId11" Type="http://schemas.openxmlformats.org/officeDocument/2006/relationships/image" Target="../media/image3.png"/><Relationship Id="rId5" Type="http://schemas.openxmlformats.org/officeDocument/2006/relationships/hyperlink" Target="http://www.crisprtx.com/gene-editing/crispr-cas9" TargetMode="Externa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1.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a:xfrm>
            <a:off x="3181350" y="735244"/>
            <a:ext cx="21701414" cy="1107996"/>
          </a:xfrm>
        </p:spPr>
        <p:txBody>
          <a:bodyPr/>
          <a:lstStyle/>
          <a:p>
            <a:r>
              <a:rPr lang="en-US" sz="6600" dirty="0"/>
              <a:t>CRISPR/ CAS9 GENE EDITING</a:t>
            </a:r>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r>
              <a:rPr lang="en-US" dirty="0"/>
              <a:t>INTRODUCTION</a:t>
            </a:r>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a:xfrm>
            <a:off x="317551" y="2973703"/>
            <a:ext cx="6524065" cy="6611041"/>
          </a:xfrm>
        </p:spPr>
        <p:txBody>
          <a:bodyPr/>
          <a:lstStyle/>
          <a:p>
            <a:r>
              <a:rPr lang="en-US" dirty="0"/>
              <a:t>This year is the 10</a:t>
            </a:r>
            <a:r>
              <a:rPr lang="en-US" baseline="30000" dirty="0"/>
              <a:t>th</a:t>
            </a:r>
            <a:r>
              <a:rPr lang="en-US" dirty="0"/>
              <a:t> anniversary of CRISPR development. CRISPR stands for “Clustered Regularly Interspaced Short Palindromic Repeats” and it is a genome editing technique that has founded by Jennifer </a:t>
            </a:r>
            <a:r>
              <a:rPr lang="en-US" dirty="0" err="1"/>
              <a:t>Dounda</a:t>
            </a:r>
            <a:r>
              <a:rPr lang="en-US" dirty="0"/>
              <a:t> and Emmanuel Charpentier. During these 10 years, CRISPR research has been improved to a great extent. During the first 5 years it was just the trial and error but in the recent 5 years, the CRISPR engineering has launched its new clinical trial and has resulted in wonderful outcomes. Cas9 is a CRISPR associated endonuclease or enzyme that acts as a molecular scissor and cuts DNA at a specified location by a guide RNA. The research on this technology has done remarkable and high efficiency work and it has been the most simple and efficient gene editing tool. This tool has shown a profound perspective in treating disease like HIV, cancer, lymphocytic leukemia, some hereditary disease, immune deficiency syndrome and much more by cutting the diseased part of the DNA with the help of Cas9 enzyme and inserting a replacing DNA in that place.</a:t>
            </a:r>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a:xfrm rot="10800000" flipV="1">
            <a:off x="368739" y="10799715"/>
            <a:ext cx="2012821" cy="1694622"/>
          </a:xfrm>
        </p:spPr>
        <p:txBody>
          <a:bodyPr/>
          <a:lstStyle/>
          <a:p>
            <a:pPr algn="ctr"/>
            <a:r>
              <a:rPr lang="en-US" b="1" i="0" dirty="0">
                <a:solidFill>
                  <a:srgbClr val="525650"/>
                </a:solidFill>
                <a:effectLst/>
                <a:latin typeface="jaf-domus"/>
              </a:rPr>
              <a:t>DISRUPT</a:t>
            </a:r>
            <a:endParaRPr lang="en-US" b="0" i="0" dirty="0">
              <a:solidFill>
                <a:srgbClr val="525650"/>
              </a:solidFill>
              <a:effectLst/>
              <a:latin typeface="jaf-domus"/>
            </a:endParaRPr>
          </a:p>
          <a:p>
            <a:pPr algn="ctr"/>
            <a:r>
              <a:rPr lang="en-US" b="0" i="1" dirty="0">
                <a:solidFill>
                  <a:srgbClr val="525650"/>
                </a:solidFill>
                <a:effectLst/>
                <a:latin typeface="jaf-domus"/>
              </a:rPr>
              <a:t>If a single cut is made, a process called non-homologous end joining can result in the addition or deletion of base pairs, disrupting the original DNA sequence and causing gene inactivation</a:t>
            </a:r>
            <a:endParaRPr lang="en-US" b="0" i="0" dirty="0">
              <a:solidFill>
                <a:srgbClr val="525650"/>
              </a:solidFill>
              <a:effectLst/>
              <a:latin typeface="jaf-domus"/>
            </a:endParaRPr>
          </a:p>
          <a:p>
            <a:endParaRPr lang="en-US" dirty="0"/>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a:xfrm>
            <a:off x="2176248" y="10452813"/>
            <a:ext cx="2335594" cy="2511457"/>
          </a:xfrm>
        </p:spPr>
        <p:txBody>
          <a:bodyPr/>
          <a:lstStyle/>
          <a:p>
            <a:pPr algn="ctr"/>
            <a:r>
              <a:rPr lang="en-US" b="1" i="0" dirty="0">
                <a:solidFill>
                  <a:srgbClr val="525650"/>
                </a:solidFill>
                <a:effectLst/>
                <a:latin typeface="jaf-domus"/>
              </a:rPr>
              <a:t>DELETE</a:t>
            </a:r>
            <a:endParaRPr lang="en-US" b="0" i="0" dirty="0">
              <a:solidFill>
                <a:srgbClr val="525650"/>
              </a:solidFill>
              <a:effectLst/>
              <a:latin typeface="jaf-domus"/>
            </a:endParaRPr>
          </a:p>
          <a:p>
            <a:pPr algn="ctr"/>
            <a:r>
              <a:rPr lang="en-US" b="0" i="1" dirty="0">
                <a:solidFill>
                  <a:srgbClr val="525650"/>
                </a:solidFill>
                <a:effectLst/>
                <a:latin typeface="jaf-domus"/>
              </a:rPr>
              <a:t>A larger fragment of DNA can be deleted by using two guide RNAs that target separate sites. After cleavage at each site, non-homologous end joining unites the separate ends, deleting the intervening sequence</a:t>
            </a:r>
            <a:endParaRPr lang="en-US" b="0" i="0" dirty="0">
              <a:solidFill>
                <a:srgbClr val="525650"/>
              </a:solidFill>
              <a:effectLst/>
              <a:latin typeface="jaf-domus"/>
            </a:endParaRPr>
          </a:p>
          <a:p>
            <a:endParaRPr lang="en-US" dirty="0"/>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r>
              <a:rPr lang="en-US" dirty="0"/>
              <a:t>OPPORTUNITIES AND CHALLENGES</a:t>
            </a:r>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a:xfrm>
            <a:off x="7060451" y="2983422"/>
            <a:ext cx="6548717" cy="4616648"/>
          </a:xfrm>
        </p:spPr>
        <p:txBody>
          <a:bodyPr/>
          <a:lstStyle/>
          <a:p>
            <a:r>
              <a:rPr lang="en-US" b="1" dirty="0"/>
              <a:t>Opportunities:</a:t>
            </a:r>
            <a:r>
              <a:rPr lang="en-US" dirty="0"/>
              <a:t> These days CRISPR/Cas9 is facing some opportunities and challenges. As mentioned earlier, using CRISPR/ Cas9 technology can cure many diseases including different kinds of cancer, sickle cell anemia, hereditary genetic diseases and Covid-19 that was a new and rapidly spreading disease. CRISPR technology can also be used in agriculture to produce stronger and healthier crops and protect crops from some special pests and dangerous insects. It can help diminish poverty in the world in future. Another benefit of CRISPR can be in industry and biofuels. Many industrial companies are using CRISPR potentials to develop new biofuels and bacteria to clean up the environment and produce new materials.</a:t>
            </a:r>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a:xfrm>
            <a:off x="13838962" y="2912963"/>
            <a:ext cx="6524065" cy="369332"/>
          </a:xfrm>
        </p:spPr>
        <p:txBody>
          <a:bodyPr/>
          <a:lstStyle/>
          <a:p>
            <a:r>
              <a:rPr lang="en-US" dirty="0"/>
              <a:t>FIELDS OF STUDY IN GENE THERAPY</a:t>
            </a:r>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a:xfrm>
            <a:off x="13716000" y="2932624"/>
            <a:ext cx="6548717" cy="2024387"/>
          </a:xfrm>
        </p:spPr>
        <p:txBody>
          <a:bodyPr/>
          <a:lstStyle/>
          <a:p>
            <a:r>
              <a:rPr lang="en-US" dirty="0"/>
              <a:t>Gene therapy had been developed primarily for genetic disorders but nowadays has been expanded to other fields and different human diseases, in this diagram we will look at gene therapy basic field of research as well as the clinical activities. As we see, cancer has become the most prominent field of research in gene therapy.</a:t>
            </a:r>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a:xfrm>
            <a:off x="20632117" y="2798756"/>
            <a:ext cx="6523912" cy="369332"/>
          </a:xfrm>
        </p:spPr>
        <p:txBody>
          <a:bodyPr/>
          <a:lstStyle/>
          <a:p>
            <a:r>
              <a:rPr lang="en-US" dirty="0"/>
              <a:t>CONCLUSION</a:t>
            </a:r>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a:xfrm>
            <a:off x="20609100" y="2798756"/>
            <a:ext cx="6524065" cy="3231654"/>
          </a:xfrm>
        </p:spPr>
        <p:txBody>
          <a:bodyPr/>
          <a:lstStyle/>
          <a:p>
            <a:r>
              <a:rPr lang="en-US" dirty="0"/>
              <a:t>CRISPR/Cas9 gene editing has developed so much during recent years and has expanded its application in different fields including medicine, industry, agriculture and biofuels and environment field. Although this tool can have various benefits and efficiencies in the world, it can have its own challenges such as safety issues, ethical concerns and regulatory importance. The authorities should formulate and confirm laws and regulations and allow safe and ethical use of this precious tool.</a:t>
            </a:r>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a:xfrm>
            <a:off x="20794909" y="11005284"/>
            <a:ext cx="6499105" cy="369332"/>
          </a:xfrm>
        </p:spPr>
        <p:txBody>
          <a:bodyPr/>
          <a:lstStyle/>
          <a:p>
            <a:r>
              <a:rPr lang="en-US" dirty="0"/>
              <a:t>REFERENCE</a:t>
            </a:r>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a:xfrm>
            <a:off x="20609100" y="11611527"/>
            <a:ext cx="6775076" cy="4112429"/>
          </a:xfrm>
        </p:spPr>
        <p:txBody>
          <a:bodyPr/>
          <a:lstStyle/>
          <a:p>
            <a:pPr marL="285750" indent="-285750">
              <a:buFont typeface="Arial" panose="020B0604020202020204" pitchFamily="34" charset="0"/>
              <a:buChar char="•"/>
            </a:pPr>
            <a:r>
              <a:rPr lang="en-US" sz="1800" dirty="0"/>
              <a:t>. Adopted from “</a:t>
            </a:r>
            <a:r>
              <a:rPr lang="en-US" sz="1800" i="1" dirty="0"/>
              <a:t>CRISPR/Cas9”. </a:t>
            </a:r>
            <a:r>
              <a:rPr lang="en-US" dirty="0">
                <a:hlinkClick r:id="rId5"/>
              </a:rPr>
              <a:t>http://www.crisprtx.com/gene-editing/crispr-cas9</a:t>
            </a:r>
            <a:endParaRPr lang="en-US" dirty="0"/>
          </a:p>
          <a:p>
            <a:pPr marL="285750" indent="-285750">
              <a:buFont typeface="Arial" panose="020B0604020202020204" pitchFamily="34" charset="0"/>
              <a:buChar char="•"/>
            </a:pPr>
            <a:r>
              <a:rPr lang="en-US" sz="1600" dirty="0"/>
              <a:t>BISHAL KHATIWADA</a:t>
            </a:r>
            <a:r>
              <a:rPr lang="en-US" sz="1800" dirty="0"/>
              <a:t> (FEB 8, 2019). “</a:t>
            </a:r>
            <a:r>
              <a:rPr lang="en-US" sz="1800" i="1" dirty="0"/>
              <a:t>Things You Should Know About CRISPR Gene-Editing Tool” </a:t>
            </a:r>
            <a:r>
              <a:rPr lang="en-US" dirty="0">
                <a:hlinkClick r:id="rId6"/>
              </a:rPr>
              <a:t>https://explorebiotech.com/crispr-gene-editing-tool/</a:t>
            </a:r>
            <a:endParaRPr lang="en-US" dirty="0"/>
          </a:p>
          <a:p>
            <a:pPr marL="285750" indent="-285750">
              <a:buFont typeface="Arial" panose="020B0604020202020204" pitchFamily="34" charset="0"/>
              <a:buChar char="•"/>
            </a:pPr>
            <a:r>
              <a:rPr lang="en-US" sz="1800" dirty="0"/>
              <a:t>Ignacio García-</a:t>
            </a:r>
            <a:r>
              <a:rPr lang="en-US" sz="1800" dirty="0" err="1"/>
              <a:t>Tuñon</a:t>
            </a:r>
            <a:r>
              <a:rPr lang="en-US" sz="1800" dirty="0"/>
              <a:t>, Elena Vuelta, Sandra Pérez-Ramos, Jesús M Hernández-Rivas, Lucía Méndez, María Herrero and Manuel Sanchez-Martin. (March 14, 2018) “</a:t>
            </a:r>
            <a:r>
              <a:rPr lang="en-US" sz="1800" i="1" dirty="0"/>
              <a:t>CRISPR-ERA for Switching Off (</a:t>
            </a:r>
            <a:r>
              <a:rPr lang="en-US" sz="1800" i="1" dirty="0" err="1"/>
              <a:t>Onco</a:t>
            </a:r>
            <a:r>
              <a:rPr lang="en-US" sz="1800" i="1" dirty="0"/>
              <a:t>) Genes</a:t>
            </a:r>
            <a:r>
              <a:rPr lang="en-US" sz="1800" dirty="0"/>
              <a:t>” </a:t>
            </a:r>
            <a:r>
              <a:rPr lang="en-US" dirty="0">
                <a:hlinkClick r:id="rId7"/>
              </a:rPr>
              <a:t>https://www.intechopen.com/chapters/62990</a:t>
            </a:r>
            <a:endParaRPr lang="en-US" dirty="0"/>
          </a:p>
          <a:p>
            <a:pPr marL="285750" indent="-285750">
              <a:buFont typeface="Arial" panose="020B0604020202020204" pitchFamily="34" charset="0"/>
              <a:buChar char="•"/>
            </a:pPr>
            <a:r>
              <a:rPr lang="en-US" sz="1800" dirty="0"/>
              <a:t>GAO (Apr 4, 2020) “</a:t>
            </a:r>
            <a:r>
              <a:rPr lang="en-US" sz="1800" i="1" dirty="0"/>
              <a:t>Science &amp; Tech Spotlight: CRISPR Gene Editing</a:t>
            </a:r>
            <a:r>
              <a:rPr lang="en-US" sz="1800" dirty="0"/>
              <a:t>” </a:t>
            </a:r>
            <a:r>
              <a:rPr lang="en-US" dirty="0">
                <a:hlinkClick r:id="rId8"/>
              </a:rPr>
              <a:t>https://www.gao.gov/products/gao-20-478sp</a:t>
            </a:r>
            <a:endParaRPr lang="en-US" dirty="0"/>
          </a:p>
          <a:p>
            <a:endParaRPr lang="en-US" dirty="0"/>
          </a:p>
        </p:txBody>
      </p:sp>
      <p:pic>
        <p:nvPicPr>
          <p:cNvPr id="19" name="Picture 18">
            <a:extLst>
              <a:ext uri="{FF2B5EF4-FFF2-40B4-BE49-F238E27FC236}">
                <a16:creationId xmlns:a16="http://schemas.microsoft.com/office/drawing/2014/main" id="{4E5DB2D5-1CA4-CB91-6A26-B681AEAA728E}"/>
              </a:ext>
            </a:extLst>
          </p:cNvPr>
          <p:cNvPicPr>
            <a:picLocks noChangeAspect="1"/>
          </p:cNvPicPr>
          <p:nvPr/>
        </p:nvPicPr>
        <p:blipFill>
          <a:blip r:embed="rId9"/>
          <a:stretch>
            <a:fillRect/>
          </a:stretch>
        </p:blipFill>
        <p:spPr>
          <a:xfrm>
            <a:off x="466302" y="9068879"/>
            <a:ext cx="1779451" cy="1583711"/>
          </a:xfrm>
          <a:prstGeom prst="rect">
            <a:avLst/>
          </a:prstGeom>
        </p:spPr>
      </p:pic>
      <p:pic>
        <p:nvPicPr>
          <p:cNvPr id="20" name="Picture 19">
            <a:extLst>
              <a:ext uri="{FF2B5EF4-FFF2-40B4-BE49-F238E27FC236}">
                <a16:creationId xmlns:a16="http://schemas.microsoft.com/office/drawing/2014/main" id="{5E4CCB31-E5EB-7943-71AF-A41D4B197E67}"/>
              </a:ext>
            </a:extLst>
          </p:cNvPr>
          <p:cNvPicPr>
            <a:picLocks noChangeAspect="1"/>
          </p:cNvPicPr>
          <p:nvPr/>
        </p:nvPicPr>
        <p:blipFill>
          <a:blip r:embed="rId10"/>
          <a:stretch>
            <a:fillRect/>
          </a:stretch>
        </p:blipFill>
        <p:spPr>
          <a:xfrm>
            <a:off x="2466960" y="9084269"/>
            <a:ext cx="1779450" cy="1583711"/>
          </a:xfrm>
          <a:prstGeom prst="rect">
            <a:avLst/>
          </a:prstGeom>
        </p:spPr>
      </p:pic>
      <p:pic>
        <p:nvPicPr>
          <p:cNvPr id="21" name="Picture 20">
            <a:extLst>
              <a:ext uri="{FF2B5EF4-FFF2-40B4-BE49-F238E27FC236}">
                <a16:creationId xmlns:a16="http://schemas.microsoft.com/office/drawing/2014/main" id="{A7AF5A79-2A24-D0C2-70DF-8D28E83EFEFD}"/>
              </a:ext>
            </a:extLst>
          </p:cNvPr>
          <p:cNvPicPr>
            <a:picLocks noChangeAspect="1"/>
          </p:cNvPicPr>
          <p:nvPr/>
        </p:nvPicPr>
        <p:blipFill>
          <a:blip r:embed="rId11"/>
          <a:stretch>
            <a:fillRect/>
          </a:stretch>
        </p:blipFill>
        <p:spPr>
          <a:xfrm>
            <a:off x="4467617" y="9068879"/>
            <a:ext cx="1777188" cy="1581698"/>
          </a:xfrm>
          <a:prstGeom prst="rect">
            <a:avLst/>
          </a:prstGeom>
        </p:spPr>
      </p:pic>
      <p:sp>
        <p:nvSpPr>
          <p:cNvPr id="22" name="Text Placeholder 6">
            <a:extLst>
              <a:ext uri="{FF2B5EF4-FFF2-40B4-BE49-F238E27FC236}">
                <a16:creationId xmlns:a16="http://schemas.microsoft.com/office/drawing/2014/main" id="{908236BD-1195-52D8-B574-06F41A21BB93}"/>
              </a:ext>
            </a:extLst>
          </p:cNvPr>
          <p:cNvSpPr txBox="1">
            <a:spLocks/>
          </p:cNvSpPr>
          <p:nvPr/>
        </p:nvSpPr>
        <p:spPr>
          <a:xfrm rot="10800000" flipV="1">
            <a:off x="4467617" y="10758477"/>
            <a:ext cx="2012821" cy="3471720"/>
          </a:xfrm>
          <a:prstGeom prst="rect">
            <a:avLst/>
          </a:prstGeom>
        </p:spPr>
        <p:txBody>
          <a:bodyPr wrap="square">
            <a:spAutoFit/>
          </a:bodyPr>
          <a:lstStyle>
            <a:lvl1pPr marL="0" indent="0" algn="ctr" defTabSz="1706843" rtl="0" eaLnBrk="1" latinLnBrk="0" hangingPunct="1">
              <a:spcBef>
                <a:spcPct val="20000"/>
              </a:spcBef>
              <a:buFont typeface="Arial" pitchFamily="34" charset="0"/>
              <a:buNone/>
              <a:tabLst/>
              <a:defRPr lang="en-US" sz="1800" b="1" kern="1200" dirty="0">
                <a:solidFill>
                  <a:schemeClr val="accent1">
                    <a:lumMod val="50000"/>
                  </a:schemeClr>
                </a:solidFill>
                <a:latin typeface="+mj-lt"/>
                <a:ea typeface="+mn-ea"/>
                <a:cs typeface="+mn-cs"/>
              </a:defRPr>
            </a:lvl1pPr>
            <a:lvl2pPr marL="296342" indent="-296342" algn="l" defTabSz="1706843"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a:lstStyle>
          <a:p>
            <a:pPr algn="ctr"/>
            <a:r>
              <a:rPr lang="en-US" b="1" i="0" dirty="0">
                <a:solidFill>
                  <a:srgbClr val="525650"/>
                </a:solidFill>
                <a:effectLst/>
                <a:latin typeface="jaf-domus"/>
              </a:rPr>
              <a:t>CORRECT OR INSERT</a:t>
            </a:r>
            <a:endParaRPr lang="en-US" b="0" i="0" dirty="0">
              <a:solidFill>
                <a:srgbClr val="525650"/>
              </a:solidFill>
              <a:effectLst/>
              <a:latin typeface="jaf-domus"/>
            </a:endParaRPr>
          </a:p>
          <a:p>
            <a:pPr algn="ctr"/>
            <a:r>
              <a:rPr lang="en-US" b="0" i="1" dirty="0">
                <a:solidFill>
                  <a:srgbClr val="525650"/>
                </a:solidFill>
                <a:effectLst/>
                <a:latin typeface="jaf-domus"/>
              </a:rPr>
              <a:t>Adding a DNA template alongside the CRISPR/Cas9 machinery allows the cell to correct a gene, or even insert a new gene, using a process called homology directed repair</a:t>
            </a:r>
            <a:endParaRPr lang="en-US" b="0" i="0" dirty="0">
              <a:solidFill>
                <a:srgbClr val="525650"/>
              </a:solidFill>
              <a:effectLst/>
              <a:latin typeface="jaf-domus"/>
            </a:endParaRPr>
          </a:p>
        </p:txBody>
      </p:sp>
      <p:sp>
        <p:nvSpPr>
          <p:cNvPr id="23" name="TextBox 22">
            <a:extLst>
              <a:ext uri="{FF2B5EF4-FFF2-40B4-BE49-F238E27FC236}">
                <a16:creationId xmlns:a16="http://schemas.microsoft.com/office/drawing/2014/main" id="{72F71DDA-E30E-43DD-0144-37CB93CA95D2}"/>
              </a:ext>
            </a:extLst>
          </p:cNvPr>
          <p:cNvSpPr txBox="1"/>
          <p:nvPr/>
        </p:nvSpPr>
        <p:spPr>
          <a:xfrm>
            <a:off x="368739" y="15394211"/>
            <a:ext cx="6785809" cy="584775"/>
          </a:xfrm>
          <a:prstGeom prst="rect">
            <a:avLst/>
          </a:prstGeom>
          <a:noFill/>
        </p:spPr>
        <p:txBody>
          <a:bodyPr wrap="square" rtlCol="0">
            <a:spAutoFit/>
          </a:bodyPr>
          <a:lstStyle/>
          <a:p>
            <a:r>
              <a:rPr lang="en-US" sz="1600" dirty="0"/>
              <a:t>Figure 1. CRISPR/Cas9 Gene Editing. Adopted from “</a:t>
            </a:r>
            <a:r>
              <a:rPr lang="en-US" sz="1600" i="1" dirty="0"/>
              <a:t>CRISPR/Cas9”. </a:t>
            </a:r>
            <a:r>
              <a:rPr lang="en-US" sz="1600" dirty="0"/>
              <a:t>Retrieved by  http://www.crisprtx.com/gene-editing/crispr-cas9</a:t>
            </a:r>
          </a:p>
        </p:txBody>
      </p:sp>
      <p:pic>
        <p:nvPicPr>
          <p:cNvPr id="24" name="Picture 23">
            <a:extLst>
              <a:ext uri="{FF2B5EF4-FFF2-40B4-BE49-F238E27FC236}">
                <a16:creationId xmlns:a16="http://schemas.microsoft.com/office/drawing/2014/main" id="{31A929A3-A42A-F225-F2D9-5978DCA2AE70}"/>
              </a:ext>
            </a:extLst>
          </p:cNvPr>
          <p:cNvPicPr>
            <a:picLocks noChangeAspect="1"/>
          </p:cNvPicPr>
          <p:nvPr/>
        </p:nvPicPr>
        <p:blipFill>
          <a:blip r:embed="rId12"/>
          <a:stretch>
            <a:fillRect/>
          </a:stretch>
        </p:blipFill>
        <p:spPr>
          <a:xfrm>
            <a:off x="7146123" y="7309316"/>
            <a:ext cx="6335237" cy="3909859"/>
          </a:xfrm>
          <a:prstGeom prst="rect">
            <a:avLst/>
          </a:prstGeom>
        </p:spPr>
      </p:pic>
      <p:sp>
        <p:nvSpPr>
          <p:cNvPr id="25" name="TextBox 24">
            <a:extLst>
              <a:ext uri="{FF2B5EF4-FFF2-40B4-BE49-F238E27FC236}">
                <a16:creationId xmlns:a16="http://schemas.microsoft.com/office/drawing/2014/main" id="{93192D8E-7699-7726-7ACE-83443E444934}"/>
              </a:ext>
            </a:extLst>
          </p:cNvPr>
          <p:cNvSpPr txBox="1"/>
          <p:nvPr/>
        </p:nvSpPr>
        <p:spPr>
          <a:xfrm>
            <a:off x="7146123" y="11219176"/>
            <a:ext cx="6314170" cy="830997"/>
          </a:xfrm>
          <a:prstGeom prst="rect">
            <a:avLst/>
          </a:prstGeom>
          <a:noFill/>
        </p:spPr>
        <p:txBody>
          <a:bodyPr wrap="square" rtlCol="0">
            <a:spAutoFit/>
          </a:bodyPr>
          <a:lstStyle/>
          <a:p>
            <a:r>
              <a:rPr lang="en-US" sz="1600" dirty="0"/>
              <a:t>Figure 2. Opportunities and Challenges of CRISPR. GAO (Apr 4, 2020) “</a:t>
            </a:r>
            <a:r>
              <a:rPr lang="en-US" sz="1600" i="1" dirty="0"/>
              <a:t>Science &amp; Tech Spotlight: CRISPR Gene Editing</a:t>
            </a:r>
            <a:r>
              <a:rPr lang="en-US" sz="1600" dirty="0"/>
              <a:t>” https://www.gao.gov/products/gao-20-478sp</a:t>
            </a:r>
          </a:p>
        </p:txBody>
      </p:sp>
      <p:sp>
        <p:nvSpPr>
          <p:cNvPr id="26" name="TextBox 25">
            <a:extLst>
              <a:ext uri="{FF2B5EF4-FFF2-40B4-BE49-F238E27FC236}">
                <a16:creationId xmlns:a16="http://schemas.microsoft.com/office/drawing/2014/main" id="{F3AFCB1E-CD68-540E-0E0F-967BCEE8FA1E}"/>
              </a:ext>
            </a:extLst>
          </p:cNvPr>
          <p:cNvSpPr txBox="1"/>
          <p:nvPr/>
        </p:nvSpPr>
        <p:spPr>
          <a:xfrm>
            <a:off x="7219348" y="12381803"/>
            <a:ext cx="6314170" cy="3416320"/>
          </a:xfrm>
          <a:prstGeom prst="rect">
            <a:avLst/>
          </a:prstGeom>
          <a:noFill/>
        </p:spPr>
        <p:txBody>
          <a:bodyPr wrap="square" rtlCol="0">
            <a:spAutoFit/>
          </a:bodyPr>
          <a:lstStyle/>
          <a:p>
            <a:r>
              <a:rPr lang="en-US" sz="1800" b="1" dirty="0"/>
              <a:t>Challenges</a:t>
            </a:r>
            <a:r>
              <a:rPr lang="en-US" sz="1800" dirty="0"/>
              <a:t>: Beside the opportunities CRISPR has, there are some challenges that should be considered. Safety issue is one of them. For example, one of the concerns is if the CRISPR targets an unintended part of DNA, it may cause other disease or harm. In terms of ethical concerns, it may cause some extraordinary human characteristics that is not ethical, and no one is prepared for it. There are also some regulatory concerns regarding CRISPR technology and many countries are still struggling with this issue. For example, in US there are still hesitations on whether the same regulations should be observed for gene edited crops as conventional genetically modified (GM) organisms or not</a:t>
            </a:r>
          </a:p>
        </p:txBody>
      </p:sp>
      <p:pic>
        <p:nvPicPr>
          <p:cNvPr id="27" name="Picture 26">
            <a:extLst>
              <a:ext uri="{FF2B5EF4-FFF2-40B4-BE49-F238E27FC236}">
                <a16:creationId xmlns:a16="http://schemas.microsoft.com/office/drawing/2014/main" id="{16D4AE1E-A82F-9414-A35D-700BF6DD389B}"/>
              </a:ext>
            </a:extLst>
          </p:cNvPr>
          <p:cNvPicPr>
            <a:picLocks noChangeAspect="1"/>
          </p:cNvPicPr>
          <p:nvPr/>
        </p:nvPicPr>
        <p:blipFill>
          <a:blip r:embed="rId13"/>
          <a:stretch>
            <a:fillRect/>
          </a:stretch>
        </p:blipFill>
        <p:spPr>
          <a:xfrm>
            <a:off x="13905077" y="5166572"/>
            <a:ext cx="6457950" cy="2999053"/>
          </a:xfrm>
          <a:prstGeom prst="rect">
            <a:avLst/>
          </a:prstGeom>
        </p:spPr>
      </p:pic>
      <p:graphicFrame>
        <p:nvGraphicFramePr>
          <p:cNvPr id="29" name="Table 29">
            <a:extLst>
              <a:ext uri="{FF2B5EF4-FFF2-40B4-BE49-F238E27FC236}">
                <a16:creationId xmlns:a16="http://schemas.microsoft.com/office/drawing/2014/main" id="{EAD2C762-589F-882A-F88E-82C8A07F070D}"/>
              </a:ext>
            </a:extLst>
          </p:cNvPr>
          <p:cNvGraphicFramePr>
            <a:graphicFrameLocks noGrp="1"/>
          </p:cNvGraphicFramePr>
          <p:nvPr>
            <p:extLst>
              <p:ext uri="{D42A27DB-BD31-4B8C-83A1-F6EECF244321}">
                <p14:modId xmlns:p14="http://schemas.microsoft.com/office/powerpoint/2010/main" val="269574078"/>
              </p:ext>
            </p:extLst>
          </p:nvPr>
        </p:nvGraphicFramePr>
        <p:xfrm>
          <a:off x="14094909" y="10104185"/>
          <a:ext cx="6012232" cy="5568128"/>
        </p:xfrm>
        <a:graphic>
          <a:graphicData uri="http://schemas.openxmlformats.org/drawingml/2006/table">
            <a:tbl>
              <a:tblPr firstRow="1" bandRow="1">
                <a:tableStyleId>{5C22544A-7EE6-4342-B048-85BDC9FD1C3A}</a:tableStyleId>
              </a:tblPr>
              <a:tblGrid>
                <a:gridCol w="2997445">
                  <a:extLst>
                    <a:ext uri="{9D8B030D-6E8A-4147-A177-3AD203B41FA5}">
                      <a16:colId xmlns:a16="http://schemas.microsoft.com/office/drawing/2014/main" val="1212686711"/>
                    </a:ext>
                  </a:extLst>
                </a:gridCol>
                <a:gridCol w="1609267">
                  <a:extLst>
                    <a:ext uri="{9D8B030D-6E8A-4147-A177-3AD203B41FA5}">
                      <a16:colId xmlns:a16="http://schemas.microsoft.com/office/drawing/2014/main" val="2617952664"/>
                    </a:ext>
                  </a:extLst>
                </a:gridCol>
                <a:gridCol w="1405520">
                  <a:extLst>
                    <a:ext uri="{9D8B030D-6E8A-4147-A177-3AD203B41FA5}">
                      <a16:colId xmlns:a16="http://schemas.microsoft.com/office/drawing/2014/main" val="3600850731"/>
                    </a:ext>
                  </a:extLst>
                </a:gridCol>
              </a:tblGrid>
              <a:tr h="631558">
                <a:tc rowSpan="2">
                  <a:txBody>
                    <a:bodyPr/>
                    <a:lstStyle/>
                    <a:p>
                      <a:pPr algn="ctr" fontAlgn="ctr"/>
                      <a:r>
                        <a:rPr lang="en-US" sz="1800" dirty="0">
                          <a:effectLst/>
                        </a:rPr>
                        <a:t>Indications</a:t>
                      </a:r>
                      <a:endParaRPr lang="en-US" sz="2000" dirty="0">
                        <a:effectLst/>
                      </a:endParaRPr>
                    </a:p>
                  </a:txBody>
                  <a:tcPr marL="66534" marR="66534" marT="33267" marB="33267" anchor="ctr"/>
                </a:tc>
                <a:tc gridSpan="2">
                  <a:txBody>
                    <a:bodyPr/>
                    <a:lstStyle/>
                    <a:p>
                      <a:pPr algn="ctr" fontAlgn="ctr"/>
                      <a:r>
                        <a:rPr lang="en-US" sz="1800" dirty="0">
                          <a:effectLst/>
                        </a:rPr>
                        <a:t>Gene therapy clinical trials</a:t>
                      </a:r>
                    </a:p>
                  </a:txBody>
                  <a:tcPr marL="66534" marR="66534" marT="33267" marB="33267" anchor="ctr"/>
                </a:tc>
                <a:tc hMerge="1">
                  <a:txBody>
                    <a:bodyPr/>
                    <a:lstStyle/>
                    <a:p>
                      <a:endParaRPr lang="en-US"/>
                    </a:p>
                  </a:txBody>
                  <a:tcPr/>
                </a:tc>
                <a:extLst>
                  <a:ext uri="{0D108BD9-81ED-4DB2-BD59-A6C34878D82A}">
                    <a16:rowId xmlns:a16="http://schemas.microsoft.com/office/drawing/2014/main" val="3103591061"/>
                  </a:ext>
                </a:extLst>
              </a:tr>
              <a:tr h="493657">
                <a:tc vMerge="1">
                  <a:txBody>
                    <a:bodyPr/>
                    <a:lstStyle/>
                    <a:p>
                      <a:endParaRPr lang="en-US"/>
                    </a:p>
                  </a:txBody>
                  <a:tcPr/>
                </a:tc>
                <a:tc>
                  <a:txBody>
                    <a:bodyPr/>
                    <a:lstStyle/>
                    <a:p>
                      <a:pPr algn="ctr" fontAlgn="ctr"/>
                      <a:r>
                        <a:rPr lang="en-US" sz="1600" b="1" dirty="0">
                          <a:effectLst/>
                        </a:rPr>
                        <a:t>Number</a:t>
                      </a:r>
                    </a:p>
                  </a:txBody>
                  <a:tcPr marL="66534" marR="66534" marT="33267" marB="33267" anchor="ctr"/>
                </a:tc>
                <a:tc>
                  <a:txBody>
                    <a:bodyPr/>
                    <a:lstStyle/>
                    <a:p>
                      <a:pPr algn="ctr" fontAlgn="ctr"/>
                      <a:r>
                        <a:rPr lang="en-US" sz="1600" b="1" dirty="0">
                          <a:effectLst/>
                        </a:rPr>
                        <a:t>%</a:t>
                      </a:r>
                    </a:p>
                  </a:txBody>
                  <a:tcPr marL="66534" marR="66534" marT="33267" marB="33267" anchor="ctr"/>
                </a:tc>
                <a:extLst>
                  <a:ext uri="{0D108BD9-81ED-4DB2-BD59-A6C34878D82A}">
                    <a16:rowId xmlns:a16="http://schemas.microsoft.com/office/drawing/2014/main" val="4150614147"/>
                  </a:ext>
                </a:extLst>
              </a:tr>
              <a:tr h="493657">
                <a:tc>
                  <a:txBody>
                    <a:bodyPr/>
                    <a:lstStyle/>
                    <a:p>
                      <a:pPr fontAlgn="ctr"/>
                      <a:r>
                        <a:rPr lang="en-US" sz="1600" dirty="0">
                          <a:effectLst/>
                        </a:rPr>
                        <a:t>Cancer diseases</a:t>
                      </a:r>
                    </a:p>
                  </a:txBody>
                  <a:tcPr marL="66534" marR="66534" marT="33267" marB="33267" anchor="ctr"/>
                </a:tc>
                <a:tc>
                  <a:txBody>
                    <a:bodyPr/>
                    <a:lstStyle/>
                    <a:p>
                      <a:pPr algn="ctr" fontAlgn="ctr"/>
                      <a:r>
                        <a:rPr lang="en-US" sz="1600" dirty="0">
                          <a:effectLst/>
                        </a:rPr>
                        <a:t>1688</a:t>
                      </a:r>
                    </a:p>
                  </a:txBody>
                  <a:tcPr marL="66534" marR="66534" marT="33267" marB="33267" anchor="ctr"/>
                </a:tc>
                <a:tc>
                  <a:txBody>
                    <a:bodyPr/>
                    <a:lstStyle/>
                    <a:p>
                      <a:pPr algn="ctr" fontAlgn="ctr"/>
                      <a:r>
                        <a:rPr lang="en-US" sz="1600" dirty="0">
                          <a:effectLst/>
                        </a:rPr>
                        <a:t>65.0</a:t>
                      </a:r>
                    </a:p>
                  </a:txBody>
                  <a:tcPr marL="66534" marR="66534" marT="33267" marB="33267" anchor="ctr"/>
                </a:tc>
                <a:extLst>
                  <a:ext uri="{0D108BD9-81ED-4DB2-BD59-A6C34878D82A}">
                    <a16:rowId xmlns:a16="http://schemas.microsoft.com/office/drawing/2014/main" val="1920126485"/>
                  </a:ext>
                </a:extLst>
              </a:tr>
              <a:tr h="493657">
                <a:tc>
                  <a:txBody>
                    <a:bodyPr/>
                    <a:lstStyle/>
                    <a:p>
                      <a:pPr fontAlgn="ctr"/>
                      <a:r>
                        <a:rPr lang="en-US" sz="1600" dirty="0">
                          <a:effectLst/>
                        </a:rPr>
                        <a:t>Cardiovascular diseases</a:t>
                      </a:r>
                    </a:p>
                  </a:txBody>
                  <a:tcPr marL="66534" marR="66534" marT="33267" marB="33267" anchor="ctr"/>
                </a:tc>
                <a:tc>
                  <a:txBody>
                    <a:bodyPr/>
                    <a:lstStyle/>
                    <a:p>
                      <a:pPr algn="ctr" fontAlgn="ctr"/>
                      <a:r>
                        <a:rPr lang="en-US" sz="1600" dirty="0">
                          <a:effectLst/>
                        </a:rPr>
                        <a:t>180</a:t>
                      </a:r>
                    </a:p>
                  </a:txBody>
                  <a:tcPr marL="66534" marR="66534" marT="33267" marB="33267" anchor="ctr"/>
                </a:tc>
                <a:tc>
                  <a:txBody>
                    <a:bodyPr/>
                    <a:lstStyle/>
                    <a:p>
                      <a:pPr algn="ctr" fontAlgn="ctr"/>
                      <a:r>
                        <a:rPr lang="en-US" sz="1600" dirty="0">
                          <a:effectLst/>
                        </a:rPr>
                        <a:t>6.9</a:t>
                      </a:r>
                    </a:p>
                  </a:txBody>
                  <a:tcPr marL="66534" marR="66534" marT="33267" marB="33267" anchor="ctr"/>
                </a:tc>
                <a:extLst>
                  <a:ext uri="{0D108BD9-81ED-4DB2-BD59-A6C34878D82A}">
                    <a16:rowId xmlns:a16="http://schemas.microsoft.com/office/drawing/2014/main" val="1365393081"/>
                  </a:ext>
                </a:extLst>
              </a:tr>
              <a:tr h="493657">
                <a:tc>
                  <a:txBody>
                    <a:bodyPr/>
                    <a:lstStyle/>
                    <a:p>
                      <a:pPr fontAlgn="ctr"/>
                      <a:r>
                        <a:rPr lang="en-US" sz="1600" dirty="0">
                          <a:effectLst/>
                        </a:rPr>
                        <a:t>Gene marking</a:t>
                      </a:r>
                    </a:p>
                  </a:txBody>
                  <a:tcPr marL="66534" marR="66534" marT="33267" marB="33267" anchor="ctr"/>
                </a:tc>
                <a:tc>
                  <a:txBody>
                    <a:bodyPr/>
                    <a:lstStyle/>
                    <a:p>
                      <a:pPr algn="ctr" fontAlgn="ctr"/>
                      <a:r>
                        <a:rPr lang="en-US" sz="1600" dirty="0">
                          <a:effectLst/>
                        </a:rPr>
                        <a:t>50</a:t>
                      </a:r>
                    </a:p>
                  </a:txBody>
                  <a:tcPr marL="66534" marR="66534" marT="33267" marB="33267" anchor="ctr"/>
                </a:tc>
                <a:tc>
                  <a:txBody>
                    <a:bodyPr/>
                    <a:lstStyle/>
                    <a:p>
                      <a:pPr algn="ctr" fontAlgn="ctr"/>
                      <a:r>
                        <a:rPr lang="en-US" sz="1600" dirty="0">
                          <a:effectLst/>
                        </a:rPr>
                        <a:t>1.9</a:t>
                      </a:r>
                    </a:p>
                  </a:txBody>
                  <a:tcPr marL="66534" marR="66534" marT="33267" marB="33267" anchor="ctr"/>
                </a:tc>
                <a:extLst>
                  <a:ext uri="{0D108BD9-81ED-4DB2-BD59-A6C34878D82A}">
                    <a16:rowId xmlns:a16="http://schemas.microsoft.com/office/drawing/2014/main" val="3920623698"/>
                  </a:ext>
                </a:extLst>
              </a:tr>
              <a:tr h="493657">
                <a:tc>
                  <a:txBody>
                    <a:bodyPr/>
                    <a:lstStyle/>
                    <a:p>
                      <a:pPr fontAlgn="ctr"/>
                      <a:r>
                        <a:rPr lang="en-US" sz="1600" dirty="0">
                          <a:effectLst/>
                        </a:rPr>
                        <a:t>Healthy volunteers</a:t>
                      </a:r>
                    </a:p>
                  </a:txBody>
                  <a:tcPr marL="66534" marR="66534" marT="33267" marB="33267" anchor="ctr"/>
                </a:tc>
                <a:tc>
                  <a:txBody>
                    <a:bodyPr/>
                    <a:lstStyle/>
                    <a:p>
                      <a:pPr algn="ctr" fontAlgn="ctr"/>
                      <a:r>
                        <a:rPr lang="en-US" sz="1600">
                          <a:effectLst/>
                        </a:rPr>
                        <a:t>56</a:t>
                      </a:r>
                    </a:p>
                  </a:txBody>
                  <a:tcPr marL="66534" marR="66534" marT="33267" marB="33267" anchor="ctr"/>
                </a:tc>
                <a:tc>
                  <a:txBody>
                    <a:bodyPr/>
                    <a:lstStyle/>
                    <a:p>
                      <a:pPr algn="ctr" fontAlgn="ctr"/>
                      <a:r>
                        <a:rPr lang="en-US" sz="1600" dirty="0">
                          <a:effectLst/>
                        </a:rPr>
                        <a:t>2.2</a:t>
                      </a:r>
                    </a:p>
                  </a:txBody>
                  <a:tcPr marL="66534" marR="66534" marT="33267" marB="33267" anchor="ctr"/>
                </a:tc>
                <a:extLst>
                  <a:ext uri="{0D108BD9-81ED-4DB2-BD59-A6C34878D82A}">
                    <a16:rowId xmlns:a16="http://schemas.microsoft.com/office/drawing/2014/main" val="186215604"/>
                  </a:ext>
                </a:extLst>
              </a:tr>
              <a:tr h="493657">
                <a:tc>
                  <a:txBody>
                    <a:bodyPr/>
                    <a:lstStyle/>
                    <a:p>
                      <a:pPr fontAlgn="ctr"/>
                      <a:r>
                        <a:rPr lang="en-US" sz="1600" dirty="0">
                          <a:effectLst/>
                        </a:rPr>
                        <a:t>Infectious diseases</a:t>
                      </a:r>
                    </a:p>
                  </a:txBody>
                  <a:tcPr marL="66534" marR="66534" marT="33267" marB="33267" anchor="ctr"/>
                </a:tc>
                <a:tc>
                  <a:txBody>
                    <a:bodyPr/>
                    <a:lstStyle/>
                    <a:p>
                      <a:pPr algn="ctr" fontAlgn="ctr"/>
                      <a:r>
                        <a:rPr lang="en-US" sz="1600" dirty="0">
                          <a:effectLst/>
                        </a:rPr>
                        <a:t>182</a:t>
                      </a:r>
                    </a:p>
                  </a:txBody>
                  <a:tcPr marL="66534" marR="66534" marT="33267" marB="33267" anchor="ctr"/>
                </a:tc>
                <a:tc>
                  <a:txBody>
                    <a:bodyPr/>
                    <a:lstStyle/>
                    <a:p>
                      <a:pPr algn="ctr" fontAlgn="ctr"/>
                      <a:r>
                        <a:rPr lang="en-US" sz="1600" dirty="0">
                          <a:effectLst/>
                        </a:rPr>
                        <a:t>7.0</a:t>
                      </a:r>
                    </a:p>
                  </a:txBody>
                  <a:tcPr marL="66534" marR="66534" marT="33267" marB="33267" anchor="ctr"/>
                </a:tc>
                <a:extLst>
                  <a:ext uri="{0D108BD9-81ED-4DB2-BD59-A6C34878D82A}">
                    <a16:rowId xmlns:a16="http://schemas.microsoft.com/office/drawing/2014/main" val="1462315098"/>
                  </a:ext>
                </a:extLst>
              </a:tr>
              <a:tr h="493657">
                <a:tc>
                  <a:txBody>
                    <a:bodyPr/>
                    <a:lstStyle/>
                    <a:p>
                      <a:pPr fontAlgn="ctr"/>
                      <a:r>
                        <a:rPr lang="en-US" sz="1600" dirty="0">
                          <a:effectLst/>
                        </a:rPr>
                        <a:t>Inflammatory diseases</a:t>
                      </a:r>
                    </a:p>
                  </a:txBody>
                  <a:tcPr marL="66534" marR="66534" marT="33267" marB="33267" anchor="ctr"/>
                </a:tc>
                <a:tc>
                  <a:txBody>
                    <a:bodyPr/>
                    <a:lstStyle/>
                    <a:p>
                      <a:pPr algn="ctr" fontAlgn="ctr"/>
                      <a:r>
                        <a:rPr lang="en-US" sz="1600" dirty="0">
                          <a:effectLst/>
                        </a:rPr>
                        <a:t>15</a:t>
                      </a:r>
                    </a:p>
                  </a:txBody>
                  <a:tcPr marL="66534" marR="66534" marT="33267" marB="33267" anchor="ctr"/>
                </a:tc>
                <a:tc>
                  <a:txBody>
                    <a:bodyPr/>
                    <a:lstStyle/>
                    <a:p>
                      <a:pPr algn="ctr" fontAlgn="ctr"/>
                      <a:r>
                        <a:rPr lang="en-US" sz="1600" dirty="0">
                          <a:effectLst/>
                        </a:rPr>
                        <a:t>0.6</a:t>
                      </a:r>
                    </a:p>
                  </a:txBody>
                  <a:tcPr marL="66534" marR="66534" marT="33267" marB="33267" anchor="ctr"/>
                </a:tc>
                <a:extLst>
                  <a:ext uri="{0D108BD9-81ED-4DB2-BD59-A6C34878D82A}">
                    <a16:rowId xmlns:a16="http://schemas.microsoft.com/office/drawing/2014/main" val="3938613627"/>
                  </a:ext>
                </a:extLst>
              </a:tr>
              <a:tr h="493657">
                <a:tc>
                  <a:txBody>
                    <a:bodyPr/>
                    <a:lstStyle/>
                    <a:p>
                      <a:pPr fontAlgn="ctr"/>
                      <a:r>
                        <a:rPr lang="en-US" sz="1600" dirty="0">
                          <a:effectLst/>
                        </a:rPr>
                        <a:t>Monogenic diseases</a:t>
                      </a:r>
                    </a:p>
                  </a:txBody>
                  <a:tcPr marL="66534" marR="66534" marT="33267" marB="33267" anchor="ctr"/>
                </a:tc>
                <a:tc>
                  <a:txBody>
                    <a:bodyPr/>
                    <a:lstStyle/>
                    <a:p>
                      <a:pPr algn="ctr" fontAlgn="ctr"/>
                      <a:r>
                        <a:rPr lang="en-US" sz="1600" dirty="0">
                          <a:effectLst/>
                        </a:rPr>
                        <a:t>287</a:t>
                      </a:r>
                    </a:p>
                  </a:txBody>
                  <a:tcPr marL="66534" marR="66534" marT="33267" marB="33267" anchor="ctr"/>
                </a:tc>
                <a:tc>
                  <a:txBody>
                    <a:bodyPr/>
                    <a:lstStyle/>
                    <a:p>
                      <a:pPr algn="ctr" fontAlgn="ctr"/>
                      <a:r>
                        <a:rPr lang="en-US" sz="1600" dirty="0">
                          <a:effectLst/>
                        </a:rPr>
                        <a:t>11.1</a:t>
                      </a:r>
                    </a:p>
                  </a:txBody>
                  <a:tcPr marL="66534" marR="66534" marT="33267" marB="33267" anchor="ctr"/>
                </a:tc>
                <a:extLst>
                  <a:ext uri="{0D108BD9-81ED-4DB2-BD59-A6C34878D82A}">
                    <a16:rowId xmlns:a16="http://schemas.microsoft.com/office/drawing/2014/main" val="3139525104"/>
                  </a:ext>
                </a:extLst>
              </a:tr>
              <a:tr h="493657">
                <a:tc>
                  <a:txBody>
                    <a:bodyPr/>
                    <a:lstStyle/>
                    <a:p>
                      <a:pPr fontAlgn="ctr"/>
                      <a:r>
                        <a:rPr lang="en-US" sz="1600" dirty="0">
                          <a:effectLst/>
                        </a:rPr>
                        <a:t>Neurological diseases</a:t>
                      </a:r>
                    </a:p>
                  </a:txBody>
                  <a:tcPr marL="66534" marR="66534" marT="33267" marB="33267" anchor="ctr"/>
                </a:tc>
                <a:tc>
                  <a:txBody>
                    <a:bodyPr/>
                    <a:lstStyle/>
                    <a:p>
                      <a:pPr algn="ctr" fontAlgn="ctr"/>
                      <a:r>
                        <a:rPr lang="en-US" sz="1600" dirty="0">
                          <a:effectLst/>
                        </a:rPr>
                        <a:t>47</a:t>
                      </a:r>
                    </a:p>
                  </a:txBody>
                  <a:tcPr marL="66534" marR="66534" marT="33267" marB="33267" anchor="ctr"/>
                </a:tc>
                <a:tc>
                  <a:txBody>
                    <a:bodyPr/>
                    <a:lstStyle/>
                    <a:p>
                      <a:pPr algn="ctr" fontAlgn="ctr"/>
                      <a:r>
                        <a:rPr lang="en-US" sz="1600" dirty="0">
                          <a:effectLst/>
                        </a:rPr>
                        <a:t>1.8</a:t>
                      </a:r>
                    </a:p>
                  </a:txBody>
                  <a:tcPr marL="66534" marR="66534" marT="33267" marB="33267" anchor="ctr"/>
                </a:tc>
                <a:extLst>
                  <a:ext uri="{0D108BD9-81ED-4DB2-BD59-A6C34878D82A}">
                    <a16:rowId xmlns:a16="http://schemas.microsoft.com/office/drawing/2014/main" val="1338037713"/>
                  </a:ext>
                </a:extLst>
              </a:tr>
              <a:tr h="493657">
                <a:tc>
                  <a:txBody>
                    <a:bodyPr/>
                    <a:lstStyle/>
                    <a:p>
                      <a:pPr fontAlgn="ctr"/>
                      <a:r>
                        <a:rPr lang="en-US" sz="1600" dirty="0">
                          <a:effectLst/>
                        </a:rPr>
                        <a:t>Ocular diseases</a:t>
                      </a:r>
                    </a:p>
                  </a:txBody>
                  <a:tcPr marL="66534" marR="66534" marT="33267" marB="33267" anchor="ctr"/>
                </a:tc>
                <a:tc>
                  <a:txBody>
                    <a:bodyPr/>
                    <a:lstStyle/>
                    <a:p>
                      <a:pPr algn="ctr" fontAlgn="ctr"/>
                      <a:r>
                        <a:rPr lang="en-US" sz="1600">
                          <a:effectLst/>
                        </a:rPr>
                        <a:t>34</a:t>
                      </a:r>
                    </a:p>
                  </a:txBody>
                  <a:tcPr marL="66534" marR="66534" marT="33267" marB="33267" anchor="ctr"/>
                </a:tc>
                <a:tc>
                  <a:txBody>
                    <a:bodyPr/>
                    <a:lstStyle/>
                    <a:p>
                      <a:pPr algn="ctr" fontAlgn="ctr"/>
                      <a:r>
                        <a:rPr lang="en-US" sz="1600" dirty="0">
                          <a:effectLst/>
                        </a:rPr>
                        <a:t>1.3</a:t>
                      </a:r>
                    </a:p>
                  </a:txBody>
                  <a:tcPr marL="66534" marR="66534" marT="33267" marB="33267" anchor="ctr"/>
                </a:tc>
                <a:extLst>
                  <a:ext uri="{0D108BD9-81ED-4DB2-BD59-A6C34878D82A}">
                    <a16:rowId xmlns:a16="http://schemas.microsoft.com/office/drawing/2014/main" val="3623860391"/>
                  </a:ext>
                </a:extLst>
              </a:tr>
            </a:tbl>
          </a:graphicData>
        </a:graphic>
      </p:graphicFrame>
      <p:sp>
        <p:nvSpPr>
          <p:cNvPr id="30" name="TextBox 29">
            <a:extLst>
              <a:ext uri="{FF2B5EF4-FFF2-40B4-BE49-F238E27FC236}">
                <a16:creationId xmlns:a16="http://schemas.microsoft.com/office/drawing/2014/main" id="{24B1AC2C-1F09-60F0-B7C8-31AE8F419310}"/>
              </a:ext>
            </a:extLst>
          </p:cNvPr>
          <p:cNvSpPr txBox="1"/>
          <p:nvPr/>
        </p:nvSpPr>
        <p:spPr>
          <a:xfrm>
            <a:off x="13971709" y="8165625"/>
            <a:ext cx="6335237" cy="1323439"/>
          </a:xfrm>
          <a:prstGeom prst="rect">
            <a:avLst/>
          </a:prstGeom>
          <a:noFill/>
        </p:spPr>
        <p:txBody>
          <a:bodyPr wrap="square" rtlCol="0">
            <a:spAutoFit/>
          </a:bodyPr>
          <a:lstStyle/>
          <a:p>
            <a:r>
              <a:rPr lang="en-US" sz="1600" dirty="0"/>
              <a:t>Figure 3. Fields of Study in Gene Therapy. Ignacio García-</a:t>
            </a:r>
            <a:r>
              <a:rPr lang="en-US" sz="1600" dirty="0" err="1"/>
              <a:t>Tuñon</a:t>
            </a:r>
            <a:r>
              <a:rPr lang="en-US" sz="1600" dirty="0"/>
              <a:t>, Elena Vuelta, Sandra Pérez-Ramos, Jesús M Hernández-Rivas, Lucía Méndez, María Herrero and Manuel Sanchez-Martin. (March 14, 2018) “</a:t>
            </a:r>
            <a:r>
              <a:rPr lang="en-US" sz="1600" i="1" dirty="0"/>
              <a:t>CRISPR-ERA for Switching Off (</a:t>
            </a:r>
            <a:r>
              <a:rPr lang="en-US" sz="1600" i="1" dirty="0" err="1"/>
              <a:t>Onco</a:t>
            </a:r>
            <a:r>
              <a:rPr lang="en-US" sz="1600" i="1" dirty="0"/>
              <a:t>) Genes</a:t>
            </a:r>
            <a:r>
              <a:rPr lang="en-US" sz="1600" dirty="0"/>
              <a:t>” https://www.intechopen.com/chapters/62990</a:t>
            </a:r>
          </a:p>
        </p:txBody>
      </p:sp>
      <p:pic>
        <p:nvPicPr>
          <p:cNvPr id="31" name="Picture 30">
            <a:extLst>
              <a:ext uri="{FF2B5EF4-FFF2-40B4-BE49-F238E27FC236}">
                <a16:creationId xmlns:a16="http://schemas.microsoft.com/office/drawing/2014/main" id="{1A397BD1-6491-4625-B8BD-37891AE42A7C}"/>
              </a:ext>
            </a:extLst>
          </p:cNvPr>
          <p:cNvPicPr>
            <a:picLocks noChangeAspect="1"/>
          </p:cNvPicPr>
          <p:nvPr/>
        </p:nvPicPr>
        <p:blipFill>
          <a:blip r:embed="rId14"/>
          <a:stretch>
            <a:fillRect/>
          </a:stretch>
        </p:blipFill>
        <p:spPr>
          <a:xfrm>
            <a:off x="21074763" y="5780697"/>
            <a:ext cx="5942356" cy="3483619"/>
          </a:xfrm>
          <a:prstGeom prst="rect">
            <a:avLst/>
          </a:prstGeom>
        </p:spPr>
      </p:pic>
      <p:sp>
        <p:nvSpPr>
          <p:cNvPr id="32" name="TextBox 31">
            <a:extLst>
              <a:ext uri="{FF2B5EF4-FFF2-40B4-BE49-F238E27FC236}">
                <a16:creationId xmlns:a16="http://schemas.microsoft.com/office/drawing/2014/main" id="{F4DB6C1B-667B-D592-D546-71A44F6F24BE}"/>
              </a:ext>
            </a:extLst>
          </p:cNvPr>
          <p:cNvSpPr txBox="1"/>
          <p:nvPr/>
        </p:nvSpPr>
        <p:spPr>
          <a:xfrm>
            <a:off x="20609100" y="9252484"/>
            <a:ext cx="6555513" cy="830997"/>
          </a:xfrm>
          <a:prstGeom prst="rect">
            <a:avLst/>
          </a:prstGeom>
          <a:noFill/>
        </p:spPr>
        <p:txBody>
          <a:bodyPr wrap="square" rtlCol="0">
            <a:spAutoFit/>
          </a:bodyPr>
          <a:lstStyle/>
          <a:p>
            <a:r>
              <a:rPr lang="en-US" sz="1600" dirty="0"/>
              <a:t>Figure 4. CRISPR/Cas9 Gene Editing. </a:t>
            </a:r>
            <a:r>
              <a:rPr lang="en-US" sz="1400" dirty="0"/>
              <a:t>BY BISHAL KHATIWADA</a:t>
            </a:r>
            <a:r>
              <a:rPr lang="en-US" sz="1600" dirty="0"/>
              <a:t> (FEB 8, 2019). “</a:t>
            </a:r>
            <a:r>
              <a:rPr lang="en-US" sz="1600" i="1" dirty="0"/>
              <a:t>Things You Should Know About CRISPR Gene-Editing Tool” https://explorebiotech.com/crispr-gene-editing-tool/</a:t>
            </a:r>
          </a:p>
        </p:txBody>
      </p:sp>
      <p:pic>
        <p:nvPicPr>
          <p:cNvPr id="33" name="Picture 32">
            <a:extLst>
              <a:ext uri="{FF2B5EF4-FFF2-40B4-BE49-F238E27FC236}">
                <a16:creationId xmlns:a16="http://schemas.microsoft.com/office/drawing/2014/main" id="{F85995BC-D3E5-28FA-2333-72B255A1E2B1}"/>
              </a:ext>
            </a:extLst>
          </p:cNvPr>
          <p:cNvPicPr>
            <a:picLocks noChangeAspect="1"/>
          </p:cNvPicPr>
          <p:nvPr/>
        </p:nvPicPr>
        <p:blipFill>
          <a:blip r:embed="rId15"/>
          <a:stretch>
            <a:fillRect/>
          </a:stretch>
        </p:blipFill>
        <p:spPr>
          <a:xfrm>
            <a:off x="25518280" y="10758477"/>
            <a:ext cx="1011229" cy="1011229"/>
          </a:xfrm>
          <a:prstGeom prst="rect">
            <a:avLst/>
          </a:prstGeom>
        </p:spPr>
      </p:pic>
      <p:pic>
        <p:nvPicPr>
          <p:cNvPr id="37" name="Picture 36">
            <a:extLst>
              <a:ext uri="{FF2B5EF4-FFF2-40B4-BE49-F238E27FC236}">
                <a16:creationId xmlns:a16="http://schemas.microsoft.com/office/drawing/2014/main" id="{2068E63F-1EAD-8663-53A0-A2D12B6C7879}"/>
              </a:ext>
            </a:extLst>
          </p:cNvPr>
          <p:cNvPicPr>
            <a:picLocks noChangeAspect="1"/>
          </p:cNvPicPr>
          <p:nvPr/>
        </p:nvPicPr>
        <p:blipFill>
          <a:blip r:embed="rId16"/>
          <a:stretch>
            <a:fillRect/>
          </a:stretch>
        </p:blipFill>
        <p:spPr>
          <a:xfrm>
            <a:off x="21130870" y="10620971"/>
            <a:ext cx="1868553" cy="1137958"/>
          </a:xfrm>
          <a:prstGeom prst="rect">
            <a:avLst/>
          </a:prstGeom>
        </p:spPr>
      </p:pic>
      <p:pic>
        <p:nvPicPr>
          <p:cNvPr id="4" name="Recorded Sound">
            <a:hlinkClick r:id="" action="ppaction://media"/>
            <a:extLst>
              <a:ext uri="{FF2B5EF4-FFF2-40B4-BE49-F238E27FC236}">
                <a16:creationId xmlns:a16="http://schemas.microsoft.com/office/drawing/2014/main" id="{CF4A1FEF-4D11-7ED7-B364-622EB0B5C399}"/>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224338" y="583432"/>
            <a:ext cx="1304158" cy="1304158"/>
          </a:xfrm>
          <a:prstGeom prst="rect">
            <a:avLst/>
          </a:prstGeom>
        </p:spPr>
      </p:pic>
    </p:spTree>
    <p:extLst>
      <p:ext uri="{BB962C8B-B14F-4D97-AF65-F5344CB8AC3E}">
        <p14:creationId xmlns:p14="http://schemas.microsoft.com/office/powerpoint/2010/main" val="5274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5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3278</TotalTime>
  <Words>1028</Words>
  <Application>Microsoft Office PowerPoint</Application>
  <PresentationFormat>Custom</PresentationFormat>
  <Paragraphs>57</Paragraphs>
  <Slides>1</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Narrow</vt:lpstr>
      <vt:lpstr>Calibri</vt:lpstr>
      <vt:lpstr>jaf-domus</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Mahta Herfatmanesh</cp:lastModifiedBy>
  <cp:revision>19</cp:revision>
  <dcterms:created xsi:type="dcterms:W3CDTF">2019-01-09T23:22:57Z</dcterms:created>
  <dcterms:modified xsi:type="dcterms:W3CDTF">2022-05-10T17:46:48Z</dcterms:modified>
</cp:coreProperties>
</file>