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Helvetica Neue"/>
      </a:defRPr>
    </a:lvl1pPr>
    <a:lvl2pPr indent="228600" latinLnBrk="0">
      <a:defRPr>
        <a:latin typeface="+mj-lt"/>
        <a:ea typeface="+mj-ea"/>
        <a:cs typeface="+mj-cs"/>
        <a:sym typeface="Helvetica Neue"/>
      </a:defRPr>
    </a:lvl2pPr>
    <a:lvl3pPr indent="457200" latinLnBrk="0">
      <a:defRPr>
        <a:latin typeface="+mj-lt"/>
        <a:ea typeface="+mj-ea"/>
        <a:cs typeface="+mj-cs"/>
        <a:sym typeface="Helvetica Neue"/>
      </a:defRPr>
    </a:lvl3pPr>
    <a:lvl4pPr indent="685800" latinLnBrk="0">
      <a:defRPr>
        <a:latin typeface="+mj-lt"/>
        <a:ea typeface="+mj-ea"/>
        <a:cs typeface="+mj-cs"/>
        <a:sym typeface="Helvetica Neue"/>
      </a:defRPr>
    </a:lvl4pPr>
    <a:lvl5pPr indent="914400" latinLnBrk="0">
      <a:defRPr>
        <a:latin typeface="+mj-lt"/>
        <a:ea typeface="+mj-ea"/>
        <a:cs typeface="+mj-cs"/>
        <a:sym typeface="Helvetica Neue"/>
      </a:defRPr>
    </a:lvl5pPr>
    <a:lvl6pPr indent="1143000" latinLnBrk="0">
      <a:defRPr>
        <a:latin typeface="+mj-lt"/>
        <a:ea typeface="+mj-ea"/>
        <a:cs typeface="+mj-cs"/>
        <a:sym typeface="Helvetica Neue"/>
      </a:defRPr>
    </a:lvl6pPr>
    <a:lvl7pPr indent="1371600" latinLnBrk="0">
      <a:defRPr>
        <a:latin typeface="+mj-lt"/>
        <a:ea typeface="+mj-ea"/>
        <a:cs typeface="+mj-cs"/>
        <a:sym typeface="Helvetica Neue"/>
      </a:defRPr>
    </a:lvl7pPr>
    <a:lvl8pPr indent="1600200" latinLnBrk="0">
      <a:defRPr>
        <a:latin typeface="+mj-lt"/>
        <a:ea typeface="+mj-ea"/>
        <a:cs typeface="+mj-cs"/>
        <a:sym typeface="Helvetica Neue"/>
      </a:defRPr>
    </a:lvl8pPr>
    <a:lvl9pPr indent="1828800" latinLnBrk="0">
      <a:defRPr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A4FC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04859" y="6245225"/>
            <a:ext cx="281941" cy="28708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natgeokids.com/uk/discover/animals/insects/honey-bees/" TargetMode="External"/><Relationship Id="rId3" Type="http://schemas.openxmlformats.org/officeDocument/2006/relationships/hyperlink" Target="https://www.thoughtco.com/honey-bee-apis-mellifera-1968092" TargetMode="External"/><Relationship Id="rId4" Type="http://schemas.openxmlformats.org/officeDocument/2006/relationships/hyperlink" Target="https://www.omlet.co.uk/guide/bees/about_bees/history/" TargetMode="External"/><Relationship Id="rId5" Type="http://schemas.openxmlformats.org/officeDocument/2006/relationships/hyperlink" Target="https://galenafarms.com/blogs/articles/the-honey-bee-monarchy" TargetMode="External"/><Relationship Id="rId6" Type="http://schemas.openxmlformats.org/officeDocument/2006/relationships/hyperlink" Target="https://www.aces.edu/blog/topics/bees-pollinators/nectar-and-pollen-producing-plants-of-alabama-a-guide-for-beekeepers/" TargetMode="External"/><Relationship Id="rId7" Type="http://schemas.openxmlformats.org/officeDocument/2006/relationships/hyperlink" Target="https://www.orkin.com/pests/stinging-pests/bees/honey-bees/what-do-honey-bees-eat" TargetMode="External"/><Relationship Id="rId8" Type="http://schemas.openxmlformats.org/officeDocument/2006/relationships/hyperlink" Target="https://dribbble.com/tags/hungry_bee" TargetMode="External"/><Relationship Id="rId9" Type="http://schemas.openxmlformats.org/officeDocument/2006/relationships/hyperlink" Target="https://www.ypsilibrary.org/2020/06/bees/" TargetMode="External"/><Relationship Id="rId10" Type="http://schemas.openxmlformats.org/officeDocument/2006/relationships/hyperlink" Target="https://m.facebook.com/JustBeeFriendly/photos/why-bees-are-so-important-give-us-a-in-the-comments-if-you-care-about-beespollin/1126038690864825/" TargetMode="External"/><Relationship Id="rId11" Type="http://schemas.openxmlformats.org/officeDocument/2006/relationships/hyperlink" Target="https://phillybeekeepers.org/bip-releases-colony-loss-data-for-2019-2020/" TargetMode="External"/><Relationship Id="rId12" Type="http://schemas.openxmlformats.org/officeDocument/2006/relationships/hyperlink" Target="https://knowyourmeme.com/photos/342475-bees" TargetMode="External"/><Relationship Id="rId13" Type="http://schemas.openxmlformats.org/officeDocument/2006/relationships/hyperlink" Target="https://www.museumoftheearth.org/bees/threats" TargetMode="External"/><Relationship Id="rId14" Type="http://schemas.openxmlformats.org/officeDocument/2006/relationships/hyperlink" Target="https://earthjustice.org/features/infographic-bees-toxic-problem" TargetMode="External"/><Relationship Id="rId15" Type="http://schemas.openxmlformats.org/officeDocument/2006/relationships/hyperlink" Target="https://www.healthline.com/health/bee-pollen-benefits%23research-says4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honeybee-facts-1.jpg" descr="honeybee-facts-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0820" y="1761371"/>
            <a:ext cx="6898966" cy="4389263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What’s All The Buzz About Honey Bees?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pPr/>
            <a:r>
              <a:t>What’s All The Buzz About Honey Bees?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What’s the Buzz?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What’s the Buzz?</a:t>
            </a:r>
          </a:p>
        </p:txBody>
      </p:sp>
      <p:sp>
        <p:nvSpPr>
          <p:cNvPr id="58" name="1 in 3 foods we take a bite of are because of pollination from bees…"/>
          <p:cNvSpPr txBox="1"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 in 3 foods we take a bite of are because of pollination from bees</a:t>
            </a:r>
          </a:p>
          <a:p>
            <a:pPr/>
            <a:r>
              <a:t>85% of plants and trees survival relies on pollinators from bees</a:t>
            </a:r>
          </a:p>
          <a:p>
            <a:pPr/>
            <a:r>
              <a:t>30% of the entire worlds crops survival depend and rely on bees</a:t>
            </a:r>
          </a:p>
          <a:p>
            <a:pPr/>
            <a:r>
              <a:t>70 of the top 100 food crops are pollinated by bees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he biggest problems and the majority of death causation for the honey bees are ?…"/>
          <p:cNvSpPr txBox="1"/>
          <p:nvPr>
            <p:ph type="body" idx="4294967295"/>
          </p:nvPr>
        </p:nvSpPr>
        <p:spPr>
          <a:xfrm>
            <a:off x="534132" y="1118821"/>
            <a:ext cx="4905944" cy="525780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200"/>
            </a:pPr>
            <a:r>
              <a:t>The biggest problems and the majority of death causation for the honey bees are ?</a:t>
            </a:r>
          </a:p>
          <a:p>
            <a:pPr marL="220578" indent="-220578">
              <a:buChar char="•"/>
              <a:defRPr sz="2200"/>
            </a:pPr>
            <a:r>
              <a:t>pesticides </a:t>
            </a:r>
          </a:p>
          <a:p>
            <a:pPr marL="220578" indent="-220578">
              <a:buChar char="•"/>
              <a:defRPr sz="2200"/>
            </a:pPr>
            <a:r>
              <a:t>pathogens/parasites</a:t>
            </a:r>
          </a:p>
          <a:p>
            <a:pPr marL="220578" indent="-220578">
              <a:buChar char="•"/>
              <a:defRPr sz="2200"/>
            </a:pPr>
            <a:r>
              <a:t>habitat loss</a:t>
            </a:r>
          </a:p>
          <a:p>
            <a:pPr marL="220578" indent="-220578">
              <a:buChar char="•"/>
              <a:defRPr sz="2200"/>
            </a:pPr>
            <a:r>
              <a:t>invasive species</a:t>
            </a:r>
          </a:p>
          <a:p>
            <a:pPr marL="220578" indent="-220578">
              <a:buChar char="•"/>
              <a:defRPr sz="2200"/>
            </a:pPr>
            <a:r>
              <a:t>climate change</a:t>
            </a:r>
          </a:p>
          <a:p>
            <a:pPr marL="220578" indent="-220578">
              <a:buChar char="•"/>
              <a:defRPr sz="2200"/>
            </a:pPr>
            <a:r>
              <a:t>genetic diversity</a:t>
            </a:r>
          </a:p>
        </p:txBody>
      </p:sp>
      <p:pic>
        <p:nvPicPr>
          <p:cNvPr id="61" name="Unknown-2.jpeg" descr="Unknown-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99208" y="2697583"/>
            <a:ext cx="4905943" cy="3182710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What’s the problem?"/>
          <p:cNvSpPr txBox="1"/>
          <p:nvPr>
            <p:ph type="title" idx="4294967295"/>
          </p:nvPr>
        </p:nvSpPr>
        <p:spPr>
          <a:xfrm>
            <a:off x="28575" y="-116743"/>
            <a:ext cx="8229600" cy="1508126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/>
            <a:r>
              <a:t>What’s the problem?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Buzzkill."/>
          <p:cNvSpPr txBox="1"/>
          <p:nvPr>
            <p:ph type="title" idx="4294967295"/>
          </p:nvPr>
        </p:nvSpPr>
        <p:spPr>
          <a:xfrm>
            <a:off x="-2775528" y="573912"/>
            <a:ext cx="8229601" cy="1508126"/>
          </a:xfrm>
          <a:prstGeom prst="rect">
            <a:avLst/>
          </a:prstGeom>
        </p:spPr>
        <p:txBody>
          <a:bodyPr/>
          <a:lstStyle/>
          <a:p>
            <a:pPr/>
            <a:r>
              <a:t>Buzzkill.</a:t>
            </a:r>
          </a:p>
        </p:txBody>
      </p:sp>
      <p:pic>
        <p:nvPicPr>
          <p:cNvPr id="65" name="2020-Loss-graph-555x431.png" descr="2020-Loss-graph-555x43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8426" y="1466"/>
            <a:ext cx="6194192" cy="4810265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From April 1st 2019 to 2020 about 44% of colonies were lost.…"/>
          <p:cNvSpPr txBox="1"/>
          <p:nvPr>
            <p:ph type="body" sz="half" idx="4294967295"/>
          </p:nvPr>
        </p:nvSpPr>
        <p:spPr>
          <a:xfrm>
            <a:off x="457200" y="4861672"/>
            <a:ext cx="8229601" cy="2170173"/>
          </a:xfrm>
          <a:prstGeom prst="rect">
            <a:avLst/>
          </a:prstGeom>
        </p:spPr>
        <p:txBody>
          <a:bodyPr/>
          <a:lstStyle/>
          <a:p>
            <a:pPr marL="342899" indent="-342899">
              <a:defRPr sz="2200"/>
            </a:pPr>
            <a:r>
              <a:t>From April 1st 2019 to 2020 about 44% of colonies were lost. </a:t>
            </a:r>
          </a:p>
          <a:p>
            <a:pPr marL="342899" indent="-342899">
              <a:defRPr sz="2200"/>
            </a:pPr>
            <a:r>
              <a:t>Losses during the 2019 summer was the highest ever recorded to date.</a:t>
            </a:r>
          </a:p>
          <a:p>
            <a:pPr marL="342899" indent="-342899">
              <a:defRPr sz="2200"/>
            </a:pPr>
            <a:r>
              <a:t>The decline in honey bees are getting worse and worse each year 30% annual decline based on commercial beekeepers.</a:t>
            </a:r>
          </a:p>
        </p:txBody>
      </p:sp>
      <p:sp>
        <p:nvSpPr>
          <p:cNvPr id="67" name="https://phillybeekeepers.org/bip-releases-colony-loss-data-for-2019-2020/"/>
          <p:cNvSpPr txBox="1"/>
          <p:nvPr/>
        </p:nvSpPr>
        <p:spPr>
          <a:xfrm>
            <a:off x="5135180" y="4612560"/>
            <a:ext cx="3855291" cy="225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/>
            </a:lvl1pPr>
          </a:lstStyle>
          <a:p>
            <a:pPr/>
            <a:r>
              <a:t>https://phillybeekeepers.org/bip-releases-colony-loss-data-for-2019-2020/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esticides"/>
          <p:cNvSpPr txBox="1"/>
          <p:nvPr>
            <p:ph type="title" idx="4294967295"/>
          </p:nvPr>
        </p:nvSpPr>
        <p:spPr>
          <a:xfrm>
            <a:off x="160459" y="-347541"/>
            <a:ext cx="8229601" cy="1508126"/>
          </a:xfrm>
          <a:prstGeom prst="rect">
            <a:avLst/>
          </a:prstGeom>
        </p:spPr>
        <p:txBody>
          <a:bodyPr/>
          <a:lstStyle/>
          <a:p>
            <a:pPr/>
            <a:r>
              <a:t>Pesticides</a:t>
            </a:r>
          </a:p>
        </p:txBody>
      </p:sp>
      <p:sp>
        <p:nvSpPr>
          <p:cNvPr id="70" name="The Biggest causation of death in honeybees…"/>
          <p:cNvSpPr txBox="1"/>
          <p:nvPr>
            <p:ph type="body" idx="4294967295"/>
          </p:nvPr>
        </p:nvSpPr>
        <p:spPr>
          <a:xfrm>
            <a:off x="144971" y="642771"/>
            <a:ext cx="5393025" cy="6066694"/>
          </a:xfrm>
          <a:prstGeom prst="rect">
            <a:avLst/>
          </a:prstGeom>
        </p:spPr>
        <p:txBody>
          <a:bodyPr/>
          <a:lstStyle/>
          <a:p>
            <a:pPr marL="342899" indent="-342899">
              <a:defRPr sz="1900"/>
            </a:pPr>
            <a:r>
              <a:t>The Biggest causation of death in honeybees </a:t>
            </a:r>
          </a:p>
          <a:p>
            <a:pPr marL="342899" indent="-342899">
              <a:defRPr sz="1900"/>
            </a:pPr>
            <a:r>
              <a:t>Neonicotinoids better known as “neonics,” are pesticides that are used in more than 120 crops. From fruits, corn, canola, vegetables and grains to get rid of and kill insects.</a:t>
            </a:r>
          </a:p>
          <a:p>
            <a:pPr marL="342899" indent="-342899">
              <a:defRPr sz="1900"/>
            </a:pPr>
            <a:r>
              <a:t>Neonics continue to thrive inside of a plant forever from the seconds it’s been applied.</a:t>
            </a:r>
          </a:p>
          <a:p>
            <a:pPr marL="342899" indent="-342899">
              <a:defRPr sz="1900"/>
            </a:pPr>
            <a:r>
              <a:t>Once a honeybee lands on a plant to gather pollen, the honeybees body gets exposed and gathers the toxic chemicals (sulfoxaflor) from the neonics.</a:t>
            </a:r>
          </a:p>
          <a:p>
            <a:pPr marL="342899" indent="-342899">
              <a:defRPr sz="1900"/>
            </a:pPr>
            <a:r>
              <a:t>Neonics cause honeybees illness and death by making them susceptible to diseases and mites by weakening their immune system.</a:t>
            </a:r>
          </a:p>
          <a:p>
            <a:pPr marL="342899" indent="-342899">
              <a:defRPr sz="1900"/>
            </a:pPr>
            <a:r>
              <a:t>Entire colonies can get contaminated if a bee passes on contaminated pollen off to another bee.</a:t>
            </a:r>
          </a:p>
          <a:p>
            <a:pPr marL="342899" indent="-342899">
              <a:defRPr sz="1900"/>
            </a:pPr>
            <a:r>
              <a:t>Neonics toxins are powerful and can affect bees sensory neuron receptors causing them not to be able to navigate back to the bee hive and eventually causing death.</a:t>
            </a:r>
          </a:p>
        </p:txBody>
      </p:sp>
      <p:pic>
        <p:nvPicPr>
          <p:cNvPr id="71" name="bee-infographic_big_2019.jpg" descr="bee-infographic_big_20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70045" y="200841"/>
            <a:ext cx="3288148" cy="6066693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https://earthjustice.org/features/infographic-bees-toxic-problem"/>
          <p:cNvSpPr txBox="1"/>
          <p:nvPr/>
        </p:nvSpPr>
        <p:spPr>
          <a:xfrm>
            <a:off x="5557502" y="6348208"/>
            <a:ext cx="3328626" cy="225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/>
            </a:lvl1pPr>
          </a:lstStyle>
          <a:p>
            <a:pPr/>
            <a:r>
              <a:t>https://earthjustice.org/features/infographic-bees-toxic-problem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How can YOU help?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How can YOU help?</a:t>
            </a:r>
          </a:p>
        </p:txBody>
      </p:sp>
      <p:sp>
        <p:nvSpPr>
          <p:cNvPr id="75" name="Building a garden filled with flowers containing pollen to help with more food sources for honeybees.…"/>
          <p:cNvSpPr txBox="1"/>
          <p:nvPr>
            <p:ph type="body" idx="4294967295"/>
          </p:nvPr>
        </p:nvSpPr>
        <p:spPr>
          <a:xfrm>
            <a:off x="588854" y="1492482"/>
            <a:ext cx="8229601" cy="5257801"/>
          </a:xfrm>
          <a:prstGeom prst="rect">
            <a:avLst/>
          </a:prstGeom>
        </p:spPr>
        <p:txBody>
          <a:bodyPr/>
          <a:lstStyle/>
          <a:p>
            <a:pPr marL="342899" indent="-342899">
              <a:defRPr sz="2900"/>
            </a:pPr>
            <a:r>
              <a:t>Building a garden filled with flowers containing pollen to help with more food sources for honeybees.</a:t>
            </a:r>
          </a:p>
          <a:p>
            <a:pPr marL="342899" indent="-342899">
              <a:defRPr sz="2900"/>
            </a:pPr>
            <a:r>
              <a:t>Be VERY cautious in using pesticides, reduce the usage of pesticides or switch to more organic herbicides.</a:t>
            </a:r>
          </a:p>
          <a:p>
            <a:pPr marL="342899" indent="-342899">
              <a:defRPr sz="2900"/>
            </a:pPr>
            <a:r>
              <a:t>Support beekeepers in your area, helping by purchasing products from them or donating to help their organization.</a:t>
            </a:r>
          </a:p>
          <a:p>
            <a:pPr marL="342899" indent="-342899">
              <a:defRPr sz="2900"/>
            </a:pPr>
            <a:r>
              <a:t>Don’t kill bees!!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“If the bee disappears from the surface of the earth, man would have no more than four years left to live.”…"/>
          <p:cNvSpPr txBox="1"/>
          <p:nvPr>
            <p:ph type="title" idx="4294967295"/>
          </p:nvPr>
        </p:nvSpPr>
        <p:spPr>
          <a:xfrm>
            <a:off x="335880" y="1976534"/>
            <a:ext cx="8229601" cy="3295360"/>
          </a:xfrm>
          <a:prstGeom prst="rect">
            <a:avLst/>
          </a:prstGeom>
        </p:spPr>
        <p:txBody>
          <a:bodyPr/>
          <a:lstStyle/>
          <a:p>
            <a:pPr>
              <a:defRPr i="1"/>
            </a:pPr>
            <a:r>
              <a:t>“If the bee disappears from the surface of the earth, man would have no more than four years left to live.”</a:t>
            </a:r>
          </a:p>
          <a:p>
            <a:pPr>
              <a:defRPr i="1"/>
            </a:pPr>
            <a:r>
              <a:t>-Albert Einstein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OURCES…"/>
          <p:cNvSpPr txBox="1"/>
          <p:nvPr>
            <p:ph type="body" idx="4294967295"/>
          </p:nvPr>
        </p:nvSpPr>
        <p:spPr>
          <a:xfrm>
            <a:off x="457200" y="424379"/>
            <a:ext cx="8229601" cy="5257801"/>
          </a:xfrm>
          <a:prstGeom prst="rect">
            <a:avLst/>
          </a:prstGeom>
        </p:spPr>
        <p:txBody>
          <a:bodyPr/>
          <a:lstStyle/>
          <a:p>
            <a:pPr marL="0" indent="0" algn="ctr" defTabSz="457200">
              <a:spcBef>
                <a:spcPts val="0"/>
              </a:spcBef>
              <a:buSzTx/>
              <a:buNone/>
              <a:defRPr sz="1200"/>
            </a:pPr>
            <a:r>
              <a:t>SOURCES</a:t>
            </a:r>
          </a:p>
          <a:p>
            <a:pPr marL="0" indent="0">
              <a:spcBef>
                <a:spcPts val="0"/>
              </a:spcBef>
              <a:buSzTx/>
              <a:buNone/>
              <a:defRPr sz="800"/>
            </a:pPr>
          </a:p>
          <a:p>
            <a:pPr marL="0" indent="0">
              <a:spcBef>
                <a:spcPts val="0"/>
              </a:spcBef>
              <a:buSzTx/>
              <a:buNone/>
              <a:defRPr sz="1200"/>
            </a:pPr>
            <a:r>
              <a:rPr>
                <a:hlinkClick r:id="rId2" invalidUrl="" action="" tgtFrame="" tooltip="" history="1" highlightClick="0" endSnd="0"/>
              </a:rPr>
              <a:t>https://www.natgeokids.com/uk/discover/animals/insects/honey-bees/</a:t>
            </a:r>
          </a:p>
          <a:p>
            <a:pPr marL="0" indent="0">
              <a:spcBef>
                <a:spcPts val="0"/>
              </a:spcBef>
              <a:buSzTx/>
              <a:buNone/>
              <a:defRPr sz="1200"/>
            </a:pPr>
          </a:p>
          <a:p>
            <a:pPr marL="0" indent="0">
              <a:spcBef>
                <a:spcPts val="0"/>
              </a:spcBef>
              <a:buSzTx/>
              <a:buNone/>
              <a:defRPr sz="1200"/>
            </a:pPr>
            <a:r>
              <a:rPr>
                <a:hlinkClick r:id="rId3" invalidUrl="" action="" tgtFrame="" tooltip="" history="1" highlightClick="0" endSnd="0"/>
              </a:rPr>
              <a:t>https://www.thoughtco.com/honey-bee-apis-mellifera-1968092</a:t>
            </a:r>
          </a:p>
          <a:p>
            <a:pPr marL="0" indent="0">
              <a:spcBef>
                <a:spcPts val="0"/>
              </a:spcBef>
              <a:buSzTx/>
              <a:buNone/>
              <a:defRPr sz="1200"/>
            </a:pPr>
          </a:p>
          <a:p>
            <a:pPr marL="0" indent="0">
              <a:spcBef>
                <a:spcPts val="0"/>
              </a:spcBef>
              <a:buSzTx/>
              <a:buNone/>
              <a:defRPr sz="1200"/>
            </a:pPr>
            <a:r>
              <a:rPr>
                <a:hlinkClick r:id="rId4" invalidUrl="" action="" tgtFrame="" tooltip="" history="1" highlightClick="0" endSnd="0"/>
              </a:rPr>
              <a:t>https://www.omlet.co.uk/guide/bees/about_bees/history/</a:t>
            </a:r>
          </a:p>
          <a:p>
            <a:pPr marL="0" indent="0">
              <a:spcBef>
                <a:spcPts val="0"/>
              </a:spcBef>
              <a:buSzTx/>
              <a:buNone/>
              <a:defRPr sz="1200"/>
            </a:pPr>
          </a:p>
          <a:p>
            <a:pPr marL="0" indent="0">
              <a:spcBef>
                <a:spcPts val="0"/>
              </a:spcBef>
              <a:buSzTx/>
              <a:buNone/>
              <a:defRPr sz="1200"/>
            </a:pPr>
            <a:r>
              <a:rPr>
                <a:hlinkClick r:id="rId5" invalidUrl="" action="" tgtFrame="" tooltip="" history="1" highlightClick="0" endSnd="0"/>
              </a:rPr>
              <a:t>https://galenafarms.com/blogs/articles/the-honey-bee-monarchy</a:t>
            </a:r>
          </a:p>
          <a:p>
            <a:pPr marL="0" indent="0">
              <a:spcBef>
                <a:spcPts val="0"/>
              </a:spcBef>
              <a:buSzTx/>
              <a:buNone/>
              <a:defRPr sz="1200"/>
            </a:pPr>
          </a:p>
          <a:p>
            <a:pPr marL="0" indent="0">
              <a:spcBef>
                <a:spcPts val="0"/>
              </a:spcBef>
              <a:buSzTx/>
              <a:buNone/>
              <a:defRPr sz="1200"/>
            </a:pPr>
            <a:r>
              <a:rPr>
                <a:hlinkClick r:id="rId6" invalidUrl="" action="" tgtFrame="" tooltip="" history="1" highlightClick="0" endSnd="0"/>
              </a:rPr>
              <a:t>https://www.aces.edu/blog/topics/bees-pollinators/nectar-and-pollen-producing-plants-of-alabama-a-guide-for-beekeepers/</a:t>
            </a:r>
          </a:p>
          <a:p>
            <a:pPr marL="0" indent="0">
              <a:spcBef>
                <a:spcPts val="0"/>
              </a:spcBef>
              <a:buSzTx/>
              <a:buNone/>
              <a:defRPr sz="1200"/>
            </a:pPr>
          </a:p>
          <a:p>
            <a:pPr marL="0" indent="0">
              <a:spcBef>
                <a:spcPts val="0"/>
              </a:spcBef>
              <a:buSzTx/>
              <a:buNone/>
              <a:defRPr sz="1200"/>
            </a:pPr>
            <a:r>
              <a:rPr>
                <a:hlinkClick r:id="rId7" invalidUrl="" action="" tgtFrame="" tooltip="" history="1" highlightClick="0" endSnd="0"/>
              </a:rPr>
              <a:t>https://www.orkin.com/pests/stinging-pests/bees/honey-bees/what-do-honey-bees-eat</a:t>
            </a:r>
          </a:p>
          <a:p>
            <a:pPr marL="0" indent="0">
              <a:spcBef>
                <a:spcPts val="0"/>
              </a:spcBef>
              <a:buSzTx/>
              <a:buNone/>
              <a:defRPr sz="1200"/>
            </a:pPr>
          </a:p>
          <a:p>
            <a:pPr marL="0" indent="0">
              <a:spcBef>
                <a:spcPts val="0"/>
              </a:spcBef>
              <a:buSzTx/>
              <a:buNone/>
              <a:defRPr sz="1200"/>
            </a:pPr>
            <a:r>
              <a:rPr>
                <a:hlinkClick r:id="rId8" invalidUrl="" action="" tgtFrame="" tooltip="" history="1" highlightClick="0" endSnd="0"/>
              </a:rPr>
              <a:t>https://dribbble.com/tags/hungry_bee</a:t>
            </a:r>
          </a:p>
          <a:p>
            <a:pPr marL="0" indent="0">
              <a:spcBef>
                <a:spcPts val="0"/>
              </a:spcBef>
              <a:buSzTx/>
              <a:buNone/>
              <a:defRPr sz="1200"/>
            </a:pPr>
          </a:p>
          <a:p>
            <a:pPr marL="0" indent="0">
              <a:spcBef>
                <a:spcPts val="0"/>
              </a:spcBef>
              <a:buSzTx/>
              <a:buNone/>
              <a:defRPr sz="1200"/>
            </a:pPr>
            <a:r>
              <a:rPr>
                <a:hlinkClick r:id="rId9" invalidUrl="" action="" tgtFrame="" tooltip="" history="1" highlightClick="0" endSnd="0"/>
              </a:rPr>
              <a:t>https://www.ypsilibrary.org/2020/06/bees/</a:t>
            </a:r>
          </a:p>
          <a:p>
            <a:pPr marL="0" indent="0">
              <a:spcBef>
                <a:spcPts val="0"/>
              </a:spcBef>
              <a:buSzTx/>
              <a:buNone/>
              <a:defRPr sz="1200"/>
            </a:pPr>
          </a:p>
          <a:p>
            <a:pPr marL="0" indent="0">
              <a:spcBef>
                <a:spcPts val="0"/>
              </a:spcBef>
              <a:buSzTx/>
              <a:buNone/>
              <a:defRPr sz="1200"/>
            </a:pPr>
            <a:r>
              <a:rPr>
                <a:hlinkClick r:id="rId10" invalidUrl="" action="" tgtFrame="" tooltip="" history="1" highlightClick="0" endSnd="0"/>
              </a:rPr>
              <a:t>https://m.facebook.com/JustBeeFriendly/photos/why-bees-are-so-important-give-us-a-in-the-comments-if-you-care-about-beespollin/1126038690864825/</a:t>
            </a:r>
          </a:p>
          <a:p>
            <a:pPr marL="0" indent="0">
              <a:spcBef>
                <a:spcPts val="0"/>
              </a:spcBef>
              <a:buSzTx/>
              <a:buNone/>
              <a:defRPr sz="1200"/>
            </a:pPr>
          </a:p>
          <a:p>
            <a:pPr marL="0" indent="0">
              <a:spcBef>
                <a:spcPts val="0"/>
              </a:spcBef>
              <a:buSzTx/>
              <a:buNone/>
              <a:defRPr sz="1200"/>
            </a:pPr>
            <a:r>
              <a:rPr>
                <a:hlinkClick r:id="rId11" invalidUrl="" action="" tgtFrame="" tooltip="" history="1" highlightClick="0" endSnd="0"/>
              </a:rPr>
              <a:t>https://phillybeekeepers.org/bip-releases-colony-loss-data-for-2019-2020/</a:t>
            </a:r>
          </a:p>
          <a:p>
            <a:pPr marL="0" indent="0">
              <a:spcBef>
                <a:spcPts val="0"/>
              </a:spcBef>
              <a:buSzTx/>
              <a:buNone/>
              <a:defRPr sz="1200"/>
            </a:pPr>
          </a:p>
          <a:p>
            <a:pPr marL="0" indent="0">
              <a:spcBef>
                <a:spcPts val="0"/>
              </a:spcBef>
              <a:buSzTx/>
              <a:buNone/>
              <a:defRPr sz="1200"/>
            </a:pPr>
            <a:r>
              <a:rPr>
                <a:hlinkClick r:id="rId12" invalidUrl="" action="" tgtFrame="" tooltip="" history="1" highlightClick="0" endSnd="0"/>
              </a:rPr>
              <a:t>https://knowyourmeme.com/photos/342475-bees</a:t>
            </a:r>
          </a:p>
          <a:p>
            <a:pPr marL="0" indent="0">
              <a:spcBef>
                <a:spcPts val="0"/>
              </a:spcBef>
              <a:buSzTx/>
              <a:buNone/>
              <a:defRPr sz="1200"/>
            </a:pPr>
          </a:p>
          <a:p>
            <a:pPr marL="0" indent="0">
              <a:spcBef>
                <a:spcPts val="0"/>
              </a:spcBef>
              <a:buSzTx/>
              <a:buNone/>
              <a:defRPr sz="1200"/>
            </a:pPr>
            <a:r>
              <a:rPr>
                <a:hlinkClick r:id="rId13" invalidUrl="" action="" tgtFrame="" tooltip="" history="1" highlightClick="0" endSnd="0"/>
              </a:rPr>
              <a:t>https://www.museumoftheearth.org/bees/threats</a:t>
            </a:r>
          </a:p>
          <a:p>
            <a:pPr marL="0" indent="0">
              <a:spcBef>
                <a:spcPts val="0"/>
              </a:spcBef>
              <a:buSzTx/>
              <a:buNone/>
              <a:defRPr sz="1200"/>
            </a:pPr>
          </a:p>
          <a:p>
            <a:pPr marL="0" indent="0">
              <a:spcBef>
                <a:spcPts val="0"/>
              </a:spcBef>
              <a:buSzTx/>
              <a:buNone/>
              <a:defRPr sz="1200"/>
            </a:pPr>
            <a:r>
              <a:rPr>
                <a:hlinkClick r:id="rId14" invalidUrl="" action="" tgtFrame="" tooltip="" history="1" highlightClick="0" endSnd="0"/>
              </a:rPr>
              <a:t>https://earthjustice.org/features/infographic-bees-toxic-problem</a:t>
            </a:r>
          </a:p>
          <a:p>
            <a:pPr marL="0" indent="0">
              <a:spcBef>
                <a:spcPts val="0"/>
              </a:spcBef>
              <a:buSzTx/>
              <a:buNone/>
              <a:defRPr sz="1200"/>
            </a:pPr>
          </a:p>
          <a:p>
            <a:pPr marL="0" indent="0">
              <a:spcBef>
                <a:spcPts val="0"/>
              </a:spcBef>
              <a:buSzTx/>
              <a:buNone/>
              <a:defRPr sz="1200"/>
            </a:pPr>
          </a:p>
          <a:p>
            <a:pPr marL="0" indent="0">
              <a:spcBef>
                <a:spcPts val="0"/>
              </a:spcBef>
              <a:buSzTx/>
              <a:buNone/>
              <a:defRPr sz="1200"/>
            </a:pPr>
            <a:r>
              <a:rPr>
                <a:hlinkClick r:id="rId15" invalidUrl="" action="" tgtFrame="" tooltip="" history="1" highlightClick="0" endSnd="0"/>
              </a:rPr>
              <a:t>https://www.healthline.com/health/bee-pollen-benefits%23research-says4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he Apis Mellifera most commonly known as the “honey bee” is a eusocial flying insect within the genus apis of the bee clade.…"/>
          <p:cNvSpPr txBox="1"/>
          <p:nvPr>
            <p:ph type="body" idx="4294967295"/>
          </p:nvPr>
        </p:nvSpPr>
        <p:spPr>
          <a:xfrm>
            <a:off x="129653" y="3551829"/>
            <a:ext cx="8229601" cy="5257801"/>
          </a:xfrm>
          <a:prstGeom prst="rect">
            <a:avLst/>
          </a:prstGeom>
        </p:spPr>
        <p:txBody>
          <a:bodyPr/>
          <a:lstStyle/>
          <a:p>
            <a:pPr/>
            <a:r>
              <a:t>The Apis Mellifera most commonly known as the “honey bee” is a eusocial flying insect within the genus apis of the bee clade.</a:t>
            </a:r>
          </a:p>
          <a:p>
            <a:pPr/>
            <a:r>
              <a:t> The honey bee which isn’t a native to North America can be found in Europe, Africa, Western &amp; Central Asia.</a:t>
            </a:r>
          </a:p>
        </p:txBody>
      </p:sp>
      <p:sp>
        <p:nvSpPr>
          <p:cNvPr id="24" name="Apis Mellifera"/>
          <p:cNvSpPr txBox="1"/>
          <p:nvPr>
            <p:ph type="title" idx="4294967295"/>
          </p:nvPr>
        </p:nvSpPr>
        <p:spPr>
          <a:xfrm>
            <a:off x="-1262418" y="975842"/>
            <a:ext cx="8229601" cy="1508126"/>
          </a:xfrm>
          <a:prstGeom prst="rect">
            <a:avLst/>
          </a:prstGeom>
        </p:spPr>
        <p:txBody>
          <a:bodyPr/>
          <a:lstStyle/>
          <a:p>
            <a:pPr/>
            <a:r>
              <a:t>Apis Mellifera</a:t>
            </a:r>
          </a:p>
        </p:txBody>
      </p:sp>
      <p:pic>
        <p:nvPicPr>
          <p:cNvPr id="25" name="GettyImages-200415242-001-56a520325f9b58b7d0daf222.jpg" descr="GettyImages-200415242-001-56a520325f9b58b7d0daf2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59849" y="326948"/>
            <a:ext cx="3184845" cy="31848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lassification"/>
          <p:cNvSpPr txBox="1"/>
          <p:nvPr>
            <p:ph type="title" idx="4294967295"/>
          </p:nvPr>
        </p:nvSpPr>
        <p:spPr>
          <a:xfrm>
            <a:off x="212271" y="24039"/>
            <a:ext cx="8229601" cy="1508126"/>
          </a:xfrm>
          <a:prstGeom prst="rect">
            <a:avLst/>
          </a:prstGeom>
        </p:spPr>
        <p:txBody>
          <a:bodyPr/>
          <a:lstStyle/>
          <a:p>
            <a:pPr/>
            <a:r>
              <a:t>Classification</a:t>
            </a:r>
          </a:p>
        </p:txBody>
      </p:sp>
      <p:sp>
        <p:nvSpPr>
          <p:cNvPr id="28" name="Kingdom: animal…"/>
          <p:cNvSpPr txBox="1"/>
          <p:nvPr>
            <p:ph type="body" idx="4294967295"/>
          </p:nvPr>
        </p:nvSpPr>
        <p:spPr>
          <a:xfrm>
            <a:off x="76200" y="1355238"/>
            <a:ext cx="8229600" cy="5257801"/>
          </a:xfrm>
          <a:prstGeom prst="rect">
            <a:avLst/>
          </a:prstGeom>
        </p:spPr>
        <p:txBody>
          <a:bodyPr/>
          <a:lstStyle/>
          <a:p>
            <a:pPr/>
            <a:r>
              <a:t>Kingdom: animal </a:t>
            </a:r>
          </a:p>
          <a:p>
            <a:pPr/>
            <a:r>
              <a:t>Phylum: arthropoda </a:t>
            </a:r>
          </a:p>
          <a:p>
            <a:pPr/>
            <a:r>
              <a:t>Class: insecta</a:t>
            </a:r>
          </a:p>
          <a:p>
            <a:pPr/>
            <a:r>
              <a:t>Order: hymenoptera</a:t>
            </a:r>
          </a:p>
          <a:p>
            <a:pPr/>
            <a:r>
              <a:t>Family: apidae</a:t>
            </a:r>
          </a:p>
          <a:p>
            <a:pPr/>
            <a:r>
              <a:t>Genus: apis</a:t>
            </a:r>
          </a:p>
          <a:p>
            <a:pPr/>
            <a:r>
              <a:t>Species: mellifera</a:t>
            </a:r>
          </a:p>
        </p:txBody>
      </p:sp>
      <p:pic>
        <p:nvPicPr>
          <p:cNvPr id="29" name="Beeb-607976346-e1536090514893.jpg" descr="Beeb-607976346-e153609051489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84055" y="2025772"/>
            <a:ext cx="5210292" cy="33156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Life Cycle"/>
          <p:cNvSpPr txBox="1"/>
          <p:nvPr>
            <p:ph type="title" idx="4294967295"/>
          </p:nvPr>
        </p:nvSpPr>
        <p:spPr>
          <a:xfrm>
            <a:off x="2659767" y="-39201"/>
            <a:ext cx="8229601" cy="1508126"/>
          </a:xfrm>
          <a:prstGeom prst="rect">
            <a:avLst/>
          </a:prstGeom>
        </p:spPr>
        <p:txBody>
          <a:bodyPr/>
          <a:lstStyle/>
          <a:p>
            <a:pPr/>
            <a:r>
              <a:t>Life Cycle</a:t>
            </a:r>
          </a:p>
        </p:txBody>
      </p:sp>
      <p:sp>
        <p:nvSpPr>
          <p:cNvPr id="32" name="4 Stages of the Honey bee…"/>
          <p:cNvSpPr txBox="1"/>
          <p:nvPr>
            <p:ph type="body" idx="4294967295"/>
          </p:nvPr>
        </p:nvSpPr>
        <p:spPr>
          <a:xfrm>
            <a:off x="8163" y="435586"/>
            <a:ext cx="4641728" cy="5986828"/>
          </a:xfrm>
          <a:prstGeom prst="rect">
            <a:avLst/>
          </a:prstGeom>
        </p:spPr>
        <p:txBody>
          <a:bodyPr/>
          <a:lstStyle/>
          <a:p>
            <a:pPr marL="342899" indent="-342899">
              <a:defRPr b="1" sz="2400" u="sng"/>
            </a:pPr>
            <a:r>
              <a:t>4 Stages of the Honey bee</a:t>
            </a:r>
          </a:p>
          <a:p>
            <a:pPr marL="342899" indent="-342899">
              <a:defRPr i="1" sz="2400"/>
            </a:pPr>
            <a:r>
              <a:t>EGG - an egg the size of about a grain of rice gets laid by the queen bee. (queen may lay 2000-3000 per day)</a:t>
            </a:r>
          </a:p>
          <a:p>
            <a:pPr marL="342899" indent="-342899">
              <a:defRPr i="1" sz="2400"/>
            </a:pPr>
            <a:r>
              <a:t>LARVA - after 3 days, the egg evolves into a larva. At this point it is blind and has no legs still.</a:t>
            </a:r>
          </a:p>
          <a:p>
            <a:pPr marL="342899" indent="-342899">
              <a:defRPr i="1" sz="2400"/>
            </a:pPr>
            <a:r>
              <a:t>PUPA - the larva pupates and develops into something more recognizable. The head, legs, thorax, abdomen and wings are all intact.</a:t>
            </a:r>
          </a:p>
          <a:p>
            <a:pPr marL="342899" indent="-342899">
              <a:defRPr i="1" sz="2400"/>
            </a:pPr>
            <a:r>
              <a:t>ADULT - finally, a young adult bee emerges from the egg cell by chewing the wax cap.</a:t>
            </a:r>
          </a:p>
        </p:txBody>
      </p:sp>
      <p:pic>
        <p:nvPicPr>
          <p:cNvPr id="33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08465" y="3018427"/>
            <a:ext cx="4732204" cy="21458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Honey-Bee-Body-Parts.png.jpeg" descr="Honey-Bee-Body-Parts.png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34148" y="1199300"/>
            <a:ext cx="4256385" cy="5143668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Anatomy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Anatomy </a:t>
            </a:r>
          </a:p>
        </p:txBody>
      </p:sp>
      <p:sp>
        <p:nvSpPr>
          <p:cNvPr id="37" name="Antenna for feeling and smelling…"/>
          <p:cNvSpPr txBox="1"/>
          <p:nvPr>
            <p:ph type="body" sz="half" idx="4294967295"/>
          </p:nvPr>
        </p:nvSpPr>
        <p:spPr>
          <a:xfrm>
            <a:off x="457200" y="1600200"/>
            <a:ext cx="4507763" cy="5257800"/>
          </a:xfrm>
          <a:prstGeom prst="rect">
            <a:avLst/>
          </a:prstGeom>
        </p:spPr>
        <p:txBody>
          <a:bodyPr/>
          <a:lstStyle/>
          <a:p>
            <a:pPr marL="342899" indent="-342899">
              <a:defRPr sz="2000"/>
            </a:pPr>
            <a:r>
              <a:t>Antenna for feeling and smelling</a:t>
            </a:r>
          </a:p>
          <a:p>
            <a:pPr marL="342899" indent="-342899">
              <a:defRPr sz="2000"/>
            </a:pPr>
            <a:r>
              <a:t>Ocelli to help them navigate back to their hives</a:t>
            </a:r>
          </a:p>
          <a:p>
            <a:pPr marL="342899" indent="-342899">
              <a:defRPr sz="2000"/>
            </a:pPr>
            <a:r>
              <a:t>Yellow fur around their body to help attract pollen </a:t>
            </a:r>
          </a:p>
          <a:p>
            <a:pPr marL="342899" indent="-342899">
              <a:defRPr sz="2000"/>
            </a:pPr>
            <a:r>
              <a:t>Wax glands to secrete wax on the honey comb</a:t>
            </a:r>
          </a:p>
          <a:p>
            <a:pPr marL="342899" indent="-342899">
              <a:defRPr sz="2000"/>
            </a:pPr>
            <a:r>
              <a:t>Pollen basket on the hind leg to help store pollen </a:t>
            </a:r>
          </a:p>
        </p:txBody>
      </p:sp>
      <p:sp>
        <p:nvSpPr>
          <p:cNvPr id="38" name="https://galenafarms.com/blogs/articles/the-honey-bee-monarchy"/>
          <p:cNvSpPr txBox="1"/>
          <p:nvPr/>
        </p:nvSpPr>
        <p:spPr>
          <a:xfrm>
            <a:off x="3194696" y="6472118"/>
            <a:ext cx="5950519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https://galenafarms.com/blogs/articles/the-honey-bee-monarchy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Diet"/>
          <p:cNvSpPr txBox="1"/>
          <p:nvPr>
            <p:ph type="title" idx="4294967295"/>
          </p:nvPr>
        </p:nvSpPr>
        <p:spPr>
          <a:xfrm>
            <a:off x="-1994608" y="63740"/>
            <a:ext cx="8229601" cy="1508126"/>
          </a:xfrm>
          <a:prstGeom prst="rect">
            <a:avLst/>
          </a:prstGeom>
        </p:spPr>
        <p:txBody>
          <a:bodyPr/>
          <a:lstStyle/>
          <a:p>
            <a:pPr/>
            <a:r>
              <a:t>Diet</a:t>
            </a:r>
          </a:p>
        </p:txBody>
      </p:sp>
      <p:sp>
        <p:nvSpPr>
          <p:cNvPr id="41" name="Honey bees diet consists of feeding on nectar and the pollen from flowers (dandelions, milkweed, clover, and a variety of fruit trees).…"/>
          <p:cNvSpPr txBox="1"/>
          <p:nvPr>
            <p:ph type="body" sz="half" idx="4294967295"/>
          </p:nvPr>
        </p:nvSpPr>
        <p:spPr>
          <a:xfrm>
            <a:off x="457200" y="1600200"/>
            <a:ext cx="4767775" cy="5257800"/>
          </a:xfrm>
          <a:prstGeom prst="rect">
            <a:avLst/>
          </a:prstGeom>
        </p:spPr>
        <p:txBody>
          <a:bodyPr/>
          <a:lstStyle/>
          <a:p>
            <a:pPr marL="342899" indent="-342899">
              <a:defRPr sz="2000"/>
            </a:pPr>
            <a:r>
              <a:t>Honey bees diet consists of feeding on nectar and the pollen from flowers (dandelions, milkweed, clover, and a variety of fruit trees).</a:t>
            </a:r>
          </a:p>
          <a:p>
            <a:pPr marL="342899" indent="-342899">
              <a:defRPr sz="2000"/>
            </a:pPr>
            <a:r>
              <a:t>Pollen one of the most nutritious natural foods contains all the requirements for a honey bee. (sugars, carbohydrates, enzymes, proteins, vitamins and minerals).</a:t>
            </a:r>
          </a:p>
          <a:p>
            <a:pPr marL="342899" indent="-342899">
              <a:defRPr sz="2000"/>
            </a:pPr>
            <a:r>
              <a:t>The larvae and the future queen bee gets fed royal jelly first, and pollen afterwards from the worker bees. (royal jelly is even more nutritious and beneficial than pollen).</a:t>
            </a:r>
          </a:p>
        </p:txBody>
      </p:sp>
      <p:pic>
        <p:nvPicPr>
          <p:cNvPr id="42" name="Unknown-1.jpeg" descr="Unknown-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18157" y="7578"/>
            <a:ext cx="4060349" cy="3041342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Bee-Beekeeping_Guide-A_Honeybee_collecting_nectar_from_the_flower_to_take_back_to_its_beehaus.jpg" descr="Bee-Beekeeping_Guide-A_Honeybee_collecting_nectar_from_the_flower_to_take_back_to_its_beehaus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49683" y="3404860"/>
            <a:ext cx="3783681" cy="30046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he Procezz via Pollination"/>
          <p:cNvSpPr txBox="1"/>
          <p:nvPr>
            <p:ph type="title" idx="4294967295"/>
          </p:nvPr>
        </p:nvSpPr>
        <p:spPr>
          <a:xfrm>
            <a:off x="-697549" y="-337600"/>
            <a:ext cx="8229601" cy="1508127"/>
          </a:xfrm>
          <a:prstGeom prst="rect">
            <a:avLst/>
          </a:prstGeom>
        </p:spPr>
        <p:txBody>
          <a:bodyPr/>
          <a:lstStyle/>
          <a:p>
            <a:pPr/>
            <a:r>
              <a:t>The Procezz via Pollination</a:t>
            </a:r>
          </a:p>
        </p:txBody>
      </p:sp>
      <p:sp>
        <p:nvSpPr>
          <p:cNvPr id="46" name="Transfer of pollen from one flower to another is what’s known as pollination, which in conclusion is the reproduction of plants.…"/>
          <p:cNvSpPr txBox="1"/>
          <p:nvPr>
            <p:ph type="body" sz="half" idx="4294967295"/>
          </p:nvPr>
        </p:nvSpPr>
        <p:spPr>
          <a:xfrm>
            <a:off x="188653" y="1022825"/>
            <a:ext cx="3626132" cy="5257801"/>
          </a:xfrm>
          <a:prstGeom prst="rect">
            <a:avLst/>
          </a:prstGeom>
        </p:spPr>
        <p:txBody>
          <a:bodyPr/>
          <a:lstStyle/>
          <a:p>
            <a:pPr marL="342899" indent="-342899">
              <a:defRPr sz="2100"/>
            </a:pPr>
            <a:r>
              <a:t>Transfer of pollen from one flower to another is what’s known as pollination, which in conclusion is the reproduction of plants.</a:t>
            </a:r>
          </a:p>
          <a:p>
            <a:pPr marL="342899" indent="-342899">
              <a:defRPr sz="2100"/>
            </a:pPr>
            <a:r>
              <a:t>Honey bees fly from flower to flower collecting pollen (which has the male gametes) and dropping them off to other plants directly on the stigma (female reproduction) of other plants. </a:t>
            </a:r>
          </a:p>
          <a:p>
            <a:pPr marL="342899" indent="-342899">
              <a:defRPr sz="2100"/>
            </a:pPr>
            <a:r>
              <a:t>Fertilization occurs once the stigma receives pollen from the honey bee.</a:t>
            </a:r>
          </a:p>
        </p:txBody>
      </p:sp>
      <p:pic>
        <p:nvPicPr>
          <p:cNvPr id="47" name="pollinate-diagram.jpg" descr="pollinate-diagram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5696" y="1976844"/>
            <a:ext cx="4994779" cy="29043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20191203PHT67952_original.jpg" descr="20191203PHT67952_origina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2602" y="-8086"/>
            <a:ext cx="5173570" cy="6415227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https://www.europarl.europa.eu/news/en/headlines/society/20191129STO67758/what-s-behind-the-decline-in-bees-and-other-pollinators-infographic"/>
          <p:cNvSpPr txBox="1"/>
          <p:nvPr/>
        </p:nvSpPr>
        <p:spPr>
          <a:xfrm>
            <a:off x="576848" y="6548175"/>
            <a:ext cx="8437027" cy="237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/>
            </a:lvl1pPr>
          </a:lstStyle>
          <a:p>
            <a:pPr/>
            <a:r>
              <a:t>https://www.europarl.europa.eu/news/en/headlines/society/20191129STO67758/what-s-behind-the-decline-in-bees-and-other-pollinators-infographic</a:t>
            </a:r>
          </a:p>
        </p:txBody>
      </p:sp>
      <p:sp>
        <p:nvSpPr>
          <p:cNvPr id="51" name="The…"/>
          <p:cNvSpPr txBox="1"/>
          <p:nvPr>
            <p:ph type="title" idx="4294967295"/>
          </p:nvPr>
        </p:nvSpPr>
        <p:spPr>
          <a:xfrm>
            <a:off x="-2202474" y="-303579"/>
            <a:ext cx="8229601" cy="2559805"/>
          </a:xfrm>
          <a:prstGeom prst="rect">
            <a:avLst/>
          </a:prstGeom>
        </p:spPr>
        <p:txBody>
          <a:bodyPr/>
          <a:lstStyle/>
          <a:p>
            <a:pPr/>
            <a:r>
              <a:t>The </a:t>
            </a:r>
          </a:p>
          <a:p>
            <a:pPr/>
            <a:r>
              <a:t>Greatest </a:t>
            </a:r>
          </a:p>
          <a:p>
            <a:pPr/>
            <a:r>
              <a:t>Pollinators</a:t>
            </a:r>
          </a:p>
        </p:txBody>
      </p:sp>
      <p:sp>
        <p:nvSpPr>
          <p:cNvPr id="52" name="Honeybees are 2nd to none when it comes to pollination in the entire world.…"/>
          <p:cNvSpPr txBox="1"/>
          <p:nvPr>
            <p:ph type="body" sz="half" idx="4294967295"/>
          </p:nvPr>
        </p:nvSpPr>
        <p:spPr>
          <a:xfrm>
            <a:off x="227131" y="2516358"/>
            <a:ext cx="3370392" cy="5257801"/>
          </a:xfrm>
          <a:prstGeom prst="rect">
            <a:avLst/>
          </a:prstGeom>
        </p:spPr>
        <p:txBody>
          <a:bodyPr/>
          <a:lstStyle/>
          <a:p>
            <a:pPr marL="267368" indent="-267368">
              <a:buAutoNum type="arabicPeriod" startAt="1"/>
              <a:defRPr sz="2000"/>
            </a:pPr>
            <a:r>
              <a:t>Honeybees are 2nd to none when it comes to pollination in the entire world.</a:t>
            </a:r>
          </a:p>
          <a:p>
            <a:pPr marL="342899" indent="-342899">
              <a:defRPr sz="2000"/>
            </a:pPr>
            <a:r>
              <a:t>Bee pollen relieves inflammation </a:t>
            </a:r>
          </a:p>
          <a:p>
            <a:pPr marL="342899" indent="-342899">
              <a:defRPr sz="2000"/>
            </a:pPr>
            <a:r>
              <a:t>Strengthens the immune system and reduces stress</a:t>
            </a:r>
          </a:p>
          <a:p>
            <a:pPr marL="342899" indent="-342899">
              <a:defRPr sz="2000"/>
            </a:pPr>
            <a:r>
              <a:t>Is a great antioxidant </a:t>
            </a:r>
          </a:p>
          <a:p>
            <a:pPr marL="342899" indent="-342899">
              <a:defRPr sz="2000"/>
            </a:pPr>
            <a:r>
              <a:t>Boosts liver health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ome Sweet products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Some Sweet products</a:t>
            </a:r>
          </a:p>
        </p:txBody>
      </p:sp>
      <p:sp>
        <p:nvSpPr>
          <p:cNvPr id="55" name="Royal jelly…"/>
          <p:cNvSpPr txBox="1"/>
          <p:nvPr>
            <p:ph type="body" idx="4294967295"/>
          </p:nvPr>
        </p:nvSpPr>
        <p:spPr>
          <a:xfrm>
            <a:off x="362810" y="1517609"/>
            <a:ext cx="8229601" cy="5257801"/>
          </a:xfrm>
          <a:prstGeom prst="rect">
            <a:avLst/>
          </a:prstGeom>
        </p:spPr>
        <p:txBody>
          <a:bodyPr/>
          <a:lstStyle/>
          <a:p>
            <a:pPr/>
            <a:r>
              <a:t>Royal jelly</a:t>
            </a:r>
          </a:p>
          <a:p>
            <a:pPr/>
            <a:r>
              <a:t>Pollen</a:t>
            </a:r>
          </a:p>
          <a:p>
            <a:pPr/>
            <a:r>
              <a:t>Honey (The only insect produced food for humans)</a:t>
            </a:r>
          </a:p>
          <a:p>
            <a:pPr/>
            <a:r>
              <a:t>Wax</a:t>
            </a:r>
          </a:p>
          <a:p>
            <a:pPr/>
            <a:r>
              <a:t>Propolis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