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Roboto"/>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font" Target="fonts/Raleway-regular.fntdata"/><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Robo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5b15f0a3_5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5b15f0a3_5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723630543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23630543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d251bb473_0_6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d251bb473_0_6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d251bb473_0_6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d251bb473_0_6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965474a9_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965474a9_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cb9a0b074_1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cb9a0b074_1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hyperlink" Target="https://www.healthdirect.gov.au/huntingtons-disea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s://hamiltongrovehealth.blog/huntingtons-disease-heredity-dementia"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www.hopkinsmedicine.org/health/conditions-and-diseases/huntingtons-diseas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hyperlink" Target="https://www.mayoclinic.org/diseases-conditions/huntingtons-disease/symptoms-causes/syc-2035611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48208"/>
            </a:gs>
            <a:gs pos="100000">
              <a:srgbClr val="703E08"/>
            </a:gs>
          </a:gsLst>
          <a:path path="circle">
            <a:fillToRect b="50%" l="50%" r="50%" t="50%"/>
          </a:path>
          <a:tileRect/>
        </a:gradFill>
      </p:bgPr>
    </p:bg>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242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700"/>
              <a:t>Effects of </a:t>
            </a:r>
            <a:r>
              <a:rPr lang="en" sz="4700"/>
              <a:t>Huntington's</a:t>
            </a:r>
            <a:r>
              <a:rPr lang="en" sz="4700"/>
              <a:t> Disease</a:t>
            </a:r>
            <a:endParaRPr sz="4700"/>
          </a:p>
        </p:txBody>
      </p:sp>
    </p:spTree>
  </p:cSld>
  <p:clrMapOvr>
    <a:masterClrMapping/>
  </p:clrMapOvr>
  <mc:AlternateContent>
    <mc:Choice Requires="p14">
      <p:transition spd="slow" p14:dur="1000">
        <p:push/>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additive="base">
                                        <p:cTn dur="1000"/>
                                        <p:tgtEl>
                                          <p:spTgt spid="7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idx="4294967295" type="title"/>
          </p:nvPr>
        </p:nvSpPr>
        <p:spPr>
          <a:xfrm>
            <a:off x="611975" y="712150"/>
            <a:ext cx="80406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What is Huntington’s Disease</a:t>
            </a:r>
            <a:endParaRPr sz="2400"/>
          </a:p>
        </p:txBody>
      </p:sp>
      <p:sp>
        <p:nvSpPr>
          <p:cNvPr id="78" name="Google Shape;78;p14"/>
          <p:cNvSpPr txBox="1"/>
          <p:nvPr>
            <p:ph idx="4294967295" type="title"/>
          </p:nvPr>
        </p:nvSpPr>
        <p:spPr>
          <a:xfrm>
            <a:off x="535775" y="1480150"/>
            <a:ext cx="5197200" cy="3067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0" lang="en" sz="1800">
                <a:latin typeface="Lato"/>
                <a:ea typeface="Lato"/>
                <a:cs typeface="Lato"/>
                <a:sym typeface="Lato"/>
              </a:rPr>
              <a:t>It is the degeneration of the brain's nerve cells that occurs as a result of a hereditary disorder. For most people, it begins in their 30s or 40s. Movement, cognition, and psychological symptoms are often seen as Huntington's disease progresses.</a:t>
            </a:r>
            <a:endParaRPr sz="1700">
              <a:latin typeface="Lato"/>
              <a:ea typeface="Lato"/>
              <a:cs typeface="Lato"/>
              <a:sym typeface="Lato"/>
            </a:endParaRPr>
          </a:p>
        </p:txBody>
      </p:sp>
    </p:spTree>
  </p:cSld>
  <p:clrMapOvr>
    <a:masterClrMapping/>
  </p:clrMapOvr>
  <mc:AlternateContent>
    <mc:Choice Requires="p14">
      <p:transition spd="slow" p14:dur="1000">
        <p:push dir="r"/>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77"/>
                                        </p:tgtEl>
                                        <p:attrNameLst>
                                          <p:attrName>style.visibility</p:attrName>
                                        </p:attrNameLst>
                                      </p:cBhvr>
                                      <p:to>
                                        <p:strVal val="visible"/>
                                      </p:to>
                                    </p:set>
                                    <p:anim calcmode="lin" valueType="num">
                                      <p:cBhvr additive="base">
                                        <p:cTn dur="1000"/>
                                        <p:tgtEl>
                                          <p:spTgt spid="77"/>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78"/>
                                        </p:tgtEl>
                                        <p:attrNameLst>
                                          <p:attrName>style.visibility</p:attrName>
                                        </p:attrNameLst>
                                      </p:cBhvr>
                                      <p:to>
                                        <p:strVal val="visible"/>
                                      </p:to>
                                    </p:set>
                                    <p:anim calcmode="lin" valueType="num">
                                      <p:cBhvr additive="base">
                                        <p:cTn dur="1000"/>
                                        <p:tgtEl>
                                          <p:spTgt spid="7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C002"/>
            </a:gs>
            <a:gs pos="100000">
              <a:srgbClr val="795B04"/>
            </a:gs>
          </a:gsLst>
          <a:lin ang="5400012" scaled="0"/>
        </a:gradFill>
      </p:bgPr>
    </p:bg>
    <p:spTree>
      <p:nvGrpSpPr>
        <p:cNvPr id="82" name="Shape 82"/>
        <p:cNvGrpSpPr/>
        <p:nvPr/>
      </p:nvGrpSpPr>
      <p:grpSpPr>
        <a:xfrm>
          <a:off x="0" y="0"/>
          <a:ext cx="0" cy="0"/>
          <a:chOff x="0" y="0"/>
          <a:chExt cx="0" cy="0"/>
        </a:xfrm>
      </p:grpSpPr>
      <p:pic>
        <p:nvPicPr>
          <p:cNvPr descr="Huntington's disease - symptoms, treatments and causes | healthdirect" id="83" name="Google Shape;83;p15"/>
          <p:cNvPicPr preferRelativeResize="0"/>
          <p:nvPr/>
        </p:nvPicPr>
        <p:blipFill>
          <a:blip r:embed="rId3">
            <a:alphaModFix/>
          </a:blip>
          <a:stretch>
            <a:fillRect/>
          </a:stretch>
        </p:blipFill>
        <p:spPr>
          <a:xfrm>
            <a:off x="230975" y="151025"/>
            <a:ext cx="5036899" cy="2471225"/>
          </a:xfrm>
          <a:prstGeom prst="rect">
            <a:avLst/>
          </a:prstGeom>
          <a:noFill/>
          <a:ln>
            <a:noFill/>
          </a:ln>
        </p:spPr>
      </p:pic>
      <p:sp>
        <p:nvSpPr>
          <p:cNvPr id="84" name="Google Shape;84;p15"/>
          <p:cNvSpPr txBox="1"/>
          <p:nvPr/>
        </p:nvSpPr>
        <p:spPr>
          <a:xfrm>
            <a:off x="319800" y="2913750"/>
            <a:ext cx="75864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As you can see the brain with Huntington’s disease is </a:t>
            </a:r>
            <a:r>
              <a:rPr lang="en">
                <a:latin typeface="Lato"/>
                <a:ea typeface="Lato"/>
                <a:cs typeface="Lato"/>
                <a:sym typeface="Lato"/>
              </a:rPr>
              <a:t>missing</a:t>
            </a:r>
            <a:r>
              <a:rPr lang="en">
                <a:latin typeface="Lato"/>
                <a:ea typeface="Lato"/>
                <a:cs typeface="Lato"/>
                <a:sym typeface="Lato"/>
              </a:rPr>
              <a:t> a good amount of brain matter. This </a:t>
            </a:r>
            <a:r>
              <a:rPr lang="en">
                <a:latin typeface="Lato"/>
                <a:ea typeface="Lato"/>
                <a:cs typeface="Lato"/>
                <a:sym typeface="Lato"/>
              </a:rPr>
              <a:t>includes</a:t>
            </a:r>
            <a:r>
              <a:rPr lang="en">
                <a:latin typeface="Lato"/>
                <a:ea typeface="Lato"/>
                <a:cs typeface="Lato"/>
                <a:sym typeface="Lato"/>
              </a:rPr>
              <a:t> brain cells. The brain slowly degrades and shrinks in size overtime</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s</a:t>
            </a:r>
            <a:r>
              <a:rPr lang="en">
                <a:latin typeface="Lato"/>
                <a:ea typeface="Lato"/>
                <a:cs typeface="Lato"/>
                <a:sym typeface="Lato"/>
              </a:rPr>
              <a:t>ource:</a:t>
            </a:r>
            <a:r>
              <a:rPr lang="en" u="sng">
                <a:solidFill>
                  <a:schemeClr val="hlink"/>
                </a:solidFill>
                <a:latin typeface="Lato"/>
                <a:ea typeface="Lato"/>
                <a:cs typeface="Lato"/>
                <a:sym typeface="Lato"/>
                <a:hlinkClick r:id="rId4"/>
              </a:rPr>
              <a:t>https://www.healthdirect.gov.au/huntingtons-disease </a:t>
            </a:r>
            <a:endParaRPr>
              <a:latin typeface="Lato"/>
              <a:ea typeface="Lato"/>
              <a:cs typeface="Lato"/>
              <a:sym typeface="Lato"/>
            </a:endParaRPr>
          </a:p>
        </p:txBody>
      </p:sp>
    </p:spTree>
  </p:cSld>
  <p:clrMapOvr>
    <a:masterClrMapping/>
  </p:clrMapOvr>
  <mc:AlternateContent>
    <mc:Choice Requires="p14">
      <p:transition spd="slow" p14:dur="1000">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par>
                          <p:cTn fill="hold">
                            <p:stCondLst>
                              <p:cond delay="1300"/>
                            </p:stCondLst>
                            <p:childTnLst>
                              <p:par>
                                <p:cTn fill="hold" nodeType="after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3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B0000"/>
            </a:gs>
            <a:gs pos="100000">
              <a:srgbClr val="540303"/>
            </a:gs>
          </a:gsLst>
          <a:lin ang="5400012" scaled="0"/>
        </a:gradFill>
      </p:bgPr>
    </p:bg>
    <p:spTree>
      <p:nvGrpSpPr>
        <p:cNvPr id="88" name="Shape 88"/>
        <p:cNvGrpSpPr/>
        <p:nvPr/>
      </p:nvGrpSpPr>
      <p:grpSpPr>
        <a:xfrm>
          <a:off x="0" y="0"/>
          <a:ext cx="0" cy="0"/>
          <a:chOff x="0" y="0"/>
          <a:chExt cx="0" cy="0"/>
        </a:xfrm>
      </p:grpSpPr>
      <p:sp>
        <p:nvSpPr>
          <p:cNvPr id="89" name="Google Shape;89;p16"/>
          <p:cNvSpPr txBox="1"/>
          <p:nvPr>
            <p:ph type="title"/>
          </p:nvPr>
        </p:nvSpPr>
        <p:spPr>
          <a:xfrm>
            <a:off x="220325" y="223550"/>
            <a:ext cx="8631600" cy="77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5"/>
                </a:solidFill>
              </a:rPr>
              <a:t>Symptoms</a:t>
            </a:r>
            <a:endParaRPr>
              <a:solidFill>
                <a:schemeClr val="accent5"/>
              </a:solidFill>
            </a:endParaRPr>
          </a:p>
        </p:txBody>
      </p:sp>
      <p:sp>
        <p:nvSpPr>
          <p:cNvPr id="90" name="Google Shape;90;p16"/>
          <p:cNvSpPr txBox="1"/>
          <p:nvPr/>
        </p:nvSpPr>
        <p:spPr>
          <a:xfrm>
            <a:off x="6922913" y="2752897"/>
            <a:ext cx="1929000" cy="20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800"/>
              </a:spcAft>
              <a:buClr>
                <a:schemeClr val="dk2"/>
              </a:buClr>
              <a:buSzPts val="1100"/>
              <a:buFont typeface="Arial"/>
              <a:buNone/>
            </a:pPr>
            <a:r>
              <a:rPr lang="en" sz="1200">
                <a:solidFill>
                  <a:schemeClr val="dk2"/>
                </a:solidFill>
                <a:latin typeface="Raleway"/>
                <a:ea typeface="Raleway"/>
                <a:cs typeface="Raleway"/>
                <a:sym typeface="Raleway"/>
              </a:rPr>
              <a:t>.</a:t>
            </a:r>
            <a:endParaRPr b="1" sz="1200">
              <a:solidFill>
                <a:schemeClr val="dk2"/>
              </a:solidFill>
              <a:latin typeface="Raleway"/>
              <a:ea typeface="Raleway"/>
              <a:cs typeface="Raleway"/>
              <a:sym typeface="Raleway"/>
            </a:endParaRPr>
          </a:p>
        </p:txBody>
      </p:sp>
      <p:sp>
        <p:nvSpPr>
          <p:cNvPr id="91" name="Google Shape;91;p16"/>
          <p:cNvSpPr txBox="1"/>
          <p:nvPr/>
        </p:nvSpPr>
        <p:spPr>
          <a:xfrm>
            <a:off x="96300" y="1045400"/>
            <a:ext cx="3519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FFFFFF"/>
                </a:solidFill>
                <a:latin typeface="Roboto"/>
                <a:ea typeface="Roboto"/>
                <a:cs typeface="Roboto"/>
                <a:sym typeface="Roboto"/>
              </a:rPr>
              <a:t>There are many symptoms for Huntington’s Disease:abnormal walking, increased muscle activity, involuntary movements, problems with coordination, loss of muscle, or muscle spasms, amnesia, delusion, lack of concentration, mental confusion, slowness in activity, or difficulty thinking and understanding, compulsive behavior, fidgeting, irritability, or lack of restraint, delirium, depression, hallucination, or paranoia,  anxiety, apathy, or mood swings, difficulty speaking, memory loss, tremor, and weight loss are among the many more symptoms that come with this disease.</a:t>
            </a:r>
            <a:endParaRPr sz="1200">
              <a:solidFill>
                <a:srgbClr val="FFFFFF"/>
              </a:solidFill>
              <a:latin typeface="Roboto"/>
              <a:ea typeface="Roboto"/>
              <a:cs typeface="Roboto"/>
              <a:sym typeface="Roboto"/>
            </a:endParaRPr>
          </a:p>
          <a:p>
            <a:pPr indent="0" lvl="0" marL="0" rtl="0" algn="l">
              <a:spcBef>
                <a:spcPts val="0"/>
              </a:spcBef>
              <a:spcAft>
                <a:spcPts val="0"/>
              </a:spcAft>
              <a:buNone/>
            </a:pPr>
            <a:r>
              <a:rPr lang="en" sz="1200">
                <a:solidFill>
                  <a:srgbClr val="FFFFFF"/>
                </a:solidFill>
                <a:latin typeface="Roboto"/>
                <a:ea typeface="Roboto"/>
                <a:cs typeface="Roboto"/>
                <a:sym typeface="Roboto"/>
              </a:rPr>
              <a:t>Source:</a:t>
            </a:r>
            <a:r>
              <a:rPr lang="en" sz="1200" u="sng">
                <a:solidFill>
                  <a:schemeClr val="hlink"/>
                </a:solidFill>
                <a:latin typeface="Roboto"/>
                <a:ea typeface="Roboto"/>
                <a:cs typeface="Roboto"/>
                <a:sym typeface="Roboto"/>
                <a:hlinkClick r:id="rId3"/>
              </a:rPr>
              <a:t>https://hamiltongrovehealth.blog/huntingtons-disease-heredity-dementia</a:t>
            </a:r>
            <a:endParaRPr sz="1200">
              <a:solidFill>
                <a:srgbClr val="FFFFFF"/>
              </a:solidFill>
              <a:latin typeface="Roboto"/>
              <a:ea typeface="Roboto"/>
              <a:cs typeface="Roboto"/>
              <a:sym typeface="Roboto"/>
            </a:endParaRPr>
          </a:p>
        </p:txBody>
      </p:sp>
      <p:pic>
        <p:nvPicPr>
          <p:cNvPr descr="Huntington's Disease: Causes, Symptoms, And Treatments" id="92" name="Google Shape;92;p16"/>
          <p:cNvPicPr preferRelativeResize="0"/>
          <p:nvPr/>
        </p:nvPicPr>
        <p:blipFill>
          <a:blip r:embed="rId4">
            <a:alphaModFix/>
          </a:blip>
          <a:stretch>
            <a:fillRect/>
          </a:stretch>
        </p:blipFill>
        <p:spPr>
          <a:xfrm>
            <a:off x="3951425" y="903250"/>
            <a:ext cx="4685275" cy="3520675"/>
          </a:xfrm>
          <a:prstGeom prst="rect">
            <a:avLst/>
          </a:prstGeom>
          <a:noFill/>
          <a:ln>
            <a:noFill/>
          </a:ln>
        </p:spPr>
      </p:pic>
    </p:spTree>
  </p:cSld>
  <p:clrMapOvr>
    <a:masterClrMapping/>
  </p:clrMapOvr>
  <mc:AlternateContent>
    <mc:Choice Requires="p14">
      <p:transition spd="slow" p14:dur="10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92"/>
                                        </p:tgtEl>
                                        <p:attrNameLst>
                                          <p:attrName>style.visibility</p:attrName>
                                        </p:attrNameLst>
                                      </p:cBhvr>
                                      <p:to>
                                        <p:strVal val="visible"/>
                                      </p:to>
                                    </p:set>
                                    <p:anim calcmode="lin" valueType="num">
                                      <p:cBhvr additive="base">
                                        <p:cTn dur="1000"/>
                                        <p:tgtEl>
                                          <p:spTgt spid="92"/>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000"/>
                                        <p:tgtEl>
                                          <p:spTgt spid="91"/>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1000"/>
                                        <p:tgtEl>
                                          <p:spTgt spid="8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265325" y="410100"/>
            <a:ext cx="4993500" cy="65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accent5"/>
                </a:solidFill>
              </a:rPr>
              <a:t>Disease Statistics</a:t>
            </a:r>
            <a:endParaRPr sz="3600"/>
          </a:p>
          <a:p>
            <a:pPr indent="0" lvl="0" marL="0" rtl="0" algn="l">
              <a:spcBef>
                <a:spcPts val="1000"/>
              </a:spcBef>
              <a:spcAft>
                <a:spcPts val="1000"/>
              </a:spcAft>
              <a:buNone/>
            </a:pPr>
            <a:r>
              <a:t/>
            </a:r>
            <a:endParaRPr b="0" sz="2400"/>
          </a:p>
        </p:txBody>
      </p:sp>
      <p:sp>
        <p:nvSpPr>
          <p:cNvPr id="98" name="Google Shape;98;p17"/>
          <p:cNvSpPr txBox="1"/>
          <p:nvPr/>
        </p:nvSpPr>
        <p:spPr>
          <a:xfrm>
            <a:off x="284275" y="1261450"/>
            <a:ext cx="44862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FFFFFF"/>
                </a:solidFill>
                <a:latin typeface="Lato"/>
                <a:ea typeface="Lato"/>
                <a:cs typeface="Lato"/>
                <a:sym typeface="Lato"/>
              </a:rPr>
              <a:t>As a result, Huntington's is a hereditary illness. It is handed on from generation to generation by parents. A kid has a 50% chance of inheriting their parent's Huntington's illness. Having a kid who does not have the condition does not mean that he or she will pass it on to future generations. Some patients with Huntington's disease have no known family history of the condition.</a:t>
            </a:r>
            <a:endParaRPr>
              <a:solidFill>
                <a:srgbClr val="FFFFFF"/>
              </a:solidFill>
              <a:latin typeface="Lato"/>
              <a:ea typeface="Lato"/>
              <a:cs typeface="Lato"/>
              <a:sym typeface="Lato"/>
            </a:endParaRPr>
          </a:p>
          <a:p>
            <a:pPr indent="0" lvl="0" marL="0" rtl="0" algn="l">
              <a:spcBef>
                <a:spcPts val="0"/>
              </a:spcBef>
              <a:spcAft>
                <a:spcPts val="0"/>
              </a:spcAft>
              <a:buNone/>
            </a:pPr>
            <a:r>
              <a:rPr lang="en">
                <a:solidFill>
                  <a:srgbClr val="FFFFFF"/>
                </a:solidFill>
                <a:latin typeface="Lato"/>
                <a:ea typeface="Lato"/>
                <a:cs typeface="Lato"/>
                <a:sym typeface="Lato"/>
              </a:rPr>
              <a:t>Source:</a:t>
            </a:r>
            <a:r>
              <a:rPr lang="en" u="sng">
                <a:solidFill>
                  <a:schemeClr val="hlink"/>
                </a:solidFill>
                <a:latin typeface="Lato"/>
                <a:ea typeface="Lato"/>
                <a:cs typeface="Lato"/>
                <a:sym typeface="Lato"/>
                <a:hlinkClick r:id="rId3"/>
              </a:rPr>
              <a:t>https://www.hopkinsmedicine.org/health/conditions-and-diseases/huntingtons-disease</a:t>
            </a:r>
            <a:endParaRPr>
              <a:solidFill>
                <a:srgbClr val="FFFFFF"/>
              </a:solidFill>
              <a:latin typeface="Lato"/>
              <a:ea typeface="Lato"/>
              <a:cs typeface="Lato"/>
              <a:sym typeface="Lato"/>
            </a:endParaRPr>
          </a:p>
        </p:txBody>
      </p:sp>
      <p:pic>
        <p:nvPicPr>
          <p:cNvPr descr="Huntington's Disease | Johns Hopkins Medicine" id="99" name="Google Shape;99;p17"/>
          <p:cNvPicPr preferRelativeResize="0"/>
          <p:nvPr/>
        </p:nvPicPr>
        <p:blipFill>
          <a:blip r:embed="rId4">
            <a:alphaModFix/>
          </a:blip>
          <a:stretch>
            <a:fillRect/>
          </a:stretch>
        </p:blipFill>
        <p:spPr>
          <a:xfrm>
            <a:off x="4637225" y="1261450"/>
            <a:ext cx="4373525" cy="2463753"/>
          </a:xfrm>
          <a:prstGeom prst="rect">
            <a:avLst/>
          </a:prstGeom>
          <a:noFill/>
          <a:ln>
            <a:noFill/>
          </a:ln>
        </p:spPr>
      </p:pic>
    </p:spTree>
  </p:cSld>
  <p:clrMapOvr>
    <a:masterClrMapping/>
  </p:clrMapOvr>
  <mc:AlternateContent>
    <mc:Choice Requires="p14">
      <p:transition spd="slow" p14:dur="10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99"/>
                                        </p:tgtEl>
                                        <p:attrNameLst>
                                          <p:attrName>style.visibility</p:attrName>
                                        </p:attrNameLst>
                                      </p:cBhvr>
                                      <p:to>
                                        <p:strVal val="visible"/>
                                      </p:to>
                                    </p:set>
                                    <p:anim calcmode="lin" valueType="num">
                                      <p:cBhvr additive="base">
                                        <p:cTn dur="1000"/>
                                        <p:tgtEl>
                                          <p:spTgt spid="99"/>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98"/>
                                        </p:tgtEl>
                                        <p:attrNameLst>
                                          <p:attrName>style.visibility</p:attrName>
                                        </p:attrNameLst>
                                      </p:cBhvr>
                                      <p:to>
                                        <p:strVal val="visible"/>
                                      </p:to>
                                    </p:set>
                                    <p:anim calcmode="lin" valueType="num">
                                      <p:cBhvr additive="base">
                                        <p:cTn dur="1000"/>
                                        <p:tgtEl>
                                          <p:spTgt spid="98"/>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1000"/>
                                        <p:tgtEl>
                                          <p:spTgt spid="9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nvSpPr>
        <p:spPr>
          <a:xfrm>
            <a:off x="293150" y="346450"/>
            <a:ext cx="40509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latin typeface="Lato"/>
                <a:ea typeface="Lato"/>
                <a:cs typeface="Lato"/>
                <a:sym typeface="Lato"/>
              </a:rPr>
              <a:t>Rate of </a:t>
            </a:r>
            <a:r>
              <a:rPr lang="en" sz="2500">
                <a:latin typeface="Lato"/>
                <a:ea typeface="Lato"/>
                <a:cs typeface="Lato"/>
                <a:sym typeface="Lato"/>
              </a:rPr>
              <a:t>Occurrence</a:t>
            </a:r>
            <a:endParaRPr sz="2500">
              <a:latin typeface="Lato"/>
              <a:ea typeface="Lato"/>
              <a:cs typeface="Lato"/>
              <a:sym typeface="Lato"/>
            </a:endParaRPr>
          </a:p>
        </p:txBody>
      </p:sp>
      <p:sp>
        <p:nvSpPr>
          <p:cNvPr id="105" name="Google Shape;105;p18"/>
          <p:cNvSpPr txBox="1"/>
          <p:nvPr/>
        </p:nvSpPr>
        <p:spPr>
          <a:xfrm>
            <a:off x="284275" y="994950"/>
            <a:ext cx="40596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Huntington's disease affects an estimated one in every 10,000 people worldwide, or around 30,000 people in the United States. One in every sixteen incidences of Huntington's disease in children is a juvenile case. No one demographic is at risk for Huntington's disease. It affects people of all colors and ethnicities, as well as men and women alike.</a:t>
            </a:r>
            <a:endParaRPr>
              <a:latin typeface="Lato"/>
              <a:ea typeface="Lato"/>
              <a:cs typeface="Lato"/>
              <a:sym typeface="Lato"/>
            </a:endParaRPr>
          </a:p>
        </p:txBody>
      </p:sp>
    </p:spTree>
  </p:cSld>
  <p:clrMapOvr>
    <a:masterClrMapping/>
  </p:clrMapOvr>
  <mc:AlternateContent>
    <mc:Choice Requires="p14">
      <p:transition spd="slow" p14:dur="10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4">
                                  <p:stCondLst>
                                    <p:cond delay="0"/>
                                  </p:stCondLst>
                                  <p:childTnLst>
                                    <p:set>
                                      <p:cBhvr>
                                        <p:cTn dur="1" fill="hold">
                                          <p:stCondLst>
                                            <p:cond delay="0"/>
                                          </p:stCondLst>
                                        </p:cTn>
                                        <p:tgtEl>
                                          <p:spTgt spid="105"/>
                                        </p:tgtEl>
                                        <p:attrNameLst>
                                          <p:attrName>style.visibility</p:attrName>
                                        </p:attrNameLst>
                                      </p:cBhvr>
                                      <p:to>
                                        <p:strVal val="visible"/>
                                      </p:to>
                                    </p:set>
                                    <p:anim calcmode="lin" valueType="num">
                                      <p:cBhvr additive="base">
                                        <p:cTn dur="1000"/>
                                        <p:tgtEl>
                                          <p:spTgt spid="105"/>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104"/>
                                        </p:tgtEl>
                                        <p:attrNameLst>
                                          <p:attrName>style.visibility</p:attrName>
                                        </p:attrNameLst>
                                      </p:cBhvr>
                                      <p:to>
                                        <p:strVal val="visible"/>
                                      </p:to>
                                    </p:set>
                                    <p:anim calcmode="lin" valueType="num">
                                      <p:cBhvr additive="base">
                                        <p:cTn dur="1000"/>
                                        <p:tgtEl>
                                          <p:spTgt spid="10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9" name="Shape 109"/>
        <p:cNvGrpSpPr/>
        <p:nvPr/>
      </p:nvGrpSpPr>
      <p:grpSpPr>
        <a:xfrm>
          <a:off x="0" y="0"/>
          <a:ext cx="0" cy="0"/>
          <a:chOff x="0" y="0"/>
          <a:chExt cx="0" cy="0"/>
        </a:xfrm>
      </p:grpSpPr>
      <p:sp>
        <p:nvSpPr>
          <p:cNvPr id="110" name="Google Shape;110;p19"/>
          <p:cNvSpPr txBox="1"/>
          <p:nvPr/>
        </p:nvSpPr>
        <p:spPr>
          <a:xfrm>
            <a:off x="2855550" y="687397"/>
            <a:ext cx="3432900" cy="7626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b="1" sz="3000">
              <a:solidFill>
                <a:schemeClr val="lt2"/>
              </a:solidFill>
              <a:latin typeface="Raleway"/>
              <a:ea typeface="Raleway"/>
              <a:cs typeface="Raleway"/>
              <a:sym typeface="Raleway"/>
            </a:endParaRPr>
          </a:p>
        </p:txBody>
      </p:sp>
      <p:sp>
        <p:nvSpPr>
          <p:cNvPr id="111" name="Google Shape;111;p19"/>
          <p:cNvSpPr txBox="1"/>
          <p:nvPr/>
        </p:nvSpPr>
        <p:spPr>
          <a:xfrm>
            <a:off x="305450" y="315300"/>
            <a:ext cx="36063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latin typeface="Lato"/>
                <a:ea typeface="Lato"/>
                <a:cs typeface="Lato"/>
                <a:sym typeface="Lato"/>
              </a:rPr>
              <a:t>Treatments</a:t>
            </a:r>
            <a:endParaRPr sz="2500">
              <a:latin typeface="Lato"/>
              <a:ea typeface="Lato"/>
              <a:cs typeface="Lato"/>
              <a:sym typeface="Lato"/>
            </a:endParaRPr>
          </a:p>
        </p:txBody>
      </p:sp>
      <p:sp>
        <p:nvSpPr>
          <p:cNvPr id="112" name="Google Shape;112;p19"/>
          <p:cNvSpPr txBox="1"/>
          <p:nvPr/>
        </p:nvSpPr>
        <p:spPr>
          <a:xfrm>
            <a:off x="275900" y="1054325"/>
            <a:ext cx="61485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Sadly as of right now no cure for this disease exists. That doesn’t mean there are no ways to </a:t>
            </a:r>
            <a:r>
              <a:rPr lang="en">
                <a:latin typeface="Lato"/>
                <a:ea typeface="Lato"/>
                <a:cs typeface="Lato"/>
                <a:sym typeface="Lato"/>
              </a:rPr>
              <a:t>alleviate</a:t>
            </a:r>
            <a:r>
              <a:rPr lang="en">
                <a:latin typeface="Lato"/>
                <a:ea typeface="Lato"/>
                <a:cs typeface="Lato"/>
                <a:sym typeface="Lato"/>
              </a:rPr>
              <a:t> the pain or to make it more </a:t>
            </a:r>
            <a:r>
              <a:rPr lang="en">
                <a:latin typeface="Lato"/>
                <a:ea typeface="Lato"/>
                <a:cs typeface="Lato"/>
                <a:sym typeface="Lato"/>
              </a:rPr>
              <a:t>bearable</a:t>
            </a:r>
            <a:r>
              <a:rPr lang="en">
                <a:latin typeface="Lato"/>
                <a:ea typeface="Lato"/>
                <a:cs typeface="Lato"/>
                <a:sym typeface="Lato"/>
              </a:rPr>
              <a:t>. People who exhibit certain symptoms may get advantages from medical treatment, including both physical and mental health care. </a:t>
            </a:r>
            <a:endParaRPr>
              <a:latin typeface="Lato"/>
              <a:ea typeface="Lato"/>
              <a:cs typeface="Lato"/>
              <a:sym typeface="Lato"/>
            </a:endParaRPr>
          </a:p>
        </p:txBody>
      </p:sp>
      <p:pic>
        <p:nvPicPr>
          <p:cNvPr descr="Image result for huntington's disease" id="113" name="Google Shape;113;p19"/>
          <p:cNvPicPr preferRelativeResize="0"/>
          <p:nvPr/>
        </p:nvPicPr>
        <p:blipFill>
          <a:blip r:embed="rId3">
            <a:alphaModFix/>
          </a:blip>
          <a:stretch>
            <a:fillRect/>
          </a:stretch>
        </p:blipFill>
        <p:spPr>
          <a:xfrm>
            <a:off x="305450" y="2000250"/>
            <a:ext cx="3843750" cy="2157900"/>
          </a:xfrm>
          <a:prstGeom prst="rect">
            <a:avLst/>
          </a:prstGeom>
          <a:noFill/>
          <a:ln>
            <a:noFill/>
          </a:ln>
        </p:spPr>
      </p:pic>
      <p:sp>
        <p:nvSpPr>
          <p:cNvPr id="114" name="Google Shape;114;p19"/>
          <p:cNvSpPr txBox="1"/>
          <p:nvPr/>
        </p:nvSpPr>
        <p:spPr>
          <a:xfrm>
            <a:off x="4296100" y="1793325"/>
            <a:ext cx="47199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An hereditary flaw in a single gene is what brings on the symptoms of Huntington's disease. Because Huntington's disease is an autosomal dominant illness, it only takes one faulty gene copy for a person to be at risk for developing the condition. A individual receives two copies of every gene, with the exception of those genes that are located on the sex chromosomes; one copy comes from each of their parents. A parent who has a mutated gene has the potential to give their child either the unhealthy or the healthy copy of the gene. Because of this, there is a fifty percent probability that the gene that is responsible for the genetic illness will be passed on from parent to kid in the family.</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Source:</a:t>
            </a:r>
            <a:r>
              <a:rPr lang="en" u="sng">
                <a:solidFill>
                  <a:schemeClr val="hlink"/>
                </a:solidFill>
                <a:latin typeface="Lato"/>
                <a:ea typeface="Lato"/>
                <a:cs typeface="Lato"/>
                <a:sym typeface="Lato"/>
                <a:hlinkClick r:id="rId4"/>
              </a:rPr>
              <a:t>https://www.mayoclinic.org/diseases-conditions/huntingtons-disease/symptoms-causes/syc-20356117</a:t>
            </a:r>
            <a:endParaRPr>
              <a:latin typeface="Lato"/>
              <a:ea typeface="Lato"/>
              <a:cs typeface="Lato"/>
              <a:sym typeface="Lato"/>
            </a:endParaRPr>
          </a:p>
        </p:txBody>
      </p:sp>
    </p:spTree>
  </p:cSld>
  <p:clrMapOvr>
    <a:masterClrMapping/>
  </p:clrMapOvr>
  <mc:AlternateContent>
    <mc:Choice Requires="p14">
      <p:transition spd="slow" p14:dur="10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11"/>
                                        </p:tgtEl>
                                        <p:attrNameLst>
                                          <p:attrName>style.visibility</p:attrName>
                                        </p:attrNameLst>
                                      </p:cBhvr>
                                      <p:to>
                                        <p:strVal val="visible"/>
                                      </p:to>
                                    </p:set>
                                    <p:anim calcmode="lin" valueType="num">
                                      <p:cBhvr additive="base">
                                        <p:cTn dur="1000"/>
                                        <p:tgtEl>
                                          <p:spTgt spid="111"/>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1000"/>
                                        <p:tgtEl>
                                          <p:spTgt spid="112"/>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113"/>
                                        </p:tgtEl>
                                        <p:attrNameLst>
                                          <p:attrName>style.visibility</p:attrName>
                                        </p:attrNameLst>
                                      </p:cBhvr>
                                      <p:to>
                                        <p:strVal val="visible"/>
                                      </p:to>
                                    </p:set>
                                    <p:anim calcmode="lin" valueType="num">
                                      <p:cBhvr additive="base">
                                        <p:cTn dur="1000"/>
                                        <p:tgtEl>
                                          <p:spTgt spid="113"/>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1000"/>
                                        <p:tgtEl>
                                          <p:spTgt spid="11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