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56" r:id="rId5"/>
    <p:sldId id="257" r:id="rId6"/>
    <p:sldId id="293" r:id="rId7"/>
    <p:sldId id="295" r:id="rId8"/>
    <p:sldId id="300" r:id="rId9"/>
    <p:sldId id="260" r:id="rId10"/>
    <p:sldId id="286" r:id="rId11"/>
    <p:sldId id="288" r:id="rId12"/>
    <p:sldId id="296" r:id="rId13"/>
    <p:sldId id="294" r:id="rId14"/>
    <p:sldId id="261" r:id="rId15"/>
    <p:sldId id="289" r:id="rId16"/>
    <p:sldId id="290" r:id="rId17"/>
    <p:sldId id="298" r:id="rId18"/>
    <p:sldId id="299" r:id="rId19"/>
    <p:sldId id="301" r:id="rId20"/>
    <p:sldId id="28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350"/>
    <a:srgbClr val="0C4360"/>
    <a:srgbClr val="1B6872"/>
    <a:srgbClr val="63B7C6"/>
    <a:srgbClr val="002136"/>
    <a:srgbClr val="0C75AC"/>
    <a:srgbClr val="0024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2" autoAdjust="0"/>
    <p:restoredTop sz="94660"/>
  </p:normalViewPr>
  <p:slideViewPr>
    <p:cSldViewPr snapToGrid="0">
      <p:cViewPr>
        <p:scale>
          <a:sx n="94" d="100"/>
          <a:sy n="94" d="100"/>
        </p:scale>
        <p:origin x="84" y="144"/>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2FF6B6-4F8A-40F7-B5F4-FC3996824D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10A999-F365-48DF-976A-0517FE045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A5457B-CDAE-4DEB-AEC8-C82DE2312E37}" type="datetimeFigureOut">
              <a:rPr lang="en-US" smtClean="0"/>
              <a:t>5/7/2022</a:t>
            </a:fld>
            <a:endParaRPr lang="en-US" dirty="0"/>
          </a:p>
        </p:txBody>
      </p:sp>
      <p:sp>
        <p:nvSpPr>
          <p:cNvPr id="4" name="Footer Placeholder 3">
            <a:extLst>
              <a:ext uri="{FF2B5EF4-FFF2-40B4-BE49-F238E27FC236}">
                <a16:creationId xmlns:a16="http://schemas.microsoft.com/office/drawing/2014/main" id="{F8735C90-ADBF-4B9E-BE88-E1C8F83EB4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506A01-6D0A-45EF-A584-05A3361D66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31430A-4AA4-45C8-AC23-CD6B61C41A4C}" type="slidenum">
              <a:rPr lang="en-US" smtClean="0"/>
              <a:t>‹#›</a:t>
            </a:fld>
            <a:endParaRPr lang="en-US" dirty="0"/>
          </a:p>
        </p:txBody>
      </p:sp>
    </p:spTree>
    <p:extLst>
      <p:ext uri="{BB962C8B-B14F-4D97-AF65-F5344CB8AC3E}">
        <p14:creationId xmlns:p14="http://schemas.microsoft.com/office/powerpoint/2010/main" val="1059900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B78EA-28CE-41D8-9043-90E391E5F567}" type="datetimeFigureOut">
              <a:rPr lang="en-US" noProof="0" smtClean="0"/>
              <a:t>5/7/2022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4D747-9380-41EE-9946-EC9EC0CA5D1E}" type="slidenum">
              <a:rPr lang="en-US" noProof="0" smtClean="0"/>
              <a:t>‹#›</a:t>
            </a:fld>
            <a:endParaRPr lang="en-US" noProof="0" dirty="0"/>
          </a:p>
        </p:txBody>
      </p:sp>
    </p:spTree>
    <p:extLst>
      <p:ext uri="{BB962C8B-B14F-4D97-AF65-F5344CB8AC3E}">
        <p14:creationId xmlns:p14="http://schemas.microsoft.com/office/powerpoint/2010/main" val="382772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id="{4CA15AFD-4983-47DD-9ED0-D3B27E5A096F}"/>
              </a:ext>
            </a:extLst>
          </p:cNvPr>
          <p:cNvGrpSpPr/>
          <p:nvPr userDrawn="1"/>
        </p:nvGrpSpPr>
        <p:grpSpPr>
          <a:xfrm>
            <a:off x="-1604709" y="-3756"/>
            <a:ext cx="13796710" cy="6861756"/>
            <a:chOff x="-1604709" y="-3756"/>
            <a:chExt cx="13796710" cy="6861756"/>
          </a:xfrm>
        </p:grpSpPr>
        <p:grpSp>
          <p:nvGrpSpPr>
            <p:cNvPr id="8" name="Group 7">
              <a:extLst>
                <a:ext uri="{FF2B5EF4-FFF2-40B4-BE49-F238E27FC236}">
                  <a16:creationId xmlns:a16="http://schemas.microsoft.com/office/drawing/2014/main" id="{2222D5E2-E9B4-4180-98B8-4E514C9ADB28}"/>
                </a:ext>
              </a:extLst>
            </p:cNvPr>
            <p:cNvGrpSpPr/>
            <p:nvPr/>
          </p:nvGrpSpPr>
          <p:grpSpPr>
            <a:xfrm>
              <a:off x="-16298" y="0"/>
              <a:ext cx="12208299" cy="6858000"/>
              <a:chOff x="-16298" y="0"/>
              <a:chExt cx="12208299" cy="6858000"/>
            </a:xfrm>
          </p:grpSpPr>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ight Triangle 16">
                <a:extLst>
                  <a:ext uri="{FF2B5EF4-FFF2-40B4-BE49-F238E27FC236}">
                    <a16:creationId xmlns:a16="http://schemas.microsoft.com/office/drawing/2014/main" id="{8DCD5806-2A2F-4ABF-8057-245681C498E6}"/>
                  </a:ext>
                </a:extLst>
              </p:cNvPr>
              <p:cNvSpPr/>
              <p:nvPr/>
            </p:nvSpPr>
            <p:spPr>
              <a:xfrm rot="16200000" flipH="1" flipV="1">
                <a:off x="24625" y="-4746"/>
                <a:ext cx="2819399" cy="28288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p:nvSpPr>
            <p:spPr>
              <a:xfrm rot="16200000" flipH="1" flipV="1">
                <a:off x="4418" y="-4422"/>
                <a:ext cx="2627088" cy="263593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p:nvSpPr>
            <p:spPr>
              <a:xfrm rot="16200000" flipH="1" flipV="1">
                <a:off x="-12263" y="-4034"/>
                <a:ext cx="2397087" cy="2405158"/>
              </a:xfrm>
              <a:prstGeom prst="rtTriangle">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9" name="Freeform: Shape 12">
              <a:extLst>
                <a:ext uri="{FF2B5EF4-FFF2-40B4-BE49-F238E27FC236}">
                  <a16:creationId xmlns:a16="http://schemas.microsoft.com/office/drawing/2014/main" id="{E3AAB79D-382D-4A95-965E-526B6A681DA7}"/>
                </a:ext>
              </a:extLst>
            </p:cNvPr>
            <p:cNvSpPr/>
            <p:nvPr/>
          </p:nvSpPr>
          <p:spPr>
            <a:xfrm rot="18900000" flipH="1">
              <a:off x="-1604709" y="1397837"/>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C0A22127-2B4A-4B15-B0A9-F019A30347A1}"/>
                </a:ext>
              </a:extLst>
            </p:cNvPr>
            <p:cNvSpPr/>
            <p:nvPr/>
          </p:nvSpPr>
          <p:spPr>
            <a:xfrm rot="18900000">
              <a:off x="-861777" y="-3756"/>
              <a:ext cx="2676646" cy="1356876"/>
            </a:xfrm>
            <a:custGeom>
              <a:avLst/>
              <a:gdLst>
                <a:gd name="connsiteX0" fmla="*/ 1319770 w 2676646"/>
                <a:gd name="connsiteY0" fmla="*/ 0 h 1356876"/>
                <a:gd name="connsiteX1" fmla="*/ 2676646 w 2676646"/>
                <a:gd name="connsiteY1" fmla="*/ 1356876 h 1356876"/>
                <a:gd name="connsiteX2" fmla="*/ 0 w 2676646"/>
                <a:gd name="connsiteY2" fmla="*/ 1356876 h 1356876"/>
                <a:gd name="connsiteX3" fmla="*/ 0 w 2676646"/>
                <a:gd name="connsiteY3" fmla="*/ 1319770 h 1356876"/>
              </a:gdLst>
              <a:ahLst/>
              <a:cxnLst>
                <a:cxn ang="0">
                  <a:pos x="connsiteX0" y="connsiteY0"/>
                </a:cxn>
                <a:cxn ang="0">
                  <a:pos x="connsiteX1" y="connsiteY1"/>
                </a:cxn>
                <a:cxn ang="0">
                  <a:pos x="connsiteX2" y="connsiteY2"/>
                </a:cxn>
                <a:cxn ang="0">
                  <a:pos x="connsiteX3" y="connsiteY3"/>
                </a:cxn>
              </a:cxnLst>
              <a:rect l="l" t="t" r="r" b="b"/>
              <a:pathLst>
                <a:path w="2676646" h="1356876">
                  <a:moveTo>
                    <a:pt x="1319770" y="0"/>
                  </a:moveTo>
                  <a:lnTo>
                    <a:pt x="2676646" y="1356876"/>
                  </a:lnTo>
                  <a:lnTo>
                    <a:pt x="0" y="1356876"/>
                  </a:lnTo>
                  <a:lnTo>
                    <a:pt x="0" y="1319770"/>
                  </a:lnTo>
                  <a:close/>
                </a:path>
              </a:pathLst>
            </a:custGeom>
            <a:pattFill prst="wdUpDiag">
              <a:fgClr>
                <a:schemeClr val="accent2"/>
              </a:fgClr>
              <a:bgClr>
                <a:schemeClr val="accent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1" name="Freeform: Shape 12">
              <a:extLst>
                <a:ext uri="{FF2B5EF4-FFF2-40B4-BE49-F238E27FC236}">
                  <a16:creationId xmlns:a16="http://schemas.microsoft.com/office/drawing/2014/main" id="{F04D9FDC-1B67-4254-9535-CD32E81F0C3E}"/>
                </a:ext>
              </a:extLst>
            </p:cNvPr>
            <p:cNvSpPr/>
            <p:nvPr/>
          </p:nvSpPr>
          <p:spPr>
            <a:xfrm rot="13500000">
              <a:off x="-1226102" y="1737462"/>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2" name="Group 11">
              <a:extLst>
                <a:ext uri="{FF2B5EF4-FFF2-40B4-BE49-F238E27FC236}">
                  <a16:creationId xmlns:a16="http://schemas.microsoft.com/office/drawing/2014/main" id="{0A86C4EA-4CF8-4531-845D-4FCB1E2F7422}"/>
                </a:ext>
              </a:extLst>
            </p:cNvPr>
            <p:cNvGrpSpPr/>
            <p:nvPr/>
          </p:nvGrpSpPr>
          <p:grpSpPr>
            <a:xfrm>
              <a:off x="-760406" y="4672937"/>
              <a:ext cx="1520812" cy="1520812"/>
              <a:chOff x="-1604709" y="3012880"/>
              <a:chExt cx="3211378" cy="3211378"/>
            </a:xfrm>
          </p:grpSpPr>
          <p:sp>
            <p:nvSpPr>
              <p:cNvPr id="13" name="Freeform: Shape 12">
                <a:extLst>
                  <a:ext uri="{FF2B5EF4-FFF2-40B4-BE49-F238E27FC236}">
                    <a16:creationId xmlns:a16="http://schemas.microsoft.com/office/drawing/2014/main" id="{1101B195-C112-4D20-8D19-4D22479B150D}"/>
                  </a:ext>
                </a:extLst>
              </p:cNvPr>
              <p:cNvSpPr/>
              <p:nvPr/>
            </p:nvSpPr>
            <p:spPr>
              <a:xfrm rot="18900000" flipH="1">
                <a:off x="-1604709" y="3012880"/>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2">
                <a:extLst>
                  <a:ext uri="{FF2B5EF4-FFF2-40B4-BE49-F238E27FC236}">
                    <a16:creationId xmlns:a16="http://schemas.microsoft.com/office/drawing/2014/main" id="{CA755F1F-9955-4CBB-8F34-F7801CA44CE7}"/>
                  </a:ext>
                </a:extLst>
              </p:cNvPr>
              <p:cNvSpPr/>
              <p:nvPr/>
            </p:nvSpPr>
            <p:spPr>
              <a:xfrm rot="13500000">
                <a:off x="-1226102" y="3352505"/>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2" name="Title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2761488" y="2395728"/>
            <a:ext cx="7077456" cy="1243584"/>
          </a:xfrm>
        </p:spPr>
        <p:txBody>
          <a:bodyPr vert="horz" lIns="91440" tIns="45720" rIns="91440" bIns="45720" rtlCol="0" anchor="b">
            <a:noAutofit/>
          </a:bodyPr>
          <a:lstStyle>
            <a:lvl1pPr>
              <a:defRPr lang="en-GB" sz="6600" b="1" dirty="0">
                <a:solidFill>
                  <a:schemeClr val="accent2"/>
                </a:solidFill>
                <a:latin typeface="+mj-lt"/>
                <a:ea typeface="Tahoma" panose="020B0604030504040204" pitchFamily="34" charset="0"/>
                <a:cs typeface="Tahoma" panose="020B0604030504040204" pitchFamily="34" charset="0"/>
              </a:defRPr>
            </a:lvl1pPr>
          </a:lstStyle>
          <a:p>
            <a:pPr lvl="0"/>
            <a:r>
              <a:rPr lang="en-US" noProof="0"/>
              <a:t>TITLE</a:t>
            </a:r>
          </a:p>
        </p:txBody>
      </p:sp>
      <p:sp>
        <p:nvSpPr>
          <p:cNvPr id="3" name="Subtitle 2">
            <a:extLst>
              <a:ext uri="{FF2B5EF4-FFF2-40B4-BE49-F238E27FC236}">
                <a16:creationId xmlns:a16="http://schemas.microsoft.com/office/drawing/2014/main" id="{C3D2DEF0-A0B0-4CFE-B67D-A9D75E2368DC}"/>
              </a:ext>
            </a:extLst>
          </p:cNvPr>
          <p:cNvSpPr>
            <a:spLocks noGrp="1"/>
          </p:cNvSpPr>
          <p:nvPr>
            <p:ph type="subTitle" idx="1"/>
          </p:nvPr>
        </p:nvSpPr>
        <p:spPr>
          <a:xfrm>
            <a:off x="2761488" y="3721608"/>
            <a:ext cx="7077456" cy="868680"/>
          </a:xfrm>
        </p:spPr>
        <p:txBody>
          <a:bodyPr vert="horz" lIns="91440" tIns="45720" rIns="91440" bIns="45720" rtlCol="0">
            <a:normAutofit/>
          </a:bodyPr>
          <a:lstStyle>
            <a:lvl1pPr marL="0" indent="0">
              <a:buNone/>
              <a:defRPr lang="en-GB" sz="1800" spc="300" dirty="0">
                <a:solidFill>
                  <a:schemeClr val="bg1"/>
                </a:solidFill>
                <a:latin typeface="+mn-lt"/>
                <a:cs typeface="Arial" panose="020B0604020202020204" pitchFamily="34" charset="0"/>
              </a:defRPr>
            </a:lvl1pPr>
          </a:lstStyle>
          <a:p>
            <a:pPr marL="228600" lvl="0" indent="-228600"/>
            <a:r>
              <a:rPr lang="en-US" noProof="0"/>
              <a:t>Click to edit Master subtitle style</a:t>
            </a:r>
          </a:p>
        </p:txBody>
      </p:sp>
    </p:spTree>
    <p:extLst>
      <p:ext uri="{BB962C8B-B14F-4D97-AF65-F5344CB8AC3E}">
        <p14:creationId xmlns:p14="http://schemas.microsoft.com/office/powerpoint/2010/main" val="43695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796BFF-6E5F-4DE7-B193-F501FC094D63}"/>
              </a:ext>
            </a:extLst>
          </p:cNvPr>
          <p:cNvSpPr>
            <a:spLocks noGrp="1"/>
          </p:cNvSpPr>
          <p:nvPr>
            <p:ph sz="half" idx="1"/>
          </p:nvPr>
        </p:nvSpPr>
        <p:spPr>
          <a:xfrm>
            <a:off x="443365" y="1517715"/>
            <a:ext cx="5184437" cy="4659248"/>
          </a:xfrm>
        </p:spPr>
        <p:txBody>
          <a:bodyPr>
            <a:normAutofit/>
          </a:bodyPr>
          <a:lstStyle>
            <a:lvl1pPr marL="457200" indent="-457200">
              <a:buFont typeface="Arial" panose="020B0604020202020204" pitchFamily="34" charset="0"/>
              <a:buChar cha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400">
                <a:solidFill>
                  <a:schemeClr val="bg1"/>
                </a:solidFill>
              </a:defRPr>
            </a:lvl4pPr>
            <a:lvl5pPr marL="2114550" indent="-285750">
              <a:buFont typeface="Arial" panose="020B0604020202020204" pitchFamily="34" charset="0"/>
              <a:buChar cha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78622754-CA4D-4C27-A37F-B26E7B4C9CA2}"/>
              </a:ext>
            </a:extLst>
          </p:cNvPr>
          <p:cNvSpPr>
            <a:spLocks noGrp="1"/>
          </p:cNvSpPr>
          <p:nvPr>
            <p:ph sz="half" idx="2"/>
          </p:nvPr>
        </p:nvSpPr>
        <p:spPr>
          <a:xfrm>
            <a:off x="6474163" y="1517715"/>
            <a:ext cx="5184437" cy="465924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959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ategor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Picture Placeholder 8">
            <a:extLst>
              <a:ext uri="{FF2B5EF4-FFF2-40B4-BE49-F238E27FC236}">
                <a16:creationId xmlns:a16="http://schemas.microsoft.com/office/drawing/2014/main" id="{6D00E6B4-1CBE-404E-B943-5F1832320C1C}"/>
              </a:ext>
            </a:extLst>
          </p:cNvPr>
          <p:cNvSpPr>
            <a:spLocks noGrp="1"/>
          </p:cNvSpPr>
          <p:nvPr>
            <p:ph type="pic" sz="quarter" idx="13"/>
          </p:nvPr>
        </p:nvSpPr>
        <p:spPr>
          <a:xfrm>
            <a:off x="978212"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1" name="Picture Placeholder 8">
            <a:extLst>
              <a:ext uri="{FF2B5EF4-FFF2-40B4-BE49-F238E27FC236}">
                <a16:creationId xmlns:a16="http://schemas.microsoft.com/office/drawing/2014/main" id="{7CD59BFD-62BE-4E33-92A5-B84A2A9A8D3B}"/>
              </a:ext>
            </a:extLst>
          </p:cNvPr>
          <p:cNvSpPr>
            <a:spLocks noGrp="1"/>
          </p:cNvSpPr>
          <p:nvPr>
            <p:ph type="pic" sz="quarter" idx="14"/>
          </p:nvPr>
        </p:nvSpPr>
        <p:spPr>
          <a:xfrm>
            <a:off x="3222230"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2" name="Picture Placeholder 8">
            <a:extLst>
              <a:ext uri="{FF2B5EF4-FFF2-40B4-BE49-F238E27FC236}">
                <a16:creationId xmlns:a16="http://schemas.microsoft.com/office/drawing/2014/main" id="{60DC5978-55B8-421D-91B4-29F8210A7B2C}"/>
              </a:ext>
            </a:extLst>
          </p:cNvPr>
          <p:cNvSpPr>
            <a:spLocks noGrp="1"/>
          </p:cNvSpPr>
          <p:nvPr>
            <p:ph type="pic" sz="quarter" idx="15"/>
          </p:nvPr>
        </p:nvSpPr>
        <p:spPr>
          <a:xfrm>
            <a:off x="5466248"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3" name="Picture Placeholder 8">
            <a:extLst>
              <a:ext uri="{FF2B5EF4-FFF2-40B4-BE49-F238E27FC236}">
                <a16:creationId xmlns:a16="http://schemas.microsoft.com/office/drawing/2014/main" id="{BE3FB8C3-2C7E-4C59-8BD5-53FA2772DB56}"/>
              </a:ext>
            </a:extLst>
          </p:cNvPr>
          <p:cNvSpPr>
            <a:spLocks noGrp="1"/>
          </p:cNvSpPr>
          <p:nvPr>
            <p:ph type="pic" sz="quarter" idx="16"/>
          </p:nvPr>
        </p:nvSpPr>
        <p:spPr>
          <a:xfrm>
            <a:off x="7710266"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4" name="Picture Placeholder 8">
            <a:extLst>
              <a:ext uri="{FF2B5EF4-FFF2-40B4-BE49-F238E27FC236}">
                <a16:creationId xmlns:a16="http://schemas.microsoft.com/office/drawing/2014/main" id="{FD8FA9DA-C36B-4889-B88F-28B5829E53E2}"/>
              </a:ext>
            </a:extLst>
          </p:cNvPr>
          <p:cNvSpPr>
            <a:spLocks noGrp="1"/>
          </p:cNvSpPr>
          <p:nvPr>
            <p:ph type="pic" sz="quarter" idx="17"/>
          </p:nvPr>
        </p:nvSpPr>
        <p:spPr>
          <a:xfrm>
            <a:off x="9954283"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719894"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7" name="Text Placeholder 22">
            <a:extLst>
              <a:ext uri="{FF2B5EF4-FFF2-40B4-BE49-F238E27FC236}">
                <a16:creationId xmlns:a16="http://schemas.microsoft.com/office/drawing/2014/main" id="{05F72315-51A9-431C-B80A-45E4FB1D6BD6}"/>
              </a:ext>
            </a:extLst>
          </p:cNvPr>
          <p:cNvSpPr>
            <a:spLocks noGrp="1"/>
          </p:cNvSpPr>
          <p:nvPr>
            <p:ph type="body" sz="quarter" idx="19"/>
          </p:nvPr>
        </p:nvSpPr>
        <p:spPr>
          <a:xfrm>
            <a:off x="2963912"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8" name="Text Placeholder 22">
            <a:extLst>
              <a:ext uri="{FF2B5EF4-FFF2-40B4-BE49-F238E27FC236}">
                <a16:creationId xmlns:a16="http://schemas.microsoft.com/office/drawing/2014/main" id="{883D1F0C-34F1-46E1-B178-E4AB82B14631}"/>
              </a:ext>
            </a:extLst>
          </p:cNvPr>
          <p:cNvSpPr>
            <a:spLocks noGrp="1"/>
          </p:cNvSpPr>
          <p:nvPr>
            <p:ph type="body" sz="quarter" idx="20"/>
          </p:nvPr>
        </p:nvSpPr>
        <p:spPr>
          <a:xfrm>
            <a:off x="5207930"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9" name="Text Placeholder 22">
            <a:extLst>
              <a:ext uri="{FF2B5EF4-FFF2-40B4-BE49-F238E27FC236}">
                <a16:creationId xmlns:a16="http://schemas.microsoft.com/office/drawing/2014/main" id="{7202A849-DF14-40E7-B38D-1185F72603EC}"/>
              </a:ext>
            </a:extLst>
          </p:cNvPr>
          <p:cNvSpPr>
            <a:spLocks noGrp="1"/>
          </p:cNvSpPr>
          <p:nvPr>
            <p:ph type="body" sz="quarter" idx="21"/>
          </p:nvPr>
        </p:nvSpPr>
        <p:spPr>
          <a:xfrm>
            <a:off x="7451948"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0" name="Text Placeholder 22">
            <a:extLst>
              <a:ext uri="{FF2B5EF4-FFF2-40B4-BE49-F238E27FC236}">
                <a16:creationId xmlns:a16="http://schemas.microsoft.com/office/drawing/2014/main" id="{CCFC1ADF-AC11-4CCD-AC2D-478B6FFEA5EA}"/>
              </a:ext>
            </a:extLst>
          </p:cNvPr>
          <p:cNvSpPr>
            <a:spLocks noGrp="1"/>
          </p:cNvSpPr>
          <p:nvPr>
            <p:ph type="body" sz="quarter" idx="22"/>
          </p:nvPr>
        </p:nvSpPr>
        <p:spPr>
          <a:xfrm>
            <a:off x="9695965"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cxnSp>
        <p:nvCxnSpPr>
          <p:cNvPr id="7" name="Straight Connector 6">
            <a:extLst>
              <a:ext uri="{FF2B5EF4-FFF2-40B4-BE49-F238E27FC236}">
                <a16:creationId xmlns:a16="http://schemas.microsoft.com/office/drawing/2014/main" id="{2B4CB326-DA0E-488E-B236-7017E8438FBB}"/>
              </a:ext>
            </a:extLst>
          </p:cNvPr>
          <p:cNvCxnSpPr/>
          <p:nvPr userDrawn="1"/>
        </p:nvCxnSpPr>
        <p:spPr>
          <a:xfrm>
            <a:off x="1242354"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66B533-7212-4A36-9CE2-D6302E721F8F}"/>
              </a:ext>
            </a:extLst>
          </p:cNvPr>
          <p:cNvCxnSpPr/>
          <p:nvPr userDrawn="1"/>
        </p:nvCxnSpPr>
        <p:spPr>
          <a:xfrm>
            <a:off x="3486372"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7474CD-E230-4E14-8274-5E20F673F401}"/>
              </a:ext>
            </a:extLst>
          </p:cNvPr>
          <p:cNvCxnSpPr/>
          <p:nvPr userDrawn="1"/>
        </p:nvCxnSpPr>
        <p:spPr>
          <a:xfrm>
            <a:off x="5730390"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BF71FCE-6F39-4D2F-82BE-7D9F1D2ED59F}"/>
              </a:ext>
            </a:extLst>
          </p:cNvPr>
          <p:cNvCxnSpPr/>
          <p:nvPr userDrawn="1"/>
        </p:nvCxnSpPr>
        <p:spPr>
          <a:xfrm>
            <a:off x="7974408"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7AC7A-17D9-4F42-9DD0-94FE4FC6BF19}"/>
              </a:ext>
            </a:extLst>
          </p:cNvPr>
          <p:cNvCxnSpPr/>
          <p:nvPr userDrawn="1"/>
        </p:nvCxnSpPr>
        <p:spPr>
          <a:xfrm>
            <a:off x="10218425"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7626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 3 Sec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
        <p:nvSpPr>
          <p:cNvPr id="36" name="Text Placeholder 22">
            <a:extLst>
              <a:ext uri="{FF2B5EF4-FFF2-40B4-BE49-F238E27FC236}">
                <a16:creationId xmlns:a16="http://schemas.microsoft.com/office/drawing/2014/main" id="{642D3CE0-C3B4-4F3F-A650-AB452B3AD4BA}"/>
              </a:ext>
            </a:extLst>
          </p:cNvPr>
          <p:cNvSpPr>
            <a:spLocks noGrp="1"/>
          </p:cNvSpPr>
          <p:nvPr>
            <p:ph type="body" sz="quarter" idx="20"/>
          </p:nvPr>
        </p:nvSpPr>
        <p:spPr>
          <a:xfrm>
            <a:off x="4444169"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7" name="Text Placeholder 22">
            <a:extLst>
              <a:ext uri="{FF2B5EF4-FFF2-40B4-BE49-F238E27FC236}">
                <a16:creationId xmlns:a16="http://schemas.microsoft.com/office/drawing/2014/main" id="{DBED2BB0-CDAD-40EE-8B35-C66DF45EE29D}"/>
              </a:ext>
            </a:extLst>
          </p:cNvPr>
          <p:cNvSpPr>
            <a:spLocks noGrp="1"/>
          </p:cNvSpPr>
          <p:nvPr>
            <p:ph type="body" sz="quarter" idx="21"/>
          </p:nvPr>
        </p:nvSpPr>
        <p:spPr>
          <a:xfrm>
            <a:off x="834624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Tree>
    <p:extLst>
      <p:ext uri="{BB962C8B-B14F-4D97-AF65-F5344CB8AC3E}">
        <p14:creationId xmlns:p14="http://schemas.microsoft.com/office/powerpoint/2010/main" val="1544745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9402006" cy="1463040"/>
          </a:xfrm>
        </p:spPr>
        <p:txBody>
          <a:bodyPr lIns="0" tIns="0" rIns="0" bIns="0">
            <a:noAutofit/>
          </a:bodyPr>
          <a:lstStyle>
            <a:lvl1pPr marL="0" indent="0" algn="l">
              <a:lnSpc>
                <a:spcPct val="100000"/>
              </a:lnSpc>
              <a:spcBef>
                <a:spcPts val="300"/>
              </a:spcBef>
              <a:spcAft>
                <a:spcPts val="3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Tree>
    <p:extLst>
      <p:ext uri="{BB962C8B-B14F-4D97-AF65-F5344CB8AC3E}">
        <p14:creationId xmlns:p14="http://schemas.microsoft.com/office/powerpoint/2010/main" val="2486826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Picture Placeholder 2">
            <a:extLst>
              <a:ext uri="{FF2B5EF4-FFF2-40B4-BE49-F238E27FC236}">
                <a16:creationId xmlns:a16="http://schemas.microsoft.com/office/drawing/2014/main" id="{30B3A574-7940-4E35-857E-5CA35A5910E5}"/>
              </a:ext>
            </a:extLst>
          </p:cNvPr>
          <p:cNvSpPr>
            <a:spLocks noGrp="1"/>
          </p:cNvSpPr>
          <p:nvPr>
            <p:ph type="pic" idx="1"/>
          </p:nvPr>
        </p:nvSpPr>
        <p:spPr>
          <a:xfrm>
            <a:off x="4110087" y="1444649"/>
            <a:ext cx="7548513" cy="4579079"/>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54065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2" name="Content Placeholder 2">
            <a:extLst>
              <a:ext uri="{FF2B5EF4-FFF2-40B4-BE49-F238E27FC236}">
                <a16:creationId xmlns:a16="http://schemas.microsoft.com/office/drawing/2014/main" id="{A015C605-1D30-48BC-A0D6-3B11AF56CC53}"/>
              </a:ext>
            </a:extLst>
          </p:cNvPr>
          <p:cNvSpPr>
            <a:spLocks noGrp="1"/>
          </p:cNvSpPr>
          <p:nvPr>
            <p:ph idx="1"/>
          </p:nvPr>
        </p:nvSpPr>
        <p:spPr>
          <a:xfrm>
            <a:off x="3964290" y="1444649"/>
            <a:ext cx="7694310" cy="4579079"/>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12989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494CD2-CCDD-0248-96F8-741002C44255}"/>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9">
            <a:extLst>
              <a:ext uri="{FF2B5EF4-FFF2-40B4-BE49-F238E27FC236}">
                <a16:creationId xmlns:a16="http://schemas.microsoft.com/office/drawing/2014/main" id="{07077B00-C1EE-7241-B441-7814F92A7EDF}"/>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Freeform: Shape 17">
            <a:extLst>
              <a:ext uri="{FF2B5EF4-FFF2-40B4-BE49-F238E27FC236}">
                <a16:creationId xmlns:a16="http://schemas.microsoft.com/office/drawing/2014/main" id="{3A1AEBC4-637E-F64C-9192-69AC4BB26D0C}"/>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1" name="Freeform: Shape 11">
            <a:extLst>
              <a:ext uri="{FF2B5EF4-FFF2-40B4-BE49-F238E27FC236}">
                <a16:creationId xmlns:a16="http://schemas.microsoft.com/office/drawing/2014/main" id="{669A7039-C54C-8E46-9A8B-DDB2547D989C}"/>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7">
            <a:extLst>
              <a:ext uri="{FF2B5EF4-FFF2-40B4-BE49-F238E27FC236}">
                <a16:creationId xmlns:a16="http://schemas.microsoft.com/office/drawing/2014/main" id="{4F173B32-87BB-9A40-8C91-4C1EED2B7ABF}"/>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4" name="Group 23">
            <a:extLst>
              <a:ext uri="{FF2B5EF4-FFF2-40B4-BE49-F238E27FC236}">
                <a16:creationId xmlns:a16="http://schemas.microsoft.com/office/drawing/2014/main" id="{4AC87F4E-12B5-1B42-AFD2-4DB39B7645C9}"/>
              </a:ext>
            </a:extLst>
          </p:cNvPr>
          <p:cNvGrpSpPr/>
          <p:nvPr userDrawn="1"/>
        </p:nvGrpSpPr>
        <p:grpSpPr>
          <a:xfrm rot="16200000">
            <a:off x="499388" y="-322655"/>
            <a:ext cx="535531" cy="645309"/>
            <a:chOff x="10945855" y="7317026"/>
            <a:chExt cx="2483924" cy="2993104"/>
          </a:xfrm>
        </p:grpSpPr>
        <p:sp>
          <p:nvSpPr>
            <p:cNvPr id="25" name="Freeform: Shape 15">
              <a:extLst>
                <a:ext uri="{FF2B5EF4-FFF2-40B4-BE49-F238E27FC236}">
                  <a16:creationId xmlns:a16="http://schemas.microsoft.com/office/drawing/2014/main" id="{03DD8765-59DF-A045-ADB5-E39FAEE153A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16">
              <a:extLst>
                <a:ext uri="{FF2B5EF4-FFF2-40B4-BE49-F238E27FC236}">
                  <a16:creationId xmlns:a16="http://schemas.microsoft.com/office/drawing/2014/main" id="{B34B796C-A407-7B4D-B4F0-E58A44FE8DB4}"/>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Freeform: Shape 23">
            <a:extLst>
              <a:ext uri="{FF2B5EF4-FFF2-40B4-BE49-F238E27FC236}">
                <a16:creationId xmlns:a16="http://schemas.microsoft.com/office/drawing/2014/main" id="{CBE3FDC9-67CB-FA42-B127-A36BFF4678BB}"/>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Slide Number Placeholder 4">
            <a:extLst>
              <a:ext uri="{FF2B5EF4-FFF2-40B4-BE49-F238E27FC236}">
                <a16:creationId xmlns:a16="http://schemas.microsoft.com/office/drawing/2014/main" id="{1E902BFF-CA8F-D745-A819-A7BB38B30ED9}"/>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2672304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6" name="Group 5">
            <a:extLst>
              <a:ext uri="{FF2B5EF4-FFF2-40B4-BE49-F238E27FC236}">
                <a16:creationId xmlns:a16="http://schemas.microsoft.com/office/drawing/2014/main" id="{EA7FF9D7-8545-4547-AC77-A0421EEB9B99}"/>
              </a:ext>
            </a:extLst>
          </p:cNvPr>
          <p:cNvGrpSpPr/>
          <p:nvPr userDrawn="1"/>
        </p:nvGrpSpPr>
        <p:grpSpPr>
          <a:xfrm>
            <a:off x="0" y="0"/>
            <a:ext cx="6881966" cy="6858876"/>
            <a:chOff x="-5321" y="1096"/>
            <a:chExt cx="5924073" cy="5904197"/>
          </a:xfrm>
        </p:grpSpPr>
        <p:sp>
          <p:nvSpPr>
            <p:cNvPr id="17" name="Right Triangle 16">
              <a:extLst>
                <a:ext uri="{FF2B5EF4-FFF2-40B4-BE49-F238E27FC236}">
                  <a16:creationId xmlns:a16="http://schemas.microsoft.com/office/drawing/2014/main" id="{8DCD5806-2A2F-4ABF-8057-245681C498E6}"/>
                </a:ext>
              </a:extLst>
            </p:cNvPr>
            <p:cNvSpPr/>
            <p:nvPr userDrawn="1"/>
          </p:nvSpPr>
          <p:spPr>
            <a:xfrm rot="16200000" flipH="1" flipV="1">
              <a:off x="4618" y="-8842"/>
              <a:ext cx="5904196" cy="592407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userDrawn="1"/>
          </p:nvSpPr>
          <p:spPr>
            <a:xfrm rot="16200000" flipH="1" flipV="1">
              <a:off x="3941" y="-8164"/>
              <a:ext cx="5501471" cy="551999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userDrawn="1"/>
          </p:nvSpPr>
          <p:spPr>
            <a:xfrm rot="16200000" flipH="1" flipV="1">
              <a:off x="3131" y="-7355"/>
              <a:ext cx="5019818" cy="5036720"/>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5217242" y="2807208"/>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Tree>
    <p:extLst>
      <p:ext uri="{BB962C8B-B14F-4D97-AF65-F5344CB8AC3E}">
        <p14:creationId xmlns:p14="http://schemas.microsoft.com/office/powerpoint/2010/main" val="2236386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6360242" y="3429000"/>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
        <p:nvSpPr>
          <p:cNvPr id="35" name="Freeform: Shape 34">
            <a:extLst>
              <a:ext uri="{FF2B5EF4-FFF2-40B4-BE49-F238E27FC236}">
                <a16:creationId xmlns:a16="http://schemas.microsoft.com/office/drawing/2014/main" id="{C024DCDB-C6BF-455E-AAB8-EAF9DAB302A1}"/>
              </a:ext>
            </a:extLst>
          </p:cNvPr>
          <p:cNvSpPr/>
          <p:nvPr userDrawn="1"/>
        </p:nvSpPr>
        <p:spPr>
          <a:xfrm rot="13500000">
            <a:off x="-729899" y="-1215856"/>
            <a:ext cx="6043521" cy="8427077"/>
          </a:xfrm>
          <a:custGeom>
            <a:avLst/>
            <a:gdLst>
              <a:gd name="connsiteX0" fmla="*/ 6043521 w 6043521"/>
              <a:gd name="connsiteY0" fmla="*/ 4267535 h 8427077"/>
              <a:gd name="connsiteX1" fmla="*/ 1883979 w 6043521"/>
              <a:gd name="connsiteY1" fmla="*/ 8427077 h 8427077"/>
              <a:gd name="connsiteX2" fmla="*/ 0 w 6043521"/>
              <a:gd name="connsiteY2" fmla="*/ 8427077 h 8427077"/>
              <a:gd name="connsiteX3" fmla="*/ 0 w 6043521"/>
              <a:gd name="connsiteY3" fmla="*/ 1775986 h 8427077"/>
              <a:gd name="connsiteX4" fmla="*/ 1775985 w 6043521"/>
              <a:gd name="connsiteY4" fmla="*/ 0 h 842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8427077">
                <a:moveTo>
                  <a:pt x="6043521" y="4267535"/>
                </a:moveTo>
                <a:lnTo>
                  <a:pt x="1883979" y="8427077"/>
                </a:lnTo>
                <a:lnTo>
                  <a:pt x="0" y="8427077"/>
                </a:lnTo>
                <a:lnTo>
                  <a:pt x="0" y="1775986"/>
                </a:lnTo>
                <a:lnTo>
                  <a:pt x="1775985"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2" name="Freeform: Shape 31">
            <a:extLst>
              <a:ext uri="{FF2B5EF4-FFF2-40B4-BE49-F238E27FC236}">
                <a16:creationId xmlns:a16="http://schemas.microsoft.com/office/drawing/2014/main" id="{26AFB47A-5D51-4F9C-B01B-977CE5E3C093}"/>
              </a:ext>
            </a:extLst>
          </p:cNvPr>
          <p:cNvSpPr/>
          <p:nvPr userDrawn="1"/>
        </p:nvSpPr>
        <p:spPr>
          <a:xfrm rot="13500000">
            <a:off x="-1145231" y="-2123853"/>
            <a:ext cx="6043521" cy="9008880"/>
          </a:xfrm>
          <a:custGeom>
            <a:avLst/>
            <a:gdLst>
              <a:gd name="connsiteX0" fmla="*/ 6043521 w 6043521"/>
              <a:gd name="connsiteY0" fmla="*/ 4849338 h 9008880"/>
              <a:gd name="connsiteX1" fmla="*/ 1883979 w 6043521"/>
              <a:gd name="connsiteY1" fmla="*/ 9008880 h 9008880"/>
              <a:gd name="connsiteX2" fmla="*/ 0 w 6043521"/>
              <a:gd name="connsiteY2" fmla="*/ 9008880 h 9008880"/>
              <a:gd name="connsiteX3" fmla="*/ 0 w 6043521"/>
              <a:gd name="connsiteY3" fmla="*/ 1194182 h 9008880"/>
              <a:gd name="connsiteX4" fmla="*/ 1194182 w 6043521"/>
              <a:gd name="connsiteY4" fmla="*/ 0 h 900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9008880">
                <a:moveTo>
                  <a:pt x="6043521" y="4849338"/>
                </a:moveTo>
                <a:lnTo>
                  <a:pt x="1883979" y="9008880"/>
                </a:lnTo>
                <a:lnTo>
                  <a:pt x="0" y="9008880"/>
                </a:lnTo>
                <a:lnTo>
                  <a:pt x="0" y="1194182"/>
                </a:lnTo>
                <a:lnTo>
                  <a:pt x="1194182"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6997A4FF-7390-4173-8ACD-6CF7145AACEC}"/>
              </a:ext>
            </a:extLst>
          </p:cNvPr>
          <p:cNvSpPr/>
          <p:nvPr userDrawn="1"/>
        </p:nvSpPr>
        <p:spPr>
          <a:xfrm rot="18900000" flipH="1">
            <a:off x="-2681153" y="-465959"/>
            <a:ext cx="8639119" cy="5739762"/>
          </a:xfrm>
          <a:custGeom>
            <a:avLst/>
            <a:gdLst>
              <a:gd name="connsiteX0" fmla="*/ 3789781 w 8639119"/>
              <a:gd name="connsiteY0" fmla="*/ 0 h 5739762"/>
              <a:gd name="connsiteX1" fmla="*/ 0 w 8639119"/>
              <a:gd name="connsiteY1" fmla="*/ 3789782 h 5739762"/>
              <a:gd name="connsiteX2" fmla="*/ 0 w 8639119"/>
              <a:gd name="connsiteY2" fmla="*/ 5739761 h 5739762"/>
              <a:gd name="connsiteX3" fmla="*/ 7748695 w 8639119"/>
              <a:gd name="connsiteY3" fmla="*/ 5739762 h 5739762"/>
              <a:gd name="connsiteX4" fmla="*/ 8639119 w 8639119"/>
              <a:gd name="connsiteY4" fmla="*/ 4849338 h 573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9119" h="5739762">
                <a:moveTo>
                  <a:pt x="3789781" y="0"/>
                </a:moveTo>
                <a:lnTo>
                  <a:pt x="0" y="3789782"/>
                </a:lnTo>
                <a:lnTo>
                  <a:pt x="0" y="5739761"/>
                </a:lnTo>
                <a:lnTo>
                  <a:pt x="7748695" y="5739762"/>
                </a:lnTo>
                <a:lnTo>
                  <a:pt x="8639119" y="4849338"/>
                </a:lnTo>
                <a:close/>
              </a:path>
            </a:pathLst>
          </a:custGeom>
          <a:solidFill>
            <a:schemeClr val="accent1">
              <a:lumMod val="50000"/>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121851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838D16-809E-4EB1-8C0C-0E63D8139112}"/>
              </a:ext>
            </a:extLst>
          </p:cNvPr>
          <p:cNvSpPr/>
          <p:nvPr userDrawn="1"/>
        </p:nvSpPr>
        <p:spPr>
          <a:xfrm>
            <a:off x="0" y="0"/>
            <a:ext cx="12192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01FEB333-94B4-4E53-9019-D584810903BB}"/>
              </a:ext>
            </a:extLst>
          </p:cNvPr>
          <p:cNvSpPr/>
          <p:nvPr userDrawn="1"/>
        </p:nvSpPr>
        <p:spPr>
          <a:xfrm>
            <a:off x="0" y="0"/>
            <a:ext cx="12192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A59B9489-0CD9-4DB7-AC82-6E7867F91403}"/>
              </a:ext>
            </a:extLst>
          </p:cNvPr>
          <p:cNvSpPr/>
          <p:nvPr userDrawn="1"/>
        </p:nvSpPr>
        <p:spPr>
          <a:xfrm rot="16200000" flipV="1">
            <a:off x="2626805"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ight Triangle 9">
            <a:extLst>
              <a:ext uri="{FF2B5EF4-FFF2-40B4-BE49-F238E27FC236}">
                <a16:creationId xmlns:a16="http://schemas.microsoft.com/office/drawing/2014/main" id="{A55D1C76-C591-4FA5-9780-87AB6B37C0FA}"/>
              </a:ext>
            </a:extLst>
          </p:cNvPr>
          <p:cNvSpPr/>
          <p:nvPr userDrawn="1"/>
        </p:nvSpPr>
        <p:spPr>
          <a:xfrm rot="5400000" flipV="1">
            <a:off x="5851010" y="-10649"/>
            <a:ext cx="6326154" cy="63474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A7DC1D12-670F-4235-8791-FA8C2B330871}"/>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59569CF-FDAC-47C4-A0F5-296F7117C398}"/>
              </a:ext>
            </a:extLst>
          </p:cNvPr>
          <p:cNvSpPr/>
          <p:nvPr userDrawn="1"/>
        </p:nvSpPr>
        <p:spPr>
          <a:xfrm rot="2700000">
            <a:off x="9668984" y="1404392"/>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3" name="Freeform: Shape 12">
            <a:extLst>
              <a:ext uri="{FF2B5EF4-FFF2-40B4-BE49-F238E27FC236}">
                <a16:creationId xmlns:a16="http://schemas.microsoft.com/office/drawing/2014/main" id="{D68D0C72-2B2C-4C85-A091-157853C71784}"/>
              </a:ext>
            </a:extLst>
          </p:cNvPr>
          <p:cNvSpPr/>
          <p:nvPr userDrawn="1"/>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4" name="Freeform: Shape 13">
            <a:extLst>
              <a:ext uri="{FF2B5EF4-FFF2-40B4-BE49-F238E27FC236}">
                <a16:creationId xmlns:a16="http://schemas.microsoft.com/office/drawing/2014/main" id="{8E25334A-5FE3-4DDA-8D32-4796CCFCAA74}"/>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5" name="Freeform: Shape 14">
            <a:extLst>
              <a:ext uri="{FF2B5EF4-FFF2-40B4-BE49-F238E27FC236}">
                <a16:creationId xmlns:a16="http://schemas.microsoft.com/office/drawing/2014/main" id="{18818DF1-D7FD-4C0F-875D-7A07E8F75C06}"/>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16" name="Group 15">
            <a:extLst>
              <a:ext uri="{FF2B5EF4-FFF2-40B4-BE49-F238E27FC236}">
                <a16:creationId xmlns:a16="http://schemas.microsoft.com/office/drawing/2014/main" id="{8F9BB384-9E14-4CEA-82C1-21837229D3EF}"/>
              </a:ext>
            </a:extLst>
          </p:cNvPr>
          <p:cNvGrpSpPr/>
          <p:nvPr userDrawn="1"/>
        </p:nvGrpSpPr>
        <p:grpSpPr>
          <a:xfrm rot="16200000">
            <a:off x="431651" y="-917359"/>
            <a:ext cx="1532001" cy="1826463"/>
            <a:chOff x="10800164" y="7142066"/>
            <a:chExt cx="2775293" cy="3308724"/>
          </a:xfrm>
        </p:grpSpPr>
        <p:sp>
          <p:nvSpPr>
            <p:cNvPr id="17" name="Freeform: Shape 16">
              <a:extLst>
                <a:ext uri="{FF2B5EF4-FFF2-40B4-BE49-F238E27FC236}">
                  <a16:creationId xmlns:a16="http://schemas.microsoft.com/office/drawing/2014/main" id="{0862A81A-959D-4EAB-90ED-DB20759BB397}"/>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AAB9E28C-9422-42BD-AECE-29B44B5D63E2}"/>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a:extLst>
              <a:ext uri="{FF2B5EF4-FFF2-40B4-BE49-F238E27FC236}">
                <a16:creationId xmlns:a16="http://schemas.microsoft.com/office/drawing/2014/main" id="{2772239B-C46D-4458-BB4B-DDB12FAB0172}"/>
              </a:ext>
            </a:extLst>
          </p:cNvPr>
          <p:cNvGrpSpPr/>
          <p:nvPr userDrawn="1"/>
        </p:nvGrpSpPr>
        <p:grpSpPr>
          <a:xfrm rot="16200000">
            <a:off x="1992859" y="-497210"/>
            <a:ext cx="818398" cy="986162"/>
            <a:chOff x="10945855" y="7317026"/>
            <a:chExt cx="2483924" cy="2993104"/>
          </a:xfrm>
        </p:grpSpPr>
        <p:sp>
          <p:nvSpPr>
            <p:cNvPr id="20" name="Freeform: Shape 19">
              <a:extLst>
                <a:ext uri="{FF2B5EF4-FFF2-40B4-BE49-F238E27FC236}">
                  <a16:creationId xmlns:a16="http://schemas.microsoft.com/office/drawing/2014/main" id="{3C8A2A1A-1FB9-4CA1-B74E-B293187E51AA}"/>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DF2B18BA-6B43-40FA-A23B-D894D6AB468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22" name="Slide Number Placeholder 4">
            <a:extLst>
              <a:ext uri="{FF2B5EF4-FFF2-40B4-BE49-F238E27FC236}">
                <a16:creationId xmlns:a16="http://schemas.microsoft.com/office/drawing/2014/main" id="{0F332671-6296-47C8-BF26-B2D962F5D03D}"/>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3" name="Title 1">
            <a:extLst>
              <a:ext uri="{FF2B5EF4-FFF2-40B4-BE49-F238E27FC236}">
                <a16:creationId xmlns:a16="http://schemas.microsoft.com/office/drawing/2014/main" id="{7772A652-7229-2B42-B87B-298C31D6F0CB}"/>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Tree>
    <p:extLst>
      <p:ext uri="{BB962C8B-B14F-4D97-AF65-F5344CB8AC3E}">
        <p14:creationId xmlns:p14="http://schemas.microsoft.com/office/powerpoint/2010/main" val="167519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lt 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E9318B2B-E019-4078-9EF0-C9D6281AE31B}"/>
              </a:ext>
            </a:extLst>
          </p:cNvPr>
          <p:cNvGrpSpPr/>
          <p:nvPr userDrawn="1"/>
        </p:nvGrpSpPr>
        <p:grpSpPr>
          <a:xfrm>
            <a:off x="9776075" y="2057401"/>
            <a:ext cx="4413559" cy="3934444"/>
            <a:chOff x="9222437" y="1088097"/>
            <a:chExt cx="5433318" cy="4843502"/>
          </a:xfrm>
        </p:grpSpPr>
        <p:sp>
          <p:nvSpPr>
            <p:cNvPr id="27" name="Freeform: Shape 26">
              <a:extLst>
                <a:ext uri="{FF2B5EF4-FFF2-40B4-BE49-F238E27FC236}">
                  <a16:creationId xmlns:a16="http://schemas.microsoft.com/office/drawing/2014/main" id="{D3E625C0-9656-421F-861F-67C8F93362ED}"/>
                </a:ext>
              </a:extLst>
            </p:cNvPr>
            <p:cNvSpPr/>
            <p:nvPr/>
          </p:nvSpPr>
          <p:spPr>
            <a:xfrm rot="2700000">
              <a:off x="9668983" y="1078460"/>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8" name="Freeform: Shape 27">
              <a:extLst>
                <a:ext uri="{FF2B5EF4-FFF2-40B4-BE49-F238E27FC236}">
                  <a16:creationId xmlns:a16="http://schemas.microsoft.com/office/drawing/2014/main" id="{49F8E490-C6E3-4D00-866F-CD85DD88996E}"/>
                </a:ext>
              </a:extLst>
            </p:cNvPr>
            <p:cNvSpPr/>
            <p:nvPr/>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sp>
        <p:nvSpPr>
          <p:cNvPr id="29" name="Freeform: Shape 28">
            <a:extLst>
              <a:ext uri="{FF2B5EF4-FFF2-40B4-BE49-F238E27FC236}">
                <a16:creationId xmlns:a16="http://schemas.microsoft.com/office/drawing/2014/main" id="{EE8F5B31-1523-46AE-9455-C33DFC1BDDE0}"/>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5D17048F-C2E1-4775-BC32-50BD6219F89D}"/>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31" name="Group 30">
            <a:extLst>
              <a:ext uri="{FF2B5EF4-FFF2-40B4-BE49-F238E27FC236}">
                <a16:creationId xmlns:a16="http://schemas.microsoft.com/office/drawing/2014/main" id="{EAB002AA-4848-49C8-A834-036F860C79A3}"/>
              </a:ext>
            </a:extLst>
          </p:cNvPr>
          <p:cNvGrpSpPr/>
          <p:nvPr userDrawn="1"/>
        </p:nvGrpSpPr>
        <p:grpSpPr>
          <a:xfrm rot="16200000" flipH="1">
            <a:off x="9913705" y="6257994"/>
            <a:ext cx="1052473" cy="1209445"/>
            <a:chOff x="10800165" y="7142066"/>
            <a:chExt cx="2775293" cy="3189215"/>
          </a:xfrm>
        </p:grpSpPr>
        <p:sp>
          <p:nvSpPr>
            <p:cNvPr id="32" name="Freeform: Shape 31">
              <a:extLst>
                <a:ext uri="{FF2B5EF4-FFF2-40B4-BE49-F238E27FC236}">
                  <a16:creationId xmlns:a16="http://schemas.microsoft.com/office/drawing/2014/main" id="{14B187A8-7F8D-469D-A03B-4F835A5746DE}"/>
                </a:ext>
              </a:extLst>
            </p:cNvPr>
            <p:cNvSpPr/>
            <p:nvPr/>
          </p:nvSpPr>
          <p:spPr>
            <a:xfrm rot="2700000">
              <a:off x="10800166" y="7555988"/>
              <a:ext cx="2775292"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03D871D1-A11A-48FB-82A8-8D61AB5CB85C}"/>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35" name="Slide Number Placeholder 4">
            <a:extLst>
              <a:ext uri="{FF2B5EF4-FFF2-40B4-BE49-F238E27FC236}">
                <a16:creationId xmlns:a16="http://schemas.microsoft.com/office/drawing/2014/main" id="{6F73F836-940E-4B65-A29C-D0869263C935}"/>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351147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ECB4C115-EFF9-405C-98BE-F4077B9730D0}"/>
              </a:ext>
            </a:extLst>
          </p:cNvPr>
          <p:cNvSpPr/>
          <p:nvPr userDrawn="1"/>
        </p:nvSpPr>
        <p:spPr>
          <a:xfrm>
            <a:off x="533399" y="914400"/>
            <a:ext cx="1944914" cy="1944914"/>
          </a:xfrm>
          <a:prstGeom prst="ellipse">
            <a:avLst/>
          </a:prstGeom>
          <a:solidFill>
            <a:schemeClr val="accent1">
              <a:lumMod val="50000"/>
            </a:schemeClr>
          </a:solidFill>
          <a:ln w="76200">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itle 1">
            <a:extLst>
              <a:ext uri="{FF2B5EF4-FFF2-40B4-BE49-F238E27FC236}">
                <a16:creationId xmlns:a16="http://schemas.microsoft.com/office/drawing/2014/main" id="{C9A300DD-BB54-44ED-A7E4-01CD41EC930F}"/>
              </a:ext>
            </a:extLst>
          </p:cNvPr>
          <p:cNvSpPr txBox="1">
            <a:spLocks/>
          </p:cNvSpPr>
          <p:nvPr userDrawn="1"/>
        </p:nvSpPr>
        <p:spPr>
          <a:xfrm>
            <a:off x="956993" y="923305"/>
            <a:ext cx="1005115" cy="285931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lang="en-GB" sz="3600" b="0" i="0" kern="1200" dirty="0">
                <a:solidFill>
                  <a:schemeClr val="bg1"/>
                </a:solidFill>
                <a:latin typeface="Trebuchet MS" panose="020B0603020202020204" pitchFamily="34" charset="0"/>
                <a:ea typeface="+mj-ea"/>
                <a:cs typeface="+mj-cs"/>
              </a:defRPr>
            </a:lvl1pPr>
          </a:lstStyle>
          <a:p>
            <a:pPr algn="ctr"/>
            <a:r>
              <a:rPr lang="en-US" sz="18400" noProof="0" dirty="0">
                <a:solidFill>
                  <a:schemeClr val="accent1">
                    <a:lumMod val="60000"/>
                    <a:lumOff val="40000"/>
                  </a:schemeClr>
                </a:solidFill>
                <a:latin typeface="+mj-lt"/>
              </a:rPr>
              <a:t>“</a:t>
            </a:r>
          </a:p>
        </p:txBody>
      </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533399" y="3200400"/>
            <a:ext cx="7551057" cy="2859313"/>
          </a:xfrm>
        </p:spPr>
        <p:txBody>
          <a:bodyPr vert="horz" lIns="91440" tIns="45720" rIns="91440" bIns="45720" rtlCol="0" anchor="t">
            <a:normAutofit/>
          </a:bodyPr>
          <a:lstStyle>
            <a:lvl1pPr>
              <a:lnSpc>
                <a:spcPct val="100000"/>
              </a:lnSpc>
              <a:defRPr lang="en-GB" sz="3200" b="0" i="0" dirty="0">
                <a:solidFill>
                  <a:schemeClr val="bg1"/>
                </a:solidFill>
                <a:latin typeface="+mj-lt"/>
              </a:defRPr>
            </a:lvl1pPr>
          </a:lstStyle>
          <a:p>
            <a:pPr lvl="0"/>
            <a:r>
              <a:rPr lang="en-US" noProof="0"/>
              <a:t>Quote</a:t>
            </a:r>
          </a:p>
        </p:txBody>
      </p:sp>
      <p:sp>
        <p:nvSpPr>
          <p:cNvPr id="19" name="Slide Number Placeholder 4">
            <a:extLst>
              <a:ext uri="{FF2B5EF4-FFF2-40B4-BE49-F238E27FC236}">
                <a16:creationId xmlns:a16="http://schemas.microsoft.com/office/drawing/2014/main" id="{A4E6C1FF-5925-42B3-B7F9-0A0031BDAD30}"/>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175316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3" name="Text Placeholder 22">
            <a:extLst>
              <a:ext uri="{FF2B5EF4-FFF2-40B4-BE49-F238E27FC236}">
                <a16:creationId xmlns:a16="http://schemas.microsoft.com/office/drawing/2014/main" id="{03618670-D1E4-466C-BDB5-FC890AC31457}"/>
              </a:ext>
            </a:extLst>
          </p:cNvPr>
          <p:cNvSpPr>
            <a:spLocks noGrp="1"/>
          </p:cNvSpPr>
          <p:nvPr>
            <p:ph type="body" sz="quarter" idx="13"/>
          </p:nvPr>
        </p:nvSpPr>
        <p:spPr>
          <a:xfrm>
            <a:off x="444500" y="1625385"/>
            <a:ext cx="6718300" cy="4093243"/>
          </a:xfrm>
        </p:spPr>
        <p:txBody>
          <a:bodyPr>
            <a:noAutofit/>
          </a:bodyPr>
          <a:lstStyle>
            <a:lvl1pPr>
              <a:lnSpc>
                <a:spcPct val="100000"/>
              </a:lnSpc>
              <a:spcBef>
                <a:spcPts val="600"/>
              </a:spcBef>
              <a:spcAft>
                <a:spcPts val="400"/>
              </a:spcAft>
              <a:defRPr sz="1600">
                <a:solidFill>
                  <a:schemeClr val="bg1"/>
                </a:solidFill>
                <a:latin typeface="+mn-lt"/>
                <a:cs typeface="Arial" panose="020B0604020202020204" pitchFamily="34" charset="0"/>
              </a:defRPr>
            </a:lvl1pPr>
            <a:lvl2pPr>
              <a:lnSpc>
                <a:spcPct val="100000"/>
              </a:lnSpc>
              <a:spcBef>
                <a:spcPts val="600"/>
              </a:spcBef>
              <a:spcAft>
                <a:spcPts val="400"/>
              </a:spcAft>
              <a:defRPr sz="1400">
                <a:solidFill>
                  <a:schemeClr val="bg1"/>
                </a:solidFill>
                <a:latin typeface="+mn-lt"/>
                <a:cs typeface="Arial" panose="020B0604020202020204" pitchFamily="34" charset="0"/>
              </a:defRPr>
            </a:lvl2pPr>
            <a:lvl3pPr>
              <a:lnSpc>
                <a:spcPct val="100000"/>
              </a:lnSpc>
              <a:spcBef>
                <a:spcPts val="600"/>
              </a:spcBef>
              <a:spcAft>
                <a:spcPts val="400"/>
              </a:spcAft>
              <a:defRPr sz="1200">
                <a:solidFill>
                  <a:schemeClr val="bg1"/>
                </a:solidFill>
                <a:latin typeface="+mn-lt"/>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27457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07370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7" name="Text Placeholder 6">
            <a:extLst>
              <a:ext uri="{FF2B5EF4-FFF2-40B4-BE49-F238E27FC236}">
                <a16:creationId xmlns:a16="http://schemas.microsoft.com/office/drawing/2014/main" id="{7E0C167E-2626-40DB-AACF-D02543E29BB3}"/>
              </a:ext>
            </a:extLst>
          </p:cNvPr>
          <p:cNvSpPr>
            <a:spLocks noGrp="1"/>
          </p:cNvSpPr>
          <p:nvPr>
            <p:ph type="body" sz="quarter" idx="13"/>
          </p:nvPr>
        </p:nvSpPr>
        <p:spPr>
          <a:xfrm>
            <a:off x="1409700" y="1749570"/>
            <a:ext cx="9372600" cy="3358860"/>
          </a:xfrm>
        </p:spPr>
        <p:txBody>
          <a:bodyPr anchor="ctr">
            <a:normAutofit/>
          </a:bodyPr>
          <a:lstStyle>
            <a:lvl1pPr marL="0" indent="0" algn="ctr">
              <a:buNone/>
              <a:defRPr sz="6000">
                <a:solidFill>
                  <a:schemeClr val="bg1"/>
                </a:solidFill>
              </a:defRPr>
            </a:lvl1pPr>
          </a:lstStyle>
          <a:p>
            <a:pPr lvl="0"/>
            <a:r>
              <a:rPr lang="en-US" noProof="0"/>
              <a:t>Click to edit Master text styles</a:t>
            </a:r>
          </a:p>
        </p:txBody>
      </p:sp>
    </p:spTree>
    <p:extLst>
      <p:ext uri="{BB962C8B-B14F-4D97-AF65-F5344CB8AC3E}">
        <p14:creationId xmlns:p14="http://schemas.microsoft.com/office/powerpoint/2010/main" val="290474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0103A49C-32FF-49E6-86F3-FC2E19517BD5}"/>
              </a:ext>
            </a:extLst>
          </p:cNvPr>
          <p:cNvSpPr>
            <a:spLocks noGrp="1"/>
          </p:cNvSpPr>
          <p:nvPr>
            <p:ph idx="1"/>
          </p:nvPr>
        </p:nvSpPr>
        <p:spPr>
          <a:xfrm>
            <a:off x="443365" y="1825625"/>
            <a:ext cx="1121523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3670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5" name="Text Placeholder 2">
            <a:extLst>
              <a:ext uri="{FF2B5EF4-FFF2-40B4-BE49-F238E27FC236}">
                <a16:creationId xmlns:a16="http://schemas.microsoft.com/office/drawing/2014/main" id="{7FA80A70-18DE-4DB9-9982-BA75BE54CF93}"/>
              </a:ext>
            </a:extLst>
          </p:cNvPr>
          <p:cNvSpPr>
            <a:spLocks noGrp="1"/>
          </p:cNvSpPr>
          <p:nvPr>
            <p:ph type="body" idx="1"/>
          </p:nvPr>
        </p:nvSpPr>
        <p:spPr>
          <a:xfrm>
            <a:off x="444500" y="1681163"/>
            <a:ext cx="5157787"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6" name="Text Placeholder 4">
            <a:extLst>
              <a:ext uri="{FF2B5EF4-FFF2-40B4-BE49-F238E27FC236}">
                <a16:creationId xmlns:a16="http://schemas.microsoft.com/office/drawing/2014/main" id="{2801C0EF-C078-44B0-AD01-4850E9A65EE0}"/>
              </a:ext>
            </a:extLst>
          </p:cNvPr>
          <p:cNvSpPr>
            <a:spLocks noGrp="1"/>
          </p:cNvSpPr>
          <p:nvPr>
            <p:ph type="body" sz="quarter" idx="3"/>
          </p:nvPr>
        </p:nvSpPr>
        <p:spPr>
          <a:xfrm>
            <a:off x="6500812" y="1681163"/>
            <a:ext cx="5157788"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7" name="Content Placeholder 3">
            <a:extLst>
              <a:ext uri="{FF2B5EF4-FFF2-40B4-BE49-F238E27FC236}">
                <a16:creationId xmlns:a16="http://schemas.microsoft.com/office/drawing/2014/main" id="{7C9DED91-45F6-4308-A085-1EFACA6468CF}"/>
              </a:ext>
            </a:extLst>
          </p:cNvPr>
          <p:cNvSpPr>
            <a:spLocks noGrp="1"/>
          </p:cNvSpPr>
          <p:nvPr>
            <p:ph sz="half" idx="2"/>
          </p:nvPr>
        </p:nvSpPr>
        <p:spPr>
          <a:xfrm>
            <a:off x="444500" y="2505075"/>
            <a:ext cx="5157787"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 name="Content Placeholder 5">
            <a:extLst>
              <a:ext uri="{FF2B5EF4-FFF2-40B4-BE49-F238E27FC236}">
                <a16:creationId xmlns:a16="http://schemas.microsoft.com/office/drawing/2014/main" id="{0574B5E7-B666-439B-9278-67BE1EA6EBC5}"/>
              </a:ext>
            </a:extLst>
          </p:cNvPr>
          <p:cNvSpPr>
            <a:spLocks noGrp="1"/>
          </p:cNvSpPr>
          <p:nvPr>
            <p:ph sz="quarter" idx="4"/>
          </p:nvPr>
        </p:nvSpPr>
        <p:spPr>
          <a:xfrm>
            <a:off x="6475412" y="2505075"/>
            <a:ext cx="5183188"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1916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1B0E15-6FC5-434E-8780-B186D9DB0CD0}"/>
              </a:ext>
            </a:extLst>
          </p:cNvPr>
          <p:cNvSpPr>
            <a:spLocks noGrp="1"/>
          </p:cNvSpPr>
          <p:nvPr>
            <p:ph type="title"/>
          </p:nvPr>
        </p:nvSpPr>
        <p:spPr>
          <a:xfrm>
            <a:off x="838200" y="365125"/>
            <a:ext cx="108204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A9C7B128-34F3-405C-B601-8BAFDB43499C}"/>
              </a:ext>
            </a:extLst>
          </p:cNvPr>
          <p:cNvSpPr>
            <a:spLocks noGrp="1"/>
          </p:cNvSpPr>
          <p:nvPr>
            <p:ph type="body" idx="1"/>
          </p:nvPr>
        </p:nvSpPr>
        <p:spPr>
          <a:xfrm>
            <a:off x="838200" y="1825625"/>
            <a:ext cx="108204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9F5A7754-E8C7-438B-922D-9027C6CF58E2}"/>
              </a:ext>
            </a:extLst>
          </p:cNvPr>
          <p:cNvSpPr>
            <a:spLocks noGrp="1"/>
          </p:cNvSpPr>
          <p:nvPr>
            <p:ph type="sldNum" sz="quarter" idx="4"/>
          </p:nvPr>
        </p:nvSpPr>
        <p:spPr>
          <a:xfrm>
            <a:off x="11112500" y="6356350"/>
            <a:ext cx="660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3D6C4-4840-40CC-AC84-17E24B3B7BDE}" type="slidenum">
              <a:rPr lang="en-US" noProof="0" smtClean="0"/>
              <a:t>‹#›</a:t>
            </a:fld>
            <a:endParaRPr lang="en-US" noProof="0" dirty="0"/>
          </a:p>
        </p:txBody>
      </p:sp>
      <p:sp>
        <p:nvSpPr>
          <p:cNvPr id="5" name="Rectangle 4">
            <a:extLst>
              <a:ext uri="{FF2B5EF4-FFF2-40B4-BE49-F238E27FC236}">
                <a16:creationId xmlns:a16="http://schemas.microsoft.com/office/drawing/2014/main" id="{7CDDDB7D-9189-9548-A2B9-81DC62C3C1A3}"/>
              </a:ext>
            </a:extLst>
          </p:cNvPr>
          <p:cNvSpPr/>
          <p:nvPr userDrawn="1"/>
        </p:nvSpPr>
        <p:spPr>
          <a:xfrm>
            <a:off x="0" y="1"/>
            <a:ext cx="12192000" cy="68579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9">
            <a:extLst>
              <a:ext uri="{FF2B5EF4-FFF2-40B4-BE49-F238E27FC236}">
                <a16:creationId xmlns:a16="http://schemas.microsoft.com/office/drawing/2014/main" id="{096D8877-6B4A-4540-8927-767DD7401718}"/>
              </a:ext>
            </a:extLst>
          </p:cNvPr>
          <p:cNvSpPr/>
          <p:nvPr userDrawn="1"/>
        </p:nvSpPr>
        <p:spPr>
          <a:xfrm>
            <a:off x="0" y="1"/>
            <a:ext cx="12192001" cy="6857999"/>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17">
            <a:extLst>
              <a:ext uri="{FF2B5EF4-FFF2-40B4-BE49-F238E27FC236}">
                <a16:creationId xmlns:a16="http://schemas.microsoft.com/office/drawing/2014/main" id="{5AF2E123-FE0F-8541-8E36-5030C450AA7E}"/>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 name="Freeform: Shape 11">
            <a:extLst>
              <a:ext uri="{FF2B5EF4-FFF2-40B4-BE49-F238E27FC236}">
                <a16:creationId xmlns:a16="http://schemas.microsoft.com/office/drawing/2014/main" id="{E5519D99-3B68-924A-9CD0-14B911711CA8}"/>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7">
            <a:extLst>
              <a:ext uri="{FF2B5EF4-FFF2-40B4-BE49-F238E27FC236}">
                <a16:creationId xmlns:a16="http://schemas.microsoft.com/office/drawing/2014/main" id="{A09E21A9-FBEF-144C-A152-FE484F3C55C1}"/>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70C7F2CB-A8CE-1545-A08D-93592C4BAEEA}"/>
              </a:ext>
            </a:extLst>
          </p:cNvPr>
          <p:cNvSpPr txBox="1">
            <a:spLocks/>
          </p:cNvSpPr>
          <p:nvPr userDrawn="1"/>
        </p:nvSpPr>
        <p:spPr>
          <a:xfrm>
            <a:off x="444500" y="542925"/>
            <a:ext cx="11214100"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Trebuchet MS" panose="020B0603020202020204" pitchFamily="34" charset="0"/>
                <a:ea typeface="+mj-ea"/>
                <a:cs typeface="+mj-cs"/>
              </a:defRPr>
            </a:lvl1pPr>
          </a:lstStyle>
          <a:p>
            <a:r>
              <a:rPr lang="en-US" noProof="0" dirty="0">
                <a:latin typeface="+mj-lt"/>
              </a:rPr>
              <a:t>Click to edit Master title style</a:t>
            </a:r>
          </a:p>
        </p:txBody>
      </p:sp>
      <p:grpSp>
        <p:nvGrpSpPr>
          <p:cNvPr id="12" name="Group 11">
            <a:extLst>
              <a:ext uri="{FF2B5EF4-FFF2-40B4-BE49-F238E27FC236}">
                <a16:creationId xmlns:a16="http://schemas.microsoft.com/office/drawing/2014/main" id="{7068FCE4-1B47-3C4B-B091-013120A97D09}"/>
              </a:ext>
            </a:extLst>
          </p:cNvPr>
          <p:cNvGrpSpPr/>
          <p:nvPr userDrawn="1"/>
        </p:nvGrpSpPr>
        <p:grpSpPr>
          <a:xfrm rot="16200000">
            <a:off x="499388" y="-322655"/>
            <a:ext cx="535531" cy="645309"/>
            <a:chOff x="10945855" y="7317026"/>
            <a:chExt cx="2483924" cy="2993104"/>
          </a:xfrm>
        </p:grpSpPr>
        <p:sp>
          <p:nvSpPr>
            <p:cNvPr id="13" name="Freeform: Shape 15">
              <a:extLst>
                <a:ext uri="{FF2B5EF4-FFF2-40B4-BE49-F238E27FC236}">
                  <a16:creationId xmlns:a16="http://schemas.microsoft.com/office/drawing/2014/main" id="{FEC3FDE7-F27E-5E4E-8752-287CAB7792D4}"/>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6">
              <a:extLst>
                <a:ext uri="{FF2B5EF4-FFF2-40B4-BE49-F238E27FC236}">
                  <a16:creationId xmlns:a16="http://schemas.microsoft.com/office/drawing/2014/main" id="{81C902DB-0D21-5044-82B6-9E7A70A1BF62}"/>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a:extLst>
              <a:ext uri="{FF2B5EF4-FFF2-40B4-BE49-F238E27FC236}">
                <a16:creationId xmlns:a16="http://schemas.microsoft.com/office/drawing/2014/main" id="{BE1E08A0-195D-694F-947B-986A76FBB93E}"/>
              </a:ext>
            </a:extLst>
          </p:cNvPr>
          <p:cNvGrpSpPr/>
          <p:nvPr userDrawn="1"/>
        </p:nvGrpSpPr>
        <p:grpSpPr>
          <a:xfrm>
            <a:off x="-1" y="1357409"/>
            <a:ext cx="12192001" cy="4846320"/>
            <a:chOff x="-1" y="1357409"/>
            <a:chExt cx="12192001" cy="4917518"/>
          </a:xfrm>
        </p:grpSpPr>
        <p:sp>
          <p:nvSpPr>
            <p:cNvPr id="16" name="Rectangle: Single Corner Snipped 18">
              <a:extLst>
                <a:ext uri="{FF2B5EF4-FFF2-40B4-BE49-F238E27FC236}">
                  <a16:creationId xmlns:a16="http://schemas.microsoft.com/office/drawing/2014/main" id="{ED5DFFCD-1EE3-E64E-B51F-BD7D72413E0B}"/>
                </a:ext>
              </a:extLst>
            </p:cNvPr>
            <p:cNvSpPr/>
            <p:nvPr userDrawn="1"/>
          </p:nvSpPr>
          <p:spPr>
            <a:xfrm flipV="1">
              <a:off x="-1" y="1357409"/>
              <a:ext cx="12192000" cy="4917518"/>
            </a:xfrm>
            <a:prstGeom prst="snip1Rect">
              <a:avLst>
                <a:gd name="adj" fmla="val 0"/>
              </a:avLst>
            </a:prstGeom>
            <a:pattFill prst="dkVert">
              <a:fgClr>
                <a:schemeClr val="accent5"/>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7" name="Rectangle: Single Corner Snipped 2">
              <a:extLst>
                <a:ext uri="{FF2B5EF4-FFF2-40B4-BE49-F238E27FC236}">
                  <a16:creationId xmlns:a16="http://schemas.microsoft.com/office/drawing/2014/main" id="{C12DB3CA-8E64-AA43-BFBE-A2CA9A816DBE}"/>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8" name="Freeform: Shape 23">
            <a:extLst>
              <a:ext uri="{FF2B5EF4-FFF2-40B4-BE49-F238E27FC236}">
                <a16:creationId xmlns:a16="http://schemas.microsoft.com/office/drawing/2014/main" id="{A587DEFD-D470-4142-8E0D-A71DDB147C92}"/>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Slide Number Placeholder 4">
            <a:extLst>
              <a:ext uri="{FF2B5EF4-FFF2-40B4-BE49-F238E27FC236}">
                <a16:creationId xmlns:a16="http://schemas.microsoft.com/office/drawing/2014/main" id="{7D9BF857-7910-734D-A217-5E3344220AA2}"/>
              </a:ext>
            </a:extLst>
          </p:cNvPr>
          <p:cNvSpPr txBox="1">
            <a:spLocks/>
          </p:cNvSpPr>
          <p:nvPr userDrawn="1"/>
        </p:nvSpPr>
        <p:spPr>
          <a:xfrm>
            <a:off x="11252200" y="6315075"/>
            <a:ext cx="406400" cy="365125"/>
          </a:xfrm>
          <a:prstGeom prst="rect">
            <a:avLst/>
          </a:prstGeom>
        </p:spPr>
        <p:txBody>
          <a:bodyPr/>
          <a:lstStyle>
            <a:defPPr>
              <a:defRPr lang="en-US"/>
            </a:defPPr>
            <a:lvl1pPr marL="0" algn="l" defTabSz="914400" rtl="0" eaLnBrk="1" latinLnBrk="0" hangingPunct="1">
              <a:defRPr sz="1000" kern="1200">
                <a:solidFill>
                  <a:schemeClr val="bg1"/>
                </a:solidFill>
                <a:latin typeface="Trade Gothic LT Pro"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66609333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6" r:id="rId4"/>
    <p:sldLayoutId id="2147483654" r:id="rId5"/>
    <p:sldLayoutId id="2147483661" r:id="rId6"/>
    <p:sldLayoutId id="2147483677" r:id="rId7"/>
    <p:sldLayoutId id="2147483674" r:id="rId8"/>
    <p:sldLayoutId id="2147483665" r:id="rId9"/>
    <p:sldLayoutId id="2147483673" r:id="rId10"/>
    <p:sldLayoutId id="2147483662" r:id="rId11"/>
    <p:sldLayoutId id="2147483663" r:id="rId12"/>
    <p:sldLayoutId id="2147483664" r:id="rId13"/>
    <p:sldLayoutId id="2147483675" r:id="rId14"/>
    <p:sldLayoutId id="2147483676" r:id="rId15"/>
    <p:sldLayoutId id="2147483672" r:id="rId16"/>
    <p:sldLayoutId id="2147483667" r:id="rId17"/>
    <p:sldLayoutId id="2147483668"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0.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s://www.frontiersin.org/articles/10.3389/fped.2019.00246/full" TargetMode="External"/><Relationship Id="rId2" Type="http://schemas.openxmlformats.org/officeDocument/2006/relationships/hyperlink" Target="https://www.aaaai.org/Aaaai/media/Media-Library-" TargetMode="External"/><Relationship Id="rId1" Type="http://schemas.openxmlformats.org/officeDocument/2006/relationships/slideLayout" Target="../slideLayouts/slideLayout5.xml"/><Relationship Id="rId5" Type="http://schemas.openxmlformats.org/officeDocument/2006/relationships/hyperlink" Target="https://www.proquest.com/docview/1939197649?parentSessionId=tpPjLUPVBpY9uMbTZBQWYV9%2Bkinar%2BvVg1D2yLIGXHw%3D&amp;pq-origsite=primo&amp;accountid=38212" TargetMode="External"/><Relationship Id="rId4" Type="http://schemas.openxmlformats.org/officeDocument/2006/relationships/hyperlink" Target="https://www.aafa.org/media/3040/aafa-2021-asthma-capitals-report.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0.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Yp5ixuFiMmM" TargetMode="External"/><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lide Number Placeholder 2">
            <a:extLst>
              <a:ext uri="{FF2B5EF4-FFF2-40B4-BE49-F238E27FC236}">
                <a16:creationId xmlns:a16="http://schemas.microsoft.com/office/drawing/2014/main" id="{BF203D90-034D-4FAF-8647-EF27438A0086}"/>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noProof="0" smtClean="0"/>
              <a:pPr>
                <a:spcAft>
                  <a:spcPts val="600"/>
                </a:spcAft>
              </a:pPr>
              <a:t>1</a:t>
            </a:fld>
            <a:endParaRPr lang="en-US" noProof="0"/>
          </a:p>
        </p:txBody>
      </p:sp>
      <p:pic>
        <p:nvPicPr>
          <p:cNvPr id="6" name="Picture 5" descr="A picture containing whiteboard&#10;&#10;Description automatically generated">
            <a:extLst>
              <a:ext uri="{FF2B5EF4-FFF2-40B4-BE49-F238E27FC236}">
                <a16:creationId xmlns:a16="http://schemas.microsoft.com/office/drawing/2014/main" id="{1FBE84CA-4441-44EF-AC3A-C37FB81FE014}"/>
              </a:ext>
            </a:extLst>
          </p:cNvPr>
          <p:cNvPicPr>
            <a:picLocks noChangeAspect="1"/>
          </p:cNvPicPr>
          <p:nvPr/>
        </p:nvPicPr>
        <p:blipFill>
          <a:blip r:embed="rId2"/>
          <a:stretch>
            <a:fillRect/>
          </a:stretch>
        </p:blipFill>
        <p:spPr>
          <a:xfrm>
            <a:off x="596715" y="596053"/>
            <a:ext cx="11251538" cy="6163734"/>
          </a:xfrm>
          <a:prstGeom prst="rect">
            <a:avLst/>
          </a:prstGeom>
        </p:spPr>
      </p:pic>
    </p:spTree>
    <p:extLst>
      <p:ext uri="{BB962C8B-B14F-4D97-AF65-F5344CB8AC3E}">
        <p14:creationId xmlns:p14="http://schemas.microsoft.com/office/powerpoint/2010/main" val="394693459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06F0D-D7A1-4EB6-815D-E4B4449D6549}"/>
              </a:ext>
            </a:extLst>
          </p:cNvPr>
          <p:cNvSpPr>
            <a:spLocks noGrp="1"/>
          </p:cNvSpPr>
          <p:nvPr>
            <p:ph type="title"/>
          </p:nvPr>
        </p:nvSpPr>
        <p:spPr>
          <a:xfrm>
            <a:off x="444500" y="542925"/>
            <a:ext cx="11214100" cy="535531"/>
          </a:xfrm>
        </p:spPr>
        <p:txBody>
          <a:bodyPr wrap="square" anchor="t">
            <a:normAutofit/>
          </a:bodyPr>
          <a:lstStyle/>
          <a:p>
            <a:r>
              <a:rPr lang="en-US" dirty="0">
                <a:latin typeface="Times New Roman" panose="02020603050405020304" pitchFamily="18" charset="0"/>
                <a:cs typeface="Times New Roman" panose="02020603050405020304" pitchFamily="18" charset="0"/>
              </a:rPr>
              <a:t>Outcome of the Disadvantage	</a:t>
            </a:r>
          </a:p>
        </p:txBody>
      </p:sp>
      <p:sp>
        <p:nvSpPr>
          <p:cNvPr id="3" name="Slide Number Placeholder 2">
            <a:extLst>
              <a:ext uri="{FF2B5EF4-FFF2-40B4-BE49-F238E27FC236}">
                <a16:creationId xmlns:a16="http://schemas.microsoft.com/office/drawing/2014/main" id="{C323E5BC-2ADB-4274-BF62-466800B86C1F}"/>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noProof="0" smtClean="0"/>
              <a:pPr>
                <a:spcAft>
                  <a:spcPts val="600"/>
                </a:spcAft>
              </a:pPr>
              <a:t>10</a:t>
            </a:fld>
            <a:endParaRPr lang="en-US" noProof="0"/>
          </a:p>
        </p:txBody>
      </p:sp>
      <p:sp>
        <p:nvSpPr>
          <p:cNvPr id="4" name="Text Placeholder 3">
            <a:extLst>
              <a:ext uri="{FF2B5EF4-FFF2-40B4-BE49-F238E27FC236}">
                <a16:creationId xmlns:a16="http://schemas.microsoft.com/office/drawing/2014/main" id="{AC694323-43CA-4FEF-BBA4-EF4158A5B915}"/>
              </a:ext>
            </a:extLst>
          </p:cNvPr>
          <p:cNvSpPr>
            <a:spLocks noGrp="1"/>
          </p:cNvSpPr>
          <p:nvPr>
            <p:ph sz="half" idx="1"/>
          </p:nvPr>
        </p:nvSpPr>
        <p:spPr>
          <a:xfrm>
            <a:off x="443365" y="1517715"/>
            <a:ext cx="5184437" cy="4659248"/>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After observing asthma in the disadvantaged populations, the challenges lead to s</a:t>
            </a:r>
            <a:r>
              <a:rPr lang="en-US" b="0" i="0" u="none" strike="noStrike" dirty="0">
                <a:effectLst/>
                <a:latin typeface="Times New Roman" panose="02020603050405020304" pitchFamily="18" charset="0"/>
                <a:cs typeface="Times New Roman" panose="02020603050405020304" pitchFamily="18" charset="0"/>
              </a:rPr>
              <a:t>ocioeconomic factors and poor </a:t>
            </a:r>
            <a:r>
              <a:rPr lang="en-US" dirty="0">
                <a:latin typeface="Times New Roman" panose="02020603050405020304" pitchFamily="18" charset="0"/>
                <a:cs typeface="Times New Roman" panose="02020603050405020304" pitchFamily="18" charset="0"/>
              </a:rPr>
              <a:t>environmental such as;</a:t>
            </a:r>
          </a:p>
          <a:p>
            <a:pPr>
              <a:lnSpc>
                <a:spcPct val="150000"/>
              </a:lnSpc>
            </a:pPr>
            <a:r>
              <a:rPr lang="en-US" dirty="0">
                <a:latin typeface="Times New Roman" panose="02020603050405020304" pitchFamily="18" charset="0"/>
                <a:cs typeface="Times New Roman" panose="02020603050405020304" pitchFamily="18" charset="0"/>
              </a:rPr>
              <a:t> A</a:t>
            </a:r>
            <a:r>
              <a:rPr lang="en-US" b="0" i="0" u="none" strike="noStrike" dirty="0">
                <a:effectLst/>
                <a:latin typeface="Times New Roman" panose="02020603050405020304" pitchFamily="18" charset="0"/>
                <a:cs typeface="Times New Roman" panose="02020603050405020304" pitchFamily="18" charset="0"/>
              </a:rPr>
              <a:t>llergen/pollutant exposures</a:t>
            </a:r>
          </a:p>
          <a:p>
            <a:pPr>
              <a:lnSpc>
                <a:spcPct val="150000"/>
              </a:lnSpc>
            </a:pPr>
            <a:r>
              <a:rPr lang="en-US" dirty="0">
                <a:latin typeface="Times New Roman" panose="02020603050405020304" pitchFamily="18" charset="0"/>
                <a:cs typeface="Times New Roman" panose="02020603050405020304" pitchFamily="18" charset="0"/>
              </a:rPr>
              <a:t>P</a:t>
            </a:r>
            <a:r>
              <a:rPr lang="en-US" b="0" i="0" u="none" strike="noStrike" dirty="0">
                <a:effectLst/>
                <a:latin typeface="Times New Roman" panose="02020603050405020304" pitchFamily="18" charset="0"/>
                <a:cs typeface="Times New Roman" panose="02020603050405020304" pitchFamily="18" charset="0"/>
              </a:rPr>
              <a:t>sychosocial stressors</a:t>
            </a:r>
          </a:p>
          <a:p>
            <a:pPr>
              <a:lnSpc>
                <a:spcPct val="150000"/>
              </a:lnSpc>
            </a:pPr>
            <a:r>
              <a:rPr lang="en-US" dirty="0">
                <a:latin typeface="Times New Roman" panose="02020603050405020304" pitchFamily="18" charset="0"/>
                <a:cs typeface="Times New Roman" panose="02020603050405020304" pitchFamily="18" charset="0"/>
              </a:rPr>
              <a:t>S</a:t>
            </a:r>
            <a:r>
              <a:rPr lang="en-US" b="0" i="0" u="none" strike="noStrike" dirty="0">
                <a:effectLst/>
                <a:latin typeface="Times New Roman" panose="02020603050405020304" pitchFamily="18" charset="0"/>
                <a:cs typeface="Times New Roman" panose="02020603050405020304" pitchFamily="18" charset="0"/>
              </a:rPr>
              <a:t>moking and secondhand smoke  </a:t>
            </a:r>
            <a:endParaRPr lang="en-US"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P</a:t>
            </a:r>
            <a:r>
              <a:rPr lang="en-US" b="0" i="0" u="none" strike="noStrike" dirty="0">
                <a:effectLst/>
                <a:latin typeface="Times New Roman" panose="02020603050405020304" pitchFamily="18" charset="0"/>
                <a:cs typeface="Times New Roman" panose="02020603050405020304" pitchFamily="18" charset="0"/>
              </a:rPr>
              <a:t>oor medication adherence</a:t>
            </a:r>
          </a:p>
          <a:p>
            <a:pPr>
              <a:lnSpc>
                <a:spcPct val="150000"/>
              </a:lnSpc>
            </a:pPr>
            <a:r>
              <a:rPr lang="en-US" b="0" i="0" u="none" strike="noStrike" dirty="0">
                <a:effectLst/>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a:t>
            </a:r>
            <a:r>
              <a:rPr lang="en-US" b="0" i="0" u="none" strike="noStrike" dirty="0">
                <a:effectLst/>
                <a:latin typeface="Times New Roman" panose="02020603050405020304" pitchFamily="18" charset="0"/>
                <a:cs typeface="Times New Roman" panose="02020603050405020304" pitchFamily="18" charset="0"/>
              </a:rPr>
              <a:t>ack of access to medicines</a:t>
            </a:r>
          </a:p>
          <a:p>
            <a:pPr marL="0" indent="0">
              <a:buNone/>
            </a:pPr>
            <a:endParaRPr lang="en-US" dirty="0"/>
          </a:p>
          <a:p>
            <a:pPr marL="0" indent="0">
              <a:buNone/>
            </a:pPr>
            <a:endParaRPr lang="en-US" dirty="0"/>
          </a:p>
        </p:txBody>
      </p:sp>
      <p:pic>
        <p:nvPicPr>
          <p:cNvPr id="1026" name="Picture 2" descr="Editorial: Why is it taking so long to hire L.A.'s homeless to pick up trash?  - Los Angeles Times">
            <a:extLst>
              <a:ext uri="{FF2B5EF4-FFF2-40B4-BE49-F238E27FC236}">
                <a16:creationId xmlns:a16="http://schemas.microsoft.com/office/drawing/2014/main" id="{B56A0640-549B-AF99-21E5-66F504443E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625" r="17063" b="1"/>
          <a:stretch/>
        </p:blipFill>
        <p:spPr bwMode="auto">
          <a:xfrm>
            <a:off x="6474163" y="1517715"/>
            <a:ext cx="5184437" cy="465924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483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Asthma Signs and Symptoms </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11</a:t>
            </a:fld>
            <a:endParaRPr lang="en-US" dirty="0"/>
          </a:p>
        </p:txBody>
      </p:sp>
      <p:sp>
        <p:nvSpPr>
          <p:cNvPr id="7" name="Text Placeholder 6">
            <a:extLst>
              <a:ext uri="{FF2B5EF4-FFF2-40B4-BE49-F238E27FC236}">
                <a16:creationId xmlns:a16="http://schemas.microsoft.com/office/drawing/2014/main" id="{B74126B4-1E6C-4FFF-9282-40E18A85A07F}"/>
              </a:ext>
            </a:extLst>
          </p:cNvPr>
          <p:cNvSpPr>
            <a:spLocks noGrp="1"/>
          </p:cNvSpPr>
          <p:nvPr>
            <p:ph type="body" sz="quarter" idx="1"/>
          </p:nvPr>
        </p:nvSpPr>
        <p:spPr>
          <a:xfrm>
            <a:off x="444500" y="1681162"/>
            <a:ext cx="5157787" cy="4299691"/>
          </a:xfrm>
        </p:spPr>
        <p:txBody>
          <a:bodyPr>
            <a:noAutofit/>
          </a:bodyPr>
          <a:lstStyle/>
          <a:p>
            <a:pPr marL="342900" indent="-342900">
              <a:lnSpc>
                <a:spcPct val="150000"/>
              </a:lnSpc>
              <a:buFont typeface="Arial" panose="020B0604020202020204" pitchFamily="34" charset="0"/>
              <a:buChar char="•"/>
            </a:pPr>
            <a:r>
              <a:rPr lang="en-US" sz="2400" i="0" dirty="0">
                <a:effectLst/>
                <a:latin typeface="Times New Roman" panose="02020603050405020304" pitchFamily="18" charset="0"/>
                <a:cs typeface="Times New Roman" panose="02020603050405020304" pitchFamily="18" charset="0"/>
              </a:rPr>
              <a:t>Coughing </a:t>
            </a:r>
          </a:p>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Wheezing </a:t>
            </a:r>
          </a:p>
          <a:p>
            <a:pPr marL="342900" indent="-342900">
              <a:lnSpc>
                <a:spcPct val="150000"/>
              </a:lnSpc>
              <a:buFont typeface="Arial" panose="020B0604020202020204" pitchFamily="34" charset="0"/>
              <a:buChar char="•"/>
            </a:pPr>
            <a:r>
              <a:rPr lang="en-US" sz="2400" i="0" dirty="0">
                <a:effectLst/>
                <a:latin typeface="Times New Roman" panose="02020603050405020304" pitchFamily="18" charset="0"/>
                <a:cs typeface="Times New Roman" panose="02020603050405020304" pitchFamily="18" charset="0"/>
              </a:rPr>
              <a:t>Chest tightness </a:t>
            </a:r>
          </a:p>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Shortness of breath </a:t>
            </a:r>
          </a:p>
          <a:p>
            <a:pPr marL="342900" indent="-342900">
              <a:lnSpc>
                <a:spcPct val="150000"/>
              </a:lnSpc>
              <a:buFont typeface="Arial" panose="020B0604020202020204" pitchFamily="34" charset="0"/>
              <a:buChar char="•"/>
            </a:pPr>
            <a:r>
              <a:rPr lang="en-US" sz="2400" i="0" dirty="0">
                <a:effectLst/>
                <a:latin typeface="Times New Roman" panose="02020603050405020304" pitchFamily="18" charset="0"/>
                <a:cs typeface="Times New Roman" panose="02020603050405020304" pitchFamily="18" charset="0"/>
              </a:rPr>
              <a:t>Excessive fatigue </a:t>
            </a:r>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444500" y="1612053"/>
            <a:ext cx="5157787" cy="4577610"/>
          </a:xfrm>
        </p:spPr>
        <p:txBody>
          <a:bodyPr/>
          <a:lstStyle/>
          <a:p>
            <a:endParaRPr lang="en-US" dirty="0"/>
          </a:p>
          <a:p>
            <a:pPr marL="0" indent="0">
              <a:lnSpc>
                <a:spcPct val="150000"/>
              </a:lnSpc>
              <a:buNone/>
            </a:pPr>
            <a:endParaRPr lang="en-US" dirty="0"/>
          </a:p>
        </p:txBody>
      </p:sp>
      <p:pic>
        <p:nvPicPr>
          <p:cNvPr id="3082" name="Picture 10" descr="Surprising Symptoms of Asthma | Everyday Health">
            <a:extLst>
              <a:ext uri="{FF2B5EF4-FFF2-40B4-BE49-F238E27FC236}">
                <a16:creationId xmlns:a16="http://schemas.microsoft.com/office/drawing/2014/main" id="{9538A062-0FED-47CF-B10C-E445A5CA06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238" y="2361194"/>
            <a:ext cx="4653281" cy="2939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27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F83AC-65B7-4069-9B98-33D8C7FAABF5}"/>
              </a:ext>
            </a:extLst>
          </p:cNvPr>
          <p:cNvSpPr>
            <a:spLocks noGrp="1"/>
          </p:cNvSpPr>
          <p:nvPr>
            <p:ph type="title"/>
          </p:nvPr>
        </p:nvSpPr>
        <p:spPr>
          <a:xfrm>
            <a:off x="444500" y="542925"/>
            <a:ext cx="11214100" cy="535531"/>
          </a:xfrm>
        </p:spPr>
        <p:txBody>
          <a:bodyPr wrap="square" anchor="t">
            <a:normAutofit/>
          </a:bodyPr>
          <a:lstStyle/>
          <a:p>
            <a:r>
              <a:rPr lang="en-US" dirty="0">
                <a:latin typeface="Times New Roman" panose="02020603050405020304" pitchFamily="18" charset="0"/>
                <a:cs typeface="Times New Roman" panose="02020603050405020304" pitchFamily="18" charset="0"/>
              </a:rPr>
              <a:t>Asthma triggers: </a:t>
            </a:r>
          </a:p>
        </p:txBody>
      </p:sp>
      <p:sp>
        <p:nvSpPr>
          <p:cNvPr id="3" name="Slide Number Placeholder 2">
            <a:extLst>
              <a:ext uri="{FF2B5EF4-FFF2-40B4-BE49-F238E27FC236}">
                <a16:creationId xmlns:a16="http://schemas.microsoft.com/office/drawing/2014/main" id="{C90F2465-9A71-4346-8E20-7F12A132545A}"/>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noProof="0" smtClean="0"/>
              <a:pPr>
                <a:spcAft>
                  <a:spcPts val="600"/>
                </a:spcAft>
              </a:pPr>
              <a:t>12</a:t>
            </a:fld>
            <a:endParaRPr lang="en-US" noProof="0"/>
          </a:p>
        </p:txBody>
      </p:sp>
      <p:pic>
        <p:nvPicPr>
          <p:cNvPr id="5122" name="Picture 2">
            <a:extLst>
              <a:ext uri="{FF2B5EF4-FFF2-40B4-BE49-F238E27FC236}">
                <a16:creationId xmlns:a16="http://schemas.microsoft.com/office/drawing/2014/main" id="{05B58FD3-7A19-4433-903F-660C03097E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820" b="2"/>
          <a:stretch/>
        </p:blipFill>
        <p:spPr bwMode="auto">
          <a:xfrm>
            <a:off x="199525" y="1286933"/>
            <a:ext cx="3735781" cy="3300321"/>
          </a:xfrm>
          <a:prstGeom prst="rect">
            <a:avLst/>
          </a:prstGeom>
          <a:solidFill>
            <a:srgbClr val="FFFFFF"/>
          </a:solidFill>
        </p:spPr>
      </p:pic>
      <p:sp>
        <p:nvSpPr>
          <p:cNvPr id="5" name="Content Placeholder 4">
            <a:extLst>
              <a:ext uri="{FF2B5EF4-FFF2-40B4-BE49-F238E27FC236}">
                <a16:creationId xmlns:a16="http://schemas.microsoft.com/office/drawing/2014/main" id="{CB71AE27-6553-4F1A-B65E-E5191963A0C0}"/>
              </a:ext>
            </a:extLst>
          </p:cNvPr>
          <p:cNvSpPr>
            <a:spLocks noGrp="1"/>
          </p:cNvSpPr>
          <p:nvPr>
            <p:ph sz="half" idx="2"/>
          </p:nvPr>
        </p:nvSpPr>
        <p:spPr>
          <a:xfrm>
            <a:off x="7088509" y="1200588"/>
            <a:ext cx="5184437" cy="6773332"/>
          </a:xfrm>
        </p:spPr>
        <p:txBody>
          <a:bodyPr>
            <a:normAutofit/>
          </a:bodyPr>
          <a:lstStyle/>
          <a:p>
            <a:endParaRPr lang="en-US" dirty="0"/>
          </a:p>
          <a:p>
            <a:pPr>
              <a:lnSpc>
                <a:spcPct val="150000"/>
              </a:lnSpc>
            </a:pPr>
            <a:r>
              <a:rPr lang="en-US" dirty="0">
                <a:latin typeface="Times New Roman" panose="02020603050405020304" pitchFamily="18" charset="0"/>
                <a:cs typeface="Times New Roman" panose="02020603050405020304" pitchFamily="18" charset="0"/>
              </a:rPr>
              <a:t>Pollen </a:t>
            </a:r>
          </a:p>
          <a:p>
            <a:pPr>
              <a:lnSpc>
                <a:spcPct val="150000"/>
              </a:lnSpc>
            </a:pPr>
            <a:r>
              <a:rPr lang="en-US" dirty="0">
                <a:latin typeface="Times New Roman" panose="02020603050405020304" pitchFamily="18" charset="0"/>
                <a:cs typeface="Times New Roman" panose="02020603050405020304" pitchFamily="18" charset="0"/>
              </a:rPr>
              <a:t>Mold </a:t>
            </a:r>
          </a:p>
          <a:p>
            <a:pPr>
              <a:lnSpc>
                <a:spcPct val="150000"/>
              </a:lnSpc>
            </a:pPr>
            <a:r>
              <a:rPr lang="en-US" dirty="0">
                <a:latin typeface="Times New Roman" panose="02020603050405020304" pitchFamily="18" charset="0"/>
                <a:cs typeface="Times New Roman" panose="02020603050405020304" pitchFamily="18" charset="0"/>
              </a:rPr>
              <a:t>Dust </a:t>
            </a:r>
          </a:p>
          <a:p>
            <a:pPr>
              <a:lnSpc>
                <a:spcPct val="150000"/>
              </a:lnSpc>
            </a:pPr>
            <a:r>
              <a:rPr lang="en-US" dirty="0">
                <a:latin typeface="Times New Roman" panose="02020603050405020304" pitchFamily="18" charset="0"/>
                <a:cs typeface="Times New Roman" panose="02020603050405020304" pitchFamily="18" charset="0"/>
              </a:rPr>
              <a:t>Weather changes </a:t>
            </a:r>
          </a:p>
          <a:p>
            <a:pPr>
              <a:lnSpc>
                <a:spcPct val="150000"/>
              </a:lnSpc>
            </a:pPr>
            <a:r>
              <a:rPr lang="en-US" dirty="0">
                <a:latin typeface="Times New Roman" panose="02020603050405020304" pitchFamily="18" charset="0"/>
                <a:cs typeface="Times New Roman" panose="02020603050405020304" pitchFamily="18" charset="0"/>
              </a:rPr>
              <a:t>Animal’s dander and</a:t>
            </a:r>
          </a:p>
          <a:p>
            <a:pPr marL="0" indent="0">
              <a:lnSpc>
                <a:spcPct val="150000"/>
              </a:lnSpc>
              <a:buNone/>
            </a:pPr>
            <a:r>
              <a:rPr lang="en-US" dirty="0">
                <a:latin typeface="Times New Roman" panose="02020603050405020304" pitchFamily="18" charset="0"/>
                <a:cs typeface="Times New Roman" panose="02020603050405020304" pitchFamily="18" charset="0"/>
              </a:rPr>
              <a:t> cockroach droppings</a:t>
            </a:r>
          </a:p>
          <a:p>
            <a:pPr>
              <a:lnSpc>
                <a:spcPct val="150000"/>
              </a:lnSpc>
            </a:pPr>
            <a:r>
              <a:rPr lang="en-US" dirty="0">
                <a:latin typeface="Times New Roman" panose="02020603050405020304" pitchFamily="18" charset="0"/>
                <a:cs typeface="Times New Roman" panose="02020603050405020304" pitchFamily="18" charset="0"/>
              </a:rPr>
              <a:t>Second-hand smoke </a:t>
            </a:r>
          </a:p>
          <a:p>
            <a:endParaRPr lang="en-US" sz="2800" dirty="0"/>
          </a:p>
        </p:txBody>
      </p:sp>
      <p:pic>
        <p:nvPicPr>
          <p:cNvPr id="3074" name="Picture 2" descr="Suffering from Mold Allergy Symptoms?">
            <a:extLst>
              <a:ext uri="{FF2B5EF4-FFF2-40B4-BE49-F238E27FC236}">
                <a16:creationId xmlns:a16="http://schemas.microsoft.com/office/drawing/2014/main" id="{0F959C09-E1F8-4781-9231-1A76D02E51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721" y="4202667"/>
            <a:ext cx="4575172" cy="257066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et Allergies Archives | Lockey, Fox, Ledford &amp; Glaum MDs PA">
            <a:extLst>
              <a:ext uri="{FF2B5EF4-FFF2-40B4-BE49-F238E27FC236}">
                <a16:creationId xmlns:a16="http://schemas.microsoft.com/office/drawing/2014/main" id="{26F79280-00A2-4293-AADF-1EF9F7B720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5306" y="358987"/>
            <a:ext cx="2729250" cy="2138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07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64790-D012-42D3-8ABC-2D636AF2B562}"/>
              </a:ext>
            </a:extLst>
          </p:cNvPr>
          <p:cNvSpPr>
            <a:spLocks noGrp="1"/>
          </p:cNvSpPr>
          <p:nvPr>
            <p:ph type="title"/>
          </p:nvPr>
        </p:nvSpPr>
        <p:spPr>
          <a:xfrm>
            <a:off x="180340" y="220499"/>
            <a:ext cx="11214100" cy="778568"/>
          </a:xfrm>
        </p:spPr>
        <p:txBody>
          <a:bodyPr/>
          <a:lstStyle/>
          <a:p>
            <a:r>
              <a:rPr lang="en-US" dirty="0">
                <a:latin typeface="Times New Roman" panose="02020603050405020304" pitchFamily="18" charset="0"/>
                <a:cs typeface="Times New Roman" panose="02020603050405020304" pitchFamily="18" charset="0"/>
              </a:rPr>
              <a:t>How to treat asthma?</a:t>
            </a:r>
          </a:p>
        </p:txBody>
      </p:sp>
      <p:sp>
        <p:nvSpPr>
          <p:cNvPr id="3" name="Text Placeholder 2">
            <a:extLst>
              <a:ext uri="{FF2B5EF4-FFF2-40B4-BE49-F238E27FC236}">
                <a16:creationId xmlns:a16="http://schemas.microsoft.com/office/drawing/2014/main" id="{A03E14E9-B231-40D3-8D95-7F0F1745BBFB}"/>
              </a:ext>
            </a:extLst>
          </p:cNvPr>
          <p:cNvSpPr>
            <a:spLocks noGrp="1"/>
          </p:cNvSpPr>
          <p:nvPr>
            <p:ph type="body" sz="quarter" idx="18"/>
          </p:nvPr>
        </p:nvSpPr>
        <p:spPr>
          <a:xfrm>
            <a:off x="1460806" y="2321904"/>
            <a:ext cx="3903674" cy="3537029"/>
          </a:xfrm>
        </p:spPr>
        <p:txBody>
          <a:bodyPr/>
          <a:lstStyle/>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Known as controllers </a:t>
            </a:r>
          </a:p>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Prevents lung inflammation, but will not help during an asthma attack</a:t>
            </a:r>
          </a:p>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Should be taken for several days before positive effects</a:t>
            </a:r>
          </a:p>
          <a:p>
            <a:r>
              <a:rPr lang="en-US" sz="2000" dirty="0">
                <a:latin typeface="Times New Roman" panose="02020603050405020304" pitchFamily="18"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866A87F5-EE83-46ED-8FB8-86F954279119}"/>
              </a:ext>
            </a:extLst>
          </p:cNvPr>
          <p:cNvSpPr>
            <a:spLocks noGrp="1"/>
          </p:cNvSpPr>
          <p:nvPr>
            <p:ph type="sldNum" sz="quarter" idx="12"/>
          </p:nvPr>
        </p:nvSpPr>
        <p:spPr/>
        <p:txBody>
          <a:bodyPr/>
          <a:lstStyle/>
          <a:p>
            <a:fld id="{C263D6C4-4840-40CC-AC84-17E24B3B7BDE}" type="slidenum">
              <a:rPr lang="en-US" noProof="0" smtClean="0"/>
              <a:pPr/>
              <a:t>13</a:t>
            </a:fld>
            <a:endParaRPr lang="en-US" noProof="0" dirty="0"/>
          </a:p>
        </p:txBody>
      </p:sp>
      <p:sp>
        <p:nvSpPr>
          <p:cNvPr id="6" name="Text Placeholder 5">
            <a:extLst>
              <a:ext uri="{FF2B5EF4-FFF2-40B4-BE49-F238E27FC236}">
                <a16:creationId xmlns:a16="http://schemas.microsoft.com/office/drawing/2014/main" id="{106560C3-37E4-4634-AF01-24DB5BC92018}"/>
              </a:ext>
            </a:extLst>
          </p:cNvPr>
          <p:cNvSpPr>
            <a:spLocks noGrp="1"/>
          </p:cNvSpPr>
          <p:nvPr>
            <p:ph type="body" sz="quarter" idx="20"/>
          </p:nvPr>
        </p:nvSpPr>
        <p:spPr>
          <a:xfrm>
            <a:off x="7058582" y="2321904"/>
            <a:ext cx="4137738" cy="2699848"/>
          </a:xfrm>
        </p:spPr>
        <p:txBody>
          <a:bodyPr/>
          <a:lstStyle/>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Known as recuse medicines </a:t>
            </a:r>
          </a:p>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Immediate relief and last long </a:t>
            </a:r>
          </a:p>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Treats asthma attacks </a:t>
            </a:r>
          </a:p>
        </p:txBody>
      </p:sp>
      <p:sp>
        <p:nvSpPr>
          <p:cNvPr id="8" name="TextBox 7">
            <a:extLst>
              <a:ext uri="{FF2B5EF4-FFF2-40B4-BE49-F238E27FC236}">
                <a16:creationId xmlns:a16="http://schemas.microsoft.com/office/drawing/2014/main" id="{B3FC1E55-164D-45B6-AF29-C102DA27E044}"/>
              </a:ext>
            </a:extLst>
          </p:cNvPr>
          <p:cNvSpPr txBox="1"/>
          <p:nvPr/>
        </p:nvSpPr>
        <p:spPr>
          <a:xfrm>
            <a:off x="1639374" y="1724318"/>
            <a:ext cx="2777067" cy="738664"/>
          </a:xfrm>
          <a:prstGeom prst="rect">
            <a:avLst/>
          </a:prstGeom>
          <a:noFill/>
        </p:spPr>
        <p:txBody>
          <a:bodyPr wrap="square" rtlCol="0">
            <a:spAutoFit/>
          </a:bodyPr>
          <a:lstStyle/>
          <a:p>
            <a:pPr algn="ctr"/>
            <a:r>
              <a:rPr lang="en-US" sz="2400" u="sng" dirty="0">
                <a:solidFill>
                  <a:schemeClr val="bg1"/>
                </a:solidFill>
                <a:latin typeface="Times New Roman" panose="02020603050405020304" pitchFamily="18" charset="0"/>
                <a:cs typeface="Times New Roman" panose="02020603050405020304" pitchFamily="18" charset="0"/>
              </a:rPr>
              <a:t>Long -Term Control</a:t>
            </a:r>
            <a:r>
              <a:rPr lang="en-US" dirty="0"/>
              <a:t>	</a:t>
            </a:r>
          </a:p>
        </p:txBody>
      </p:sp>
      <p:sp>
        <p:nvSpPr>
          <p:cNvPr id="10" name="TextBox 9">
            <a:extLst>
              <a:ext uri="{FF2B5EF4-FFF2-40B4-BE49-F238E27FC236}">
                <a16:creationId xmlns:a16="http://schemas.microsoft.com/office/drawing/2014/main" id="{9F78731C-F7AF-4BDA-B6E4-C2A809061BCE}"/>
              </a:ext>
            </a:extLst>
          </p:cNvPr>
          <p:cNvSpPr txBox="1"/>
          <p:nvPr/>
        </p:nvSpPr>
        <p:spPr>
          <a:xfrm>
            <a:off x="7168519" y="1708929"/>
            <a:ext cx="3562675" cy="769441"/>
          </a:xfrm>
          <a:prstGeom prst="rect">
            <a:avLst/>
          </a:prstGeom>
          <a:noFill/>
        </p:spPr>
        <p:txBody>
          <a:bodyPr wrap="square" rtlCol="0">
            <a:spAutoFit/>
          </a:bodyPr>
          <a:lstStyle/>
          <a:p>
            <a:r>
              <a:rPr lang="en-US" sz="2400" u="sng" dirty="0">
                <a:solidFill>
                  <a:schemeClr val="bg1"/>
                </a:solidFill>
                <a:latin typeface="Times New Roman" panose="02020603050405020304" pitchFamily="18" charset="0"/>
                <a:cs typeface="Times New Roman" panose="02020603050405020304" pitchFamily="18" charset="0"/>
              </a:rPr>
              <a:t>Quick- Relief Medicines</a:t>
            </a:r>
            <a:r>
              <a:rPr lang="en-US" sz="2000" dirty="0">
                <a:solidFill>
                  <a:schemeClr val="bg1"/>
                </a:solidFill>
                <a:latin typeface="Times New Roman" panose="02020603050405020304" pitchFamily="18" charset="0"/>
                <a:cs typeface="Times New Roman" panose="02020603050405020304" pitchFamily="18" charset="0"/>
              </a:rPr>
              <a:t>	</a:t>
            </a:r>
          </a:p>
        </p:txBody>
      </p:sp>
      <p:pic>
        <p:nvPicPr>
          <p:cNvPr id="1026" name="Picture 2" descr="Free download | Asthma Inhaler Respiratory disease Medicine, others  transparent background PNG clipart | HiClipart">
            <a:extLst>
              <a:ext uri="{FF2B5EF4-FFF2-40B4-BE49-F238E27FC236}">
                <a16:creationId xmlns:a16="http://schemas.microsoft.com/office/drawing/2014/main" id="{71859A76-B481-4177-AD2F-0FB1A11A81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0465" y="4494376"/>
            <a:ext cx="264297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851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5EC64-445E-1B91-6EAD-E4F1D855C2FD}"/>
              </a:ext>
            </a:extLst>
          </p:cNvPr>
          <p:cNvSpPr>
            <a:spLocks noGrp="1"/>
          </p:cNvSpPr>
          <p:nvPr>
            <p:ph type="title"/>
          </p:nvPr>
        </p:nvSpPr>
        <p:spPr>
          <a:xfrm>
            <a:off x="444500" y="542925"/>
            <a:ext cx="11214100" cy="535531"/>
          </a:xfrm>
        </p:spPr>
        <p:txBody>
          <a:bodyPr wrap="square" anchor="t">
            <a:normAutofit/>
          </a:bodyPr>
          <a:lstStyle/>
          <a:p>
            <a:r>
              <a:rPr lang="en-US" dirty="0">
                <a:latin typeface="Times New Roman" panose="02020603050405020304" pitchFamily="18" charset="0"/>
                <a:cs typeface="Times New Roman" panose="02020603050405020304" pitchFamily="18" charset="0"/>
              </a:rPr>
              <a:t>Future Directions and Recommendations</a:t>
            </a:r>
          </a:p>
        </p:txBody>
      </p:sp>
      <p:sp>
        <p:nvSpPr>
          <p:cNvPr id="3" name="Slide Number Placeholder 2">
            <a:extLst>
              <a:ext uri="{FF2B5EF4-FFF2-40B4-BE49-F238E27FC236}">
                <a16:creationId xmlns:a16="http://schemas.microsoft.com/office/drawing/2014/main" id="{9B359EE5-35FF-E62A-76A6-C79F24643037}"/>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noProof="0" smtClean="0"/>
              <a:pPr>
                <a:spcAft>
                  <a:spcPts val="600"/>
                </a:spcAft>
              </a:pPr>
              <a:t>14</a:t>
            </a:fld>
            <a:endParaRPr lang="en-US" noProof="0"/>
          </a:p>
        </p:txBody>
      </p:sp>
      <p:sp>
        <p:nvSpPr>
          <p:cNvPr id="4" name="Text Placeholder 3">
            <a:extLst>
              <a:ext uri="{FF2B5EF4-FFF2-40B4-BE49-F238E27FC236}">
                <a16:creationId xmlns:a16="http://schemas.microsoft.com/office/drawing/2014/main" id="{BAF5BEBB-B3E8-A795-0D32-E015FF20F1E1}"/>
              </a:ext>
            </a:extLst>
          </p:cNvPr>
          <p:cNvSpPr>
            <a:spLocks noGrp="1"/>
          </p:cNvSpPr>
          <p:nvPr>
            <p:ph sz="half" idx="1"/>
          </p:nvPr>
        </p:nvSpPr>
        <p:spPr>
          <a:xfrm>
            <a:off x="443365" y="1517715"/>
            <a:ext cx="5184437" cy="4659248"/>
          </a:xfrm>
        </p:spPr>
        <p:txBody>
          <a:bodyPr>
            <a:normAutofit/>
          </a:bodyPr>
          <a:lstStyle/>
          <a:p>
            <a:pPr>
              <a:lnSpc>
                <a:spcPct val="150000"/>
              </a:lnSpc>
            </a:pPr>
            <a:r>
              <a:rPr lang="en-US" dirty="0">
                <a:latin typeface="Times New Roman" panose="02020603050405020304" pitchFamily="18" charset="0"/>
                <a:cs typeface="Times New Roman" panose="02020603050405020304" pitchFamily="18" charset="0"/>
              </a:rPr>
              <a:t>Asthma continues to be a significant cause of morbidity and mortality in low-income communities.</a:t>
            </a:r>
          </a:p>
          <a:p>
            <a:pPr>
              <a:lnSpc>
                <a:spcPct val="150000"/>
              </a:lnSpc>
            </a:pPr>
            <a:r>
              <a:rPr lang="en-US" dirty="0">
                <a:latin typeface="Times New Roman" panose="02020603050405020304" pitchFamily="18" charset="0"/>
                <a:cs typeface="Times New Roman" panose="02020603050405020304" pitchFamily="18" charset="0"/>
              </a:rPr>
              <a:t>However, recent research has shown great promise of improved outcomes when tailored, multifaceted approaches.</a:t>
            </a:r>
          </a:p>
        </p:txBody>
      </p:sp>
      <p:pic>
        <p:nvPicPr>
          <p:cNvPr id="2050" name="Picture 2" descr="Keep moving forward - OLC">
            <a:extLst>
              <a:ext uri="{FF2B5EF4-FFF2-40B4-BE49-F238E27FC236}">
                <a16:creationId xmlns:a16="http://schemas.microsoft.com/office/drawing/2014/main" id="{6C58713F-CE86-61F0-835C-4574B29E9FA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74163" y="2306261"/>
            <a:ext cx="5184437" cy="3082156"/>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242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Conclusions in the Disadvantaged Communities</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15</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p:txBody>
          <a:bodyPr>
            <a:normAutofit/>
          </a:bodyPr>
          <a:lstStyle/>
          <a:p>
            <a:pPr>
              <a:lnSpc>
                <a:spcPct val="150000"/>
              </a:lnSpc>
            </a:pPr>
            <a:r>
              <a:rPr lang="en-US" sz="2000" dirty="0">
                <a:latin typeface="Times New Roman" panose="02020603050405020304" pitchFamily="18" charset="0"/>
                <a:cs typeface="Times New Roman" panose="02020603050405020304" pitchFamily="18" charset="0"/>
              </a:rPr>
              <a:t>Analyzed in the 2011 American Housing Survey and found that poor housing quality was associated with asthma diagnosis and emergency department visits.</a:t>
            </a:r>
          </a:p>
          <a:p>
            <a:pPr>
              <a:lnSpc>
                <a:spcPct val="150000"/>
              </a:lnSpc>
            </a:pPr>
            <a:r>
              <a:rPr lang="en-US" sz="2000" dirty="0">
                <a:latin typeface="Times New Roman" panose="02020603050405020304" pitchFamily="18" charset="0"/>
                <a:cs typeface="Times New Roman" panose="02020603050405020304" pitchFamily="18" charset="0"/>
              </a:rPr>
              <a:t>Home ownership was associated with lower odds of an asthma emergency department visit.</a:t>
            </a:r>
          </a:p>
        </p:txBody>
      </p:sp>
      <p:sp>
        <p:nvSpPr>
          <p:cNvPr id="6" name="Text Placeholder 5">
            <a:extLst>
              <a:ext uri="{FF2B5EF4-FFF2-40B4-BE49-F238E27FC236}">
                <a16:creationId xmlns:a16="http://schemas.microsoft.com/office/drawing/2014/main" id="{000A9570-5EF6-4AFB-9FCA-7C8998E3FEB1}"/>
              </a:ext>
            </a:extLst>
          </p:cNvPr>
          <p:cNvSpPr>
            <a:spLocks noGrp="1"/>
          </p:cNvSpPr>
          <p:nvPr>
            <p:ph type="body" sz="quarter" idx="4"/>
          </p:nvPr>
        </p:nvSpPr>
        <p:spPr>
          <a:xfrm>
            <a:off x="6421225" y="2505075"/>
            <a:ext cx="5183188" cy="1484418"/>
          </a:xfrm>
        </p:spPr>
        <p:txBody>
          <a:bodyPr/>
          <a:lstStyle/>
          <a:p>
            <a:pPr>
              <a:lnSpc>
                <a:spcPct val="150000"/>
              </a:lnSpc>
            </a:pPr>
            <a:r>
              <a:rPr lang="en-US" sz="2000" dirty="0">
                <a:latin typeface="Times New Roman" panose="02020603050405020304" pitchFamily="18" charset="0"/>
                <a:cs typeface="Times New Roman" panose="02020603050405020304" pitchFamily="18" charset="0"/>
              </a:rPr>
              <a:t>The stress of caregivers of students enrolled in the school inner-city asthma study was associated with worse asthma outcomes.</a:t>
            </a:r>
          </a:p>
          <a:p>
            <a:pPr>
              <a:lnSpc>
                <a:spcPct val="150000"/>
              </a:lnSpc>
            </a:pPr>
            <a:endParaRPr lang="en-US" dirty="0">
              <a:latin typeface="Times New Roman" panose="02020603050405020304" pitchFamily="18" charset="0"/>
              <a:cs typeface="Times New Roman" panose="02020603050405020304" pitchFamily="18" charset="0"/>
            </a:endParaRPr>
          </a:p>
          <a:p>
            <a:pPr marL="0" indent="0">
              <a:lnSpc>
                <a:spcPct val="150000"/>
              </a:lnSpc>
              <a:buNone/>
            </a:pPr>
            <a:endParaRPr lang="en-US" dirty="0">
              <a:latin typeface="Times New Roman" panose="02020603050405020304" pitchFamily="18" charset="0"/>
              <a:cs typeface="Times New Roman" panose="02020603050405020304" pitchFamily="18" charset="0"/>
            </a:endParaRPr>
          </a:p>
        </p:txBody>
      </p:sp>
      <p:sp>
        <p:nvSpPr>
          <p:cNvPr id="9" name="Text Placeholder 5">
            <a:extLst>
              <a:ext uri="{FF2B5EF4-FFF2-40B4-BE49-F238E27FC236}">
                <a16:creationId xmlns:a16="http://schemas.microsoft.com/office/drawing/2014/main" id="{209B9301-0350-87BD-8B49-1D8041429333}"/>
              </a:ext>
            </a:extLst>
          </p:cNvPr>
          <p:cNvSpPr txBox="1">
            <a:spLocks/>
          </p:cNvSpPr>
          <p:nvPr/>
        </p:nvSpPr>
        <p:spPr>
          <a:xfrm>
            <a:off x="7958772" y="4375150"/>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en-US" sz="2000" dirty="0">
              <a:latin typeface="Times New Roman" panose="02020603050405020304" pitchFamily="18" charset="0"/>
              <a:cs typeface="Times New Roman" panose="02020603050405020304" pitchFamily="18" charset="0"/>
            </a:endParaRPr>
          </a:p>
          <a:p>
            <a:pPr>
              <a:lnSpc>
                <a:spcPct val="150000"/>
              </a:lnSpc>
            </a:pPr>
            <a:endParaRPr lang="en-US" dirty="0">
              <a:latin typeface="Times New Roman" panose="02020603050405020304" pitchFamily="18" charset="0"/>
              <a:cs typeface="Times New Roman" panose="02020603050405020304" pitchFamily="18" charset="0"/>
            </a:endParaRPr>
          </a:p>
          <a:p>
            <a:pPr marL="0" indent="0">
              <a:lnSpc>
                <a:spcPct val="150000"/>
              </a:lnSpc>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p:txBody>
      </p:sp>
      <p:pic>
        <p:nvPicPr>
          <p:cNvPr id="10" name="Picture 2" descr="Webinar: Introducing the 2015 American Housing Survey | HUD USER">
            <a:extLst>
              <a:ext uri="{FF2B5EF4-FFF2-40B4-BE49-F238E27FC236}">
                <a16:creationId xmlns:a16="http://schemas.microsoft.com/office/drawing/2014/main" id="{B28AB547-524F-CF1B-8D9A-22FBB62F8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4819" y="4171422"/>
            <a:ext cx="2571750"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17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26E15-A706-475E-8787-0A8700F0CBC7}"/>
              </a:ext>
            </a:extLst>
          </p:cNvPr>
          <p:cNvSpPr>
            <a:spLocks noGrp="1"/>
          </p:cNvSpPr>
          <p:nvPr>
            <p:ph type="title"/>
          </p:nvPr>
        </p:nvSpPr>
        <p:spPr>
          <a:xfrm>
            <a:off x="444500" y="542925"/>
            <a:ext cx="11214100" cy="535531"/>
          </a:xfrm>
        </p:spPr>
        <p:txBody>
          <a:bodyPr wrap="square" anchor="t">
            <a:normAutofit/>
          </a:bodyPr>
          <a:lstStyle/>
          <a:p>
            <a:r>
              <a:rPr lang="en-US" dirty="0">
                <a:latin typeface="Times New Roman" panose="02020603050405020304" pitchFamily="18" charset="0"/>
                <a:cs typeface="Times New Roman" panose="02020603050405020304" pitchFamily="18" charset="0"/>
              </a:rPr>
              <a:t>Bottom Line</a:t>
            </a:r>
          </a:p>
        </p:txBody>
      </p:sp>
      <p:sp>
        <p:nvSpPr>
          <p:cNvPr id="3" name="Slide Number Placeholder 2">
            <a:extLst>
              <a:ext uri="{FF2B5EF4-FFF2-40B4-BE49-F238E27FC236}">
                <a16:creationId xmlns:a16="http://schemas.microsoft.com/office/drawing/2014/main" id="{524F4B01-81DC-47AA-90BA-62BDD9D38101}"/>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noProof="0" smtClean="0"/>
              <a:pPr>
                <a:spcAft>
                  <a:spcPts val="600"/>
                </a:spcAft>
              </a:pPr>
              <a:t>16</a:t>
            </a:fld>
            <a:endParaRPr lang="en-US" noProof="0"/>
          </a:p>
        </p:txBody>
      </p:sp>
      <p:sp>
        <p:nvSpPr>
          <p:cNvPr id="4" name="Text Placeholder 3">
            <a:extLst>
              <a:ext uri="{FF2B5EF4-FFF2-40B4-BE49-F238E27FC236}">
                <a16:creationId xmlns:a16="http://schemas.microsoft.com/office/drawing/2014/main" id="{061788BF-9A04-4C4D-AF10-69977C851820}"/>
              </a:ext>
            </a:extLst>
          </p:cNvPr>
          <p:cNvSpPr>
            <a:spLocks noGrp="1"/>
          </p:cNvSpPr>
          <p:nvPr>
            <p:ph sz="half" idx="1"/>
          </p:nvPr>
        </p:nvSpPr>
        <p:spPr>
          <a:xfrm>
            <a:off x="443365" y="1517715"/>
            <a:ext cx="5184437" cy="4659248"/>
          </a:xfrm>
        </p:spPr>
        <p:txBody>
          <a:bodyPr>
            <a:normAutofit/>
          </a:bodyPr>
          <a:lstStyle/>
          <a:p>
            <a:pPr>
              <a:lnSpc>
                <a:spcPct val="150000"/>
              </a:lnSpc>
            </a:pPr>
            <a:r>
              <a:rPr lang="en-US" i="0" dirty="0">
                <a:effectLst/>
                <a:latin typeface="Times New Roman" panose="02020603050405020304" pitchFamily="18" charset="0"/>
                <a:cs typeface="Times New Roman" panose="02020603050405020304" pitchFamily="18" charset="0"/>
              </a:rPr>
              <a:t>Asthma is a serious disease that affects about 25 million Americans and causes nearly 1.6 million emergency room visits every year.</a:t>
            </a:r>
          </a:p>
          <a:p>
            <a:pPr>
              <a:lnSpc>
                <a:spcPct val="150000"/>
              </a:lnSpc>
            </a:pPr>
            <a:r>
              <a:rPr lang="en-US" i="0" dirty="0">
                <a:solidFill>
                  <a:srgbClr val="202124"/>
                </a:solidFill>
                <a:effectLst/>
                <a:latin typeface="Roboto" panose="02000000000000000000" pitchFamily="2" charset="0"/>
              </a:rPr>
              <a:t> </a:t>
            </a:r>
            <a:r>
              <a:rPr lang="en-US" dirty="0"/>
              <a:t> </a:t>
            </a:r>
            <a:r>
              <a:rPr lang="en-US" dirty="0">
                <a:latin typeface="Times New Roman" panose="02020603050405020304" pitchFamily="18" charset="0"/>
                <a:cs typeface="Times New Roman" panose="02020603050405020304" pitchFamily="18" charset="0"/>
              </a:rPr>
              <a:t>Despite this, there are still gaps that should be examined to reduce the burden of disease in disadvantaged communities.</a:t>
            </a:r>
          </a:p>
          <a:p>
            <a:pPr>
              <a:lnSpc>
                <a:spcPct val="150000"/>
              </a:lnSpc>
            </a:pPr>
            <a:endParaRPr lang="en-US" dirty="0">
              <a:latin typeface="Times New Roman" panose="02020603050405020304" pitchFamily="18" charset="0"/>
              <a:cs typeface="Times New Roman" panose="02020603050405020304" pitchFamily="18" charset="0"/>
            </a:endParaRPr>
          </a:p>
        </p:txBody>
      </p:sp>
      <p:pic>
        <p:nvPicPr>
          <p:cNvPr id="5122" name="Picture 2" descr="Asthma Facts : Symptoms, Causes, Treatments, &amp; More">
            <a:extLst>
              <a:ext uri="{FF2B5EF4-FFF2-40B4-BE49-F238E27FC236}">
                <a16:creationId xmlns:a16="http://schemas.microsoft.com/office/drawing/2014/main" id="{8E12770D-5D80-48C4-BE89-494201FD6F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133" r="5868"/>
          <a:stretch/>
        </p:blipFill>
        <p:spPr bwMode="auto">
          <a:xfrm>
            <a:off x="6697683" y="1849121"/>
            <a:ext cx="5184437" cy="3826616"/>
          </a:xfrm>
          <a:prstGeom prst="rect">
            <a:avLst/>
          </a:prstGeom>
          <a:solidFill>
            <a:srgbClr val="FFFFFF"/>
          </a:solidFill>
        </p:spPr>
      </p:pic>
    </p:spTree>
    <p:extLst>
      <p:ext uri="{BB962C8B-B14F-4D97-AF65-F5344CB8AC3E}">
        <p14:creationId xmlns:p14="http://schemas.microsoft.com/office/powerpoint/2010/main" val="1579330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a:off x="444500" y="542925"/>
            <a:ext cx="11214100" cy="535531"/>
          </a:xfrm>
        </p:spPr>
        <p:txBody>
          <a:bodyPr wrap="square" anchor="t">
            <a:normAutofit fontScale="90000"/>
          </a:bodyPr>
          <a:lstStyle/>
          <a:p>
            <a:r>
              <a:rPr lang="en-US" sz="4000" dirty="0">
                <a:latin typeface="Times New Roman" panose="02020603050405020304" pitchFamily="18" charset="0"/>
                <a:cs typeface="Times New Roman" panose="02020603050405020304" pitchFamily="18" charset="0"/>
              </a:rPr>
              <a:t>References </a:t>
            </a:r>
            <a:r>
              <a:rPr lang="en-US" dirty="0"/>
              <a:t>	</a:t>
            </a:r>
          </a:p>
        </p:txBody>
      </p:sp>
      <p:sp>
        <p:nvSpPr>
          <p:cNvPr id="2" name="Slide Number Placeholder 1">
            <a:extLst>
              <a:ext uri="{FF2B5EF4-FFF2-40B4-BE49-F238E27FC236}">
                <a16:creationId xmlns:a16="http://schemas.microsoft.com/office/drawing/2014/main" id="{6D90B5C6-1CB0-445E-99D1-8E2FE8C59B50}"/>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smtClean="0"/>
              <a:pPr>
                <a:spcAft>
                  <a:spcPts val="600"/>
                </a:spcAft>
              </a:pPr>
              <a:t>17</a:t>
            </a:fld>
            <a:endParaRPr lang="en-US"/>
          </a:p>
        </p:txBody>
      </p:sp>
      <p:sp>
        <p:nvSpPr>
          <p:cNvPr id="9" name="Text Placeholder 3">
            <a:extLst>
              <a:ext uri="{FF2B5EF4-FFF2-40B4-BE49-F238E27FC236}">
                <a16:creationId xmlns:a16="http://schemas.microsoft.com/office/drawing/2014/main" id="{2445BD5B-F4BB-D0B4-E07B-8E9E27A3792E}"/>
              </a:ext>
            </a:extLst>
          </p:cNvPr>
          <p:cNvSpPr>
            <a:spLocks noGrp="1"/>
          </p:cNvSpPr>
          <p:nvPr>
            <p:ph type="body" sz="quarter" idx="13"/>
          </p:nvPr>
        </p:nvSpPr>
        <p:spPr>
          <a:xfrm>
            <a:off x="54187" y="1078456"/>
            <a:ext cx="12334240" cy="5396851"/>
          </a:xfrm>
        </p:spPr>
        <p:txBody>
          <a:bodyPr/>
          <a:lstStyle/>
          <a:p>
            <a:pPr marL="285750" indent="-285750">
              <a:buFont typeface="Wingdings" panose="05000000000000000000" pitchFamily="2" charset="2"/>
              <a:buChar char="v"/>
            </a:pPr>
            <a:endParaRPr lang="en-US" dirty="0">
              <a:solidFill>
                <a:schemeClr val="bg1"/>
              </a:solidFill>
            </a:endParaRPr>
          </a:p>
          <a:p>
            <a:pPr>
              <a:buFont typeface="Wingdings" panose="05000000000000000000" pitchFamily="2" charset="2"/>
              <a:buChar char="v"/>
            </a:pPr>
            <a:r>
              <a:rPr lang="en-US" sz="2400" dirty="0">
                <a:solidFill>
                  <a:schemeClr val="bg1"/>
                </a:solidFill>
                <a:latin typeface="Times New Roman" panose="02020603050405020304" pitchFamily="18" charset="0"/>
                <a:cs typeface="Times New Roman" panose="02020603050405020304" pitchFamily="18" charset="0"/>
              </a:rPr>
              <a:t>Introduction to Asthma</a:t>
            </a:r>
          </a:p>
          <a:p>
            <a:pPr marL="0" indent="0">
              <a:buNone/>
            </a:pPr>
            <a:r>
              <a:rPr lang="en-US" sz="2400" dirty="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hlinkClick r:id="rId2"/>
              </a:rPr>
              <a:t>https://www.aaaai.org/Aaaai/media/Media-Library-</a:t>
            </a:r>
            <a:r>
              <a:rPr lang="en-US" sz="2400" dirty="0">
                <a:solidFill>
                  <a:schemeClr val="bg1"/>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v"/>
            </a:pPr>
            <a:r>
              <a:rPr lang="en-US" sz="2400" i="0" dirty="0">
                <a:effectLst/>
                <a:latin typeface="Times New Roman" panose="02020603050405020304" pitchFamily="18" charset="0"/>
                <a:cs typeface="Times New Roman" panose="02020603050405020304" pitchFamily="18" charset="0"/>
              </a:rPr>
              <a:t>Epidemiology of Asthma in Children and Adults</a:t>
            </a:r>
          </a:p>
          <a:p>
            <a:pPr marL="0" indent="0">
              <a:buNone/>
            </a:pPr>
            <a:r>
              <a:rPr lang="en-US" sz="2400" dirty="0">
                <a:latin typeface="Times New Roman" panose="02020603050405020304" pitchFamily="18" charset="0"/>
                <a:cs typeface="Times New Roman" panose="02020603050405020304" pitchFamily="18" charset="0"/>
              </a:rPr>
              <a:t>   </a:t>
            </a:r>
            <a:r>
              <a:rPr lang="en-US" sz="1800" b="0" i="0" u="sng" strike="noStrike" dirty="0">
                <a:solidFill>
                  <a:srgbClr val="1155CC"/>
                </a:solidFill>
                <a:effectLst/>
                <a:latin typeface="Times New Roman" panose="02020603050405020304" pitchFamily="18" charset="0"/>
                <a:cs typeface="Times New Roman" panose="02020603050405020304" pitchFamily="18" charset="0"/>
                <a:hlinkClick r:id="rId3"/>
              </a:rPr>
              <a:t>https://www.frontiersin.org/articles/10.3389/fped.2019.00246/full</a:t>
            </a:r>
            <a:r>
              <a:rPr lang="en-US" sz="1800" b="0" i="0" u="none" strike="noStrike" dirty="0">
                <a:solidFill>
                  <a:srgbClr val="202124"/>
                </a:solidFill>
                <a:effectLst/>
                <a:latin typeface="Times New Roman" panose="02020603050405020304" pitchFamily="18" charset="0"/>
                <a:cs typeface="Times New Roman" panose="02020603050405020304" pitchFamily="18" charset="0"/>
              </a:rPr>
              <a:t> </a:t>
            </a:r>
            <a:endParaRPr lang="en-US" sz="2400" b="0" u="none" strike="noStrike" dirty="0">
              <a:solidFill>
                <a:srgbClr val="202124"/>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2400" i="0" dirty="0">
                <a:effectLst/>
                <a:latin typeface="Times New Roman" panose="02020603050405020304" pitchFamily="18" charset="0"/>
                <a:cs typeface="Times New Roman" panose="02020603050405020304" pitchFamily="18" charset="0"/>
              </a:rPr>
              <a:t> AAFA Asthma Capital Records May 2021</a:t>
            </a:r>
          </a:p>
          <a:p>
            <a:pPr marL="0" indent="0">
              <a:buNone/>
            </a:pPr>
            <a:r>
              <a:rPr lang="en-US" sz="24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hlinkClick r:id="rId4"/>
              </a:rPr>
              <a:t>https://www.aafa.org/media/3040/aafa-2021-asthma-capitals-report.pdf</a:t>
            </a:r>
            <a:r>
              <a:rPr lang="en-US" sz="1800" dirty="0">
                <a:latin typeface="Times New Roman" panose="02020603050405020304" pitchFamily="18" charset="0"/>
                <a:cs typeface="Times New Roman" panose="02020603050405020304" pitchFamily="18" charset="0"/>
              </a:rPr>
              <a:t> </a:t>
            </a:r>
          </a:p>
          <a:p>
            <a:pPr>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Managing Asthma in Low-Income, Underrepresented Minority, and Other Disadvantaged Pediatric Populations: Closing the Gap</a:t>
            </a:r>
            <a:endParaRPr lang="en-US" sz="1800" b="0" i="0" u="sng" dirty="0">
              <a:effectLst/>
              <a:latin typeface="Times New Roman" panose="02020603050405020304" pitchFamily="18" charset="0"/>
              <a:cs typeface="Times New Roman" panose="02020603050405020304" pitchFamily="18" charset="0"/>
              <a:hlinkClick r:id="rId5"/>
            </a:endParaRPr>
          </a:p>
          <a:p>
            <a:pPr marL="0" indent="0">
              <a:buNone/>
            </a:pPr>
            <a:r>
              <a:rPr lang="en-US" sz="1800" b="0" i="0" u="sng" dirty="0">
                <a:effectLst/>
                <a:latin typeface="Times New Roman" panose="02020603050405020304" pitchFamily="18" charset="0"/>
                <a:cs typeface="Times New Roman" panose="02020603050405020304" pitchFamily="18" charset="0"/>
                <a:hlinkClick r:id="rId5"/>
              </a:rPr>
              <a:t>https://www.proquest.com/docview/1939197649?parentSessionId=tpPj</a:t>
            </a:r>
          </a:p>
          <a:p>
            <a:pPr marL="0" indent="0">
              <a:buNone/>
            </a:pPr>
            <a:r>
              <a:rPr lang="en-US" sz="1800" b="0" i="0" u="sng" dirty="0">
                <a:effectLst/>
                <a:latin typeface="Times New Roman" panose="02020603050405020304" pitchFamily="18" charset="0"/>
                <a:cs typeface="Times New Roman" panose="02020603050405020304" pitchFamily="18" charset="0"/>
                <a:hlinkClick r:id="rId5"/>
              </a:rPr>
              <a:t>LUPVBpY9uMbTZBQWYV9%2Bkinar%2BvVg1D2yLIGXHw%3D&amp;pq-origsite=</a:t>
            </a:r>
            <a:r>
              <a:rPr lang="en-US" sz="1800" b="0" i="0" u="sng" dirty="0" err="1">
                <a:effectLst/>
                <a:latin typeface="Times New Roman" panose="02020603050405020304" pitchFamily="18" charset="0"/>
                <a:cs typeface="Times New Roman" panose="02020603050405020304" pitchFamily="18" charset="0"/>
                <a:hlinkClick r:id="rId5"/>
              </a:rPr>
              <a:t>primo&amp;accountid</a:t>
            </a:r>
            <a:r>
              <a:rPr lang="en-US" sz="1800" b="0" i="0" u="sng" dirty="0">
                <a:effectLst/>
                <a:latin typeface="Times New Roman" panose="02020603050405020304" pitchFamily="18" charset="0"/>
                <a:cs typeface="Times New Roman" panose="02020603050405020304" pitchFamily="18" charset="0"/>
                <a:hlinkClick r:id="rId5"/>
              </a:rPr>
              <a:t>=38212</a:t>
            </a:r>
            <a:endParaRPr lang="en-US" sz="1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US" sz="1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US" sz="1800" dirty="0">
              <a:latin typeface="Times New Roman" panose="02020603050405020304" pitchFamily="18" charset="0"/>
              <a:cs typeface="Times New Roman" panose="02020603050405020304" pitchFamily="18" charset="0"/>
            </a:endParaRPr>
          </a:p>
          <a:p>
            <a:pPr marL="0" indent="0">
              <a:buNone/>
            </a:pPr>
            <a:endParaRPr lang="en-US" sz="1800" i="0" dirty="0">
              <a:effectLst/>
              <a:latin typeface="Times New Roman" panose="02020603050405020304" pitchFamily="18" charset="0"/>
              <a:cs typeface="Times New Roman" panose="02020603050405020304" pitchFamily="18" charset="0"/>
            </a:endParaRPr>
          </a:p>
          <a:p>
            <a:pPr marL="0" indent="0">
              <a:buNone/>
            </a:pPr>
            <a:endParaRPr lang="en-US" dirty="0">
              <a:solidFill>
                <a:schemeClr val="bg1"/>
              </a:solidFill>
            </a:endParaRPr>
          </a:p>
          <a:p>
            <a:endParaRPr lang="en-US" dirty="0">
              <a:solidFill>
                <a:schemeClr val="bg1"/>
              </a:solidFill>
            </a:endParaRPr>
          </a:p>
          <a:p>
            <a:pPr marL="0" indent="0">
              <a:buNone/>
            </a:pPr>
            <a:r>
              <a:rPr lang="en-US" dirty="0">
                <a:solidFill>
                  <a:schemeClr val="bg1"/>
                </a:solidFill>
              </a:rPr>
              <a:t> </a:t>
            </a:r>
          </a:p>
          <a:p>
            <a:endParaRPr lang="en-US" dirty="0"/>
          </a:p>
        </p:txBody>
      </p:sp>
    </p:spTree>
    <p:extLst>
      <p:ext uri="{BB962C8B-B14F-4D97-AF65-F5344CB8AC3E}">
        <p14:creationId xmlns:p14="http://schemas.microsoft.com/office/powerpoint/2010/main" val="59582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444500" y="542925"/>
            <a:ext cx="11214100" cy="535531"/>
          </a:xfrm>
        </p:spPr>
        <p:txBody>
          <a:bodyPr wrap="square" anchor="t">
            <a:normAutofit/>
          </a:bodyPr>
          <a:lstStyle/>
          <a:p>
            <a:r>
              <a:rPr lang="en-US" dirty="0">
                <a:latin typeface="Times New Roman" panose="02020603050405020304" pitchFamily="18" charset="0"/>
                <a:cs typeface="Times New Roman" panose="02020603050405020304" pitchFamily="18" charset="0"/>
              </a:rPr>
              <a:t>What is asthma?</a:t>
            </a:r>
            <a:r>
              <a:rPr lang="en-US" dirty="0"/>
              <a:t>	</a:t>
            </a:r>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smtClean="0"/>
              <a:pPr>
                <a:spcAft>
                  <a:spcPts val="600"/>
                </a:spcAft>
              </a:pPr>
              <a:t>2</a:t>
            </a:fld>
            <a:endParaRPr lang="en-US"/>
          </a:p>
        </p:txBody>
      </p:sp>
      <p:sp>
        <p:nvSpPr>
          <p:cNvPr id="71" name="Content Placeholder 3">
            <a:extLst>
              <a:ext uri="{FF2B5EF4-FFF2-40B4-BE49-F238E27FC236}">
                <a16:creationId xmlns:a16="http://schemas.microsoft.com/office/drawing/2014/main" id="{BA2D2959-35B0-4301-BAD7-2AA863CCE823}"/>
              </a:ext>
            </a:extLst>
          </p:cNvPr>
          <p:cNvSpPr>
            <a:spLocks noGrp="1"/>
          </p:cNvSpPr>
          <p:nvPr>
            <p:ph sz="half" idx="1"/>
          </p:nvPr>
        </p:nvSpPr>
        <p:spPr>
          <a:xfrm>
            <a:off x="443365" y="1517715"/>
            <a:ext cx="5184437" cy="4659248"/>
          </a:xfrm>
        </p:spPr>
        <p:txBody>
          <a:bodyPr>
            <a:normAutofit fontScale="92500" lnSpcReduction="10000"/>
          </a:bodyPr>
          <a:lstStyle/>
          <a:p>
            <a:pPr rtl="0">
              <a:spcBef>
                <a:spcPts val="0"/>
              </a:spcBef>
              <a:spcAft>
                <a:spcPts val="0"/>
              </a:spcAft>
            </a:pPr>
            <a:endParaRPr lang="en-US" b="0" dirty="0">
              <a:effectLst/>
            </a:endParaRPr>
          </a:p>
          <a:p>
            <a:pPr marL="0" indent="0" rtl="0" fontAlgn="base">
              <a:lnSpc>
                <a:spcPct val="150000"/>
              </a:lnSpc>
              <a:spcBef>
                <a:spcPts val="0"/>
              </a:spcBef>
              <a:spcAft>
                <a:spcPts val="0"/>
              </a:spcAft>
              <a:buNone/>
            </a:pPr>
            <a:r>
              <a:rPr lang="en-US" b="0" i="0" u="none" strike="noStrike" dirty="0">
                <a:effectLst/>
              </a:rPr>
              <a:t> </a:t>
            </a:r>
            <a:r>
              <a:rPr lang="en-US" sz="2200" b="0" i="0" u="none" strike="noStrike" dirty="0">
                <a:effectLst/>
                <a:latin typeface="Times New Roman" panose="02020603050405020304" pitchFamily="18" charset="0"/>
                <a:cs typeface="Times New Roman" panose="02020603050405020304" pitchFamily="18" charset="0"/>
              </a:rPr>
              <a:t>Asthma is a condition that </a:t>
            </a:r>
            <a:r>
              <a:rPr lang="en-US" sz="2200" dirty="0">
                <a:latin typeface="Times New Roman" panose="02020603050405020304" pitchFamily="18" charset="0"/>
                <a:cs typeface="Times New Roman" panose="02020603050405020304" pitchFamily="18" charset="0"/>
              </a:rPr>
              <a:t>causes</a:t>
            </a:r>
            <a:r>
              <a:rPr lang="en-US" sz="2200" b="0" i="0" u="none" strike="noStrike" dirty="0">
                <a:effectLst/>
                <a:latin typeface="Times New Roman" panose="02020603050405020304" pitchFamily="18" charset="0"/>
                <a:cs typeface="Times New Roman" panose="02020603050405020304" pitchFamily="18" charset="0"/>
              </a:rPr>
              <a:t> the </a:t>
            </a:r>
            <a:r>
              <a:rPr lang="en-US" sz="2200" dirty="0">
                <a:latin typeface="Times New Roman" panose="02020603050405020304" pitchFamily="18" charset="0"/>
                <a:cs typeface="Times New Roman" panose="02020603050405020304" pitchFamily="18" charset="0"/>
              </a:rPr>
              <a:t>airways</a:t>
            </a:r>
            <a:r>
              <a:rPr lang="en-US" sz="2200" b="0" i="0" u="none" strike="noStrike" dirty="0">
                <a:effectLst/>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to become narrow; due to</a:t>
            </a:r>
            <a:endParaRPr lang="en-US" sz="2200" b="0" i="0" u="none" strike="noStrike" dirty="0">
              <a:effectLst/>
              <a:latin typeface="Times New Roman" panose="02020603050405020304" pitchFamily="18" charset="0"/>
              <a:cs typeface="Times New Roman" panose="02020603050405020304" pitchFamily="18" charset="0"/>
            </a:endParaRPr>
          </a:p>
          <a:p>
            <a:pPr rtl="0" fontAlgn="base">
              <a:lnSpc>
                <a:spcPct val="150000"/>
              </a:lnSpc>
              <a:spcBef>
                <a:spcPts val="0"/>
              </a:spcBef>
              <a:spcAft>
                <a:spcPts val="0"/>
              </a:spcAft>
            </a:pPr>
            <a:endParaRPr lang="en-US" sz="2200" b="0" i="0" u="none" strike="noStrike" dirty="0">
              <a:effectLst/>
              <a:latin typeface="Times New Roman" panose="02020603050405020304" pitchFamily="18" charset="0"/>
              <a:cs typeface="Times New Roman" panose="02020603050405020304" pitchFamily="18" charset="0"/>
            </a:endParaRPr>
          </a:p>
          <a:p>
            <a:pPr rtl="0" fontAlgn="base">
              <a:lnSpc>
                <a:spcPct val="150000"/>
              </a:lnSpc>
              <a:spcBef>
                <a:spcPts val="0"/>
              </a:spcBef>
              <a:spcAft>
                <a:spcPts val="0"/>
              </a:spcAft>
              <a:buFont typeface="Arial" panose="020B0604020202020204" pitchFamily="34" charset="0"/>
              <a:buChar char="•"/>
            </a:pPr>
            <a:r>
              <a:rPr lang="en-US" sz="2200" b="0" i="0" u="none" strike="noStrike" dirty="0">
                <a:effectLst/>
                <a:latin typeface="Times New Roman" panose="02020603050405020304" pitchFamily="18" charset="0"/>
                <a:cs typeface="Times New Roman" panose="02020603050405020304" pitchFamily="18" charset="0"/>
              </a:rPr>
              <a:t>Increase in mucus production </a:t>
            </a:r>
          </a:p>
          <a:p>
            <a:pPr rtl="0" fontAlgn="base">
              <a:lnSpc>
                <a:spcPct val="150000"/>
              </a:lnSpc>
              <a:spcBef>
                <a:spcPts val="0"/>
              </a:spcBef>
              <a:spcAft>
                <a:spcPts val="0"/>
              </a:spcAft>
              <a:buFont typeface="Arial" panose="020B0604020202020204" pitchFamily="34" charset="0"/>
              <a:buChar char="•"/>
            </a:pPr>
            <a:endParaRPr lang="en-US" sz="2200" b="0" i="0" u="none" strike="noStrike" dirty="0">
              <a:effectLst/>
              <a:latin typeface="Times New Roman" panose="02020603050405020304" pitchFamily="18" charset="0"/>
              <a:cs typeface="Times New Roman" panose="02020603050405020304" pitchFamily="18" charset="0"/>
            </a:endParaRPr>
          </a:p>
          <a:p>
            <a:pPr rtl="0" fontAlgn="base">
              <a:lnSpc>
                <a:spcPct val="150000"/>
              </a:lnSpc>
              <a:spcBef>
                <a:spcPts val="0"/>
              </a:spcBef>
              <a:spcAft>
                <a:spcPts val="0"/>
              </a:spcAft>
              <a:buFont typeface="Arial" panose="020B0604020202020204" pitchFamily="34" charset="0"/>
              <a:buChar char="•"/>
            </a:pPr>
            <a:r>
              <a:rPr lang="en-US" sz="2200" b="0" i="0" u="none" strike="noStrike" dirty="0">
                <a:effectLst/>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I</a:t>
            </a:r>
            <a:r>
              <a:rPr lang="en-US" sz="2200" b="0" i="0" u="none" strike="noStrike" dirty="0">
                <a:effectLst/>
                <a:latin typeface="Times New Roman" panose="02020603050405020304" pitchFamily="18" charset="0"/>
                <a:cs typeface="Times New Roman" panose="02020603050405020304" pitchFamily="18" charset="0"/>
              </a:rPr>
              <a:t>nflammation or swelling   </a:t>
            </a:r>
          </a:p>
          <a:p>
            <a:pPr marL="0" indent="0" rtl="0" fontAlgn="base">
              <a:lnSpc>
                <a:spcPct val="150000"/>
              </a:lnSpc>
              <a:spcBef>
                <a:spcPts val="0"/>
              </a:spcBef>
              <a:spcAft>
                <a:spcPts val="0"/>
              </a:spcAft>
              <a:buNone/>
            </a:pPr>
            <a:endParaRPr lang="en-US" sz="2200" b="0" i="0" u="none" strike="noStrike" dirty="0">
              <a:effectLst/>
              <a:latin typeface="Times New Roman" panose="02020603050405020304" pitchFamily="18" charset="0"/>
              <a:cs typeface="Times New Roman" panose="02020603050405020304" pitchFamily="18" charset="0"/>
            </a:endParaRPr>
          </a:p>
          <a:p>
            <a:pPr rtl="0" fontAlgn="base">
              <a:lnSpc>
                <a:spcPct val="150000"/>
              </a:lnSpc>
              <a:spcBef>
                <a:spcPts val="0"/>
              </a:spcBef>
              <a:spcAft>
                <a:spcPts val="0"/>
              </a:spcAft>
              <a:buFont typeface="Arial" panose="020B0604020202020204" pitchFamily="34" charset="0"/>
              <a:buChar char="•"/>
            </a:pPr>
            <a:r>
              <a:rPr lang="en-US" sz="2200" b="0" i="0" u="none" strike="noStrike" dirty="0">
                <a:effectLst/>
                <a:latin typeface="Times New Roman" panose="02020603050405020304" pitchFamily="18" charset="0"/>
                <a:cs typeface="Times New Roman" panose="02020603050405020304" pitchFamily="18" charset="0"/>
              </a:rPr>
              <a:t> Shrinkage </a:t>
            </a:r>
            <a:r>
              <a:rPr lang="en-US" sz="2200" dirty="0">
                <a:latin typeface="Times New Roman" panose="02020603050405020304" pitchFamily="18" charset="0"/>
                <a:cs typeface="Times New Roman" panose="02020603050405020304" pitchFamily="18" charset="0"/>
              </a:rPr>
              <a:t>of muscles around the airways </a:t>
            </a:r>
            <a:endParaRPr lang="en-US" sz="2200" b="0" i="0" u="none" strike="noStrike" dirty="0">
              <a:effectLst/>
              <a:latin typeface="Times New Roman" panose="02020603050405020304" pitchFamily="18" charset="0"/>
              <a:cs typeface="Times New Roman" panose="02020603050405020304" pitchFamily="18" charset="0"/>
            </a:endParaRPr>
          </a:p>
          <a:p>
            <a:pPr marL="0" indent="0">
              <a:buNone/>
            </a:pPr>
            <a:br>
              <a:rPr lang="en-US" sz="2200" dirty="0">
                <a:latin typeface="Times New Roman" panose="02020603050405020304" pitchFamily="18" charset="0"/>
                <a:cs typeface="Times New Roman" panose="02020603050405020304" pitchFamily="18" charset="0"/>
              </a:rPr>
            </a:br>
            <a:endParaRPr lang="en-US" sz="22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6C7F8DF3-54FC-4CA5-97EB-C1B9B69F0876}"/>
              </a:ext>
            </a:extLst>
          </p:cNvPr>
          <p:cNvPicPr>
            <a:picLocks noChangeAspect="1"/>
          </p:cNvPicPr>
          <p:nvPr/>
        </p:nvPicPr>
        <p:blipFill>
          <a:blip r:embed="rId2"/>
          <a:stretch>
            <a:fillRect/>
          </a:stretch>
        </p:blipFill>
        <p:spPr>
          <a:xfrm>
            <a:off x="6291283" y="1941882"/>
            <a:ext cx="5683970" cy="3693531"/>
          </a:xfrm>
          <a:prstGeom prst="rect">
            <a:avLst/>
          </a:prstGeom>
          <a:noFill/>
        </p:spPr>
      </p:pic>
    </p:spTree>
    <p:extLst>
      <p:ext uri="{BB962C8B-B14F-4D97-AF65-F5344CB8AC3E}">
        <p14:creationId xmlns:p14="http://schemas.microsoft.com/office/powerpoint/2010/main" val="290279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7BE71-02A7-483C-BB66-2382E4CCD96C}"/>
              </a:ext>
            </a:extLst>
          </p:cNvPr>
          <p:cNvSpPr>
            <a:spLocks noGrp="1"/>
          </p:cNvSpPr>
          <p:nvPr>
            <p:ph type="title"/>
          </p:nvPr>
        </p:nvSpPr>
        <p:spPr>
          <a:xfrm>
            <a:off x="444500" y="542925"/>
            <a:ext cx="11214100" cy="535531"/>
          </a:xfrm>
        </p:spPr>
        <p:txBody>
          <a:bodyPr wrap="square" anchor="t">
            <a:normAutofit/>
          </a:bodyPr>
          <a:lstStyle/>
          <a:p>
            <a:r>
              <a:rPr lang="en-US" dirty="0"/>
              <a:t>Introduction  </a:t>
            </a:r>
          </a:p>
        </p:txBody>
      </p:sp>
      <p:sp>
        <p:nvSpPr>
          <p:cNvPr id="3" name="Slide Number Placeholder 2">
            <a:extLst>
              <a:ext uri="{FF2B5EF4-FFF2-40B4-BE49-F238E27FC236}">
                <a16:creationId xmlns:a16="http://schemas.microsoft.com/office/drawing/2014/main" id="{FB8BC9F8-CA6C-4F53-B319-93669F4010F7}"/>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noProof="0" smtClean="0"/>
              <a:pPr>
                <a:spcAft>
                  <a:spcPts val="600"/>
                </a:spcAft>
              </a:pPr>
              <a:t>3</a:t>
            </a:fld>
            <a:endParaRPr lang="en-US" noProof="0"/>
          </a:p>
        </p:txBody>
      </p:sp>
      <p:sp>
        <p:nvSpPr>
          <p:cNvPr id="4" name="Text Placeholder 3">
            <a:extLst>
              <a:ext uri="{FF2B5EF4-FFF2-40B4-BE49-F238E27FC236}">
                <a16:creationId xmlns:a16="http://schemas.microsoft.com/office/drawing/2014/main" id="{91740BAA-0126-48D2-9A95-BB38235F9A2A}"/>
              </a:ext>
            </a:extLst>
          </p:cNvPr>
          <p:cNvSpPr>
            <a:spLocks noGrp="1"/>
          </p:cNvSpPr>
          <p:nvPr>
            <p:ph sz="half" idx="1"/>
          </p:nvPr>
        </p:nvSpPr>
        <p:spPr>
          <a:xfrm>
            <a:off x="443365" y="1517715"/>
            <a:ext cx="5184437" cy="4659248"/>
          </a:xfrm>
        </p:spPr>
        <p:txBody>
          <a:bodyPr>
            <a:normAutofit lnSpcReduction="10000"/>
          </a:bodyPr>
          <a:lstStyle/>
          <a:p>
            <a:pPr marL="342900" indent="-342900">
              <a:lnSpc>
                <a:spcPct val="150000"/>
              </a:lnSpc>
              <a:buFont typeface="Arial" panose="020B0604020202020204" pitchFamily="34" charset="0"/>
              <a:buChar char="•"/>
            </a:pPr>
            <a:r>
              <a:rPr lang="en-US" b="0" i="0" u="none" strike="noStrike" dirty="0">
                <a:effectLst/>
                <a:latin typeface="Times New Roman" panose="02020603050405020304" pitchFamily="18" charset="0"/>
                <a:cs typeface="Times New Roman" panose="02020603050405020304" pitchFamily="18" charset="0"/>
              </a:rPr>
              <a:t>Asthma remains a significant public health problem. In 2014, about 9% of children and 7.5% of adults reported to a physician diagnosis of current asthma.</a:t>
            </a:r>
          </a:p>
          <a:p>
            <a:pPr marL="342900" indent="-342900">
              <a:lnSpc>
                <a:spcPct val="150000"/>
              </a:lnSpc>
              <a:buFont typeface="Arial" panose="020B0604020202020204" pitchFamily="34" charset="0"/>
              <a:buChar char="•"/>
            </a:pPr>
            <a:r>
              <a:rPr lang="en-US" b="0" i="0" u="none" strike="noStrike" dirty="0">
                <a:effectLst/>
                <a:latin typeface="Times New Roman" panose="02020603050405020304" pitchFamily="18" charset="0"/>
                <a:cs typeface="Times New Roman" panose="02020603050405020304" pitchFamily="18" charset="0"/>
              </a:rPr>
              <a:t>The role of perceived discrimination in asthma status and outcomes are aged 8–21 years of age</a:t>
            </a:r>
          </a:p>
          <a:p>
            <a:pPr marL="342900" indent="-342900">
              <a:lnSpc>
                <a:spcPct val="150000"/>
              </a:lnSpc>
              <a:buFont typeface="Arial" panose="020B0604020202020204" pitchFamily="34" charset="0"/>
              <a:buChar char="•"/>
            </a:pPr>
            <a:r>
              <a:rPr lang="en-US" b="0" i="0" u="none" strike="noStrike" dirty="0">
                <a:effectLst/>
                <a:latin typeface="Times New Roman" panose="02020603050405020304" pitchFamily="18" charset="0"/>
                <a:cs typeface="Times New Roman" panose="02020603050405020304" pitchFamily="18" charset="0"/>
              </a:rPr>
              <a:t>This prevalence has been reported to be as high as 20–30% in some underrepresented minority communities</a:t>
            </a:r>
            <a:endParaRPr lang="en-US" dirty="0">
              <a:latin typeface="Times New Roman" panose="02020603050405020304" pitchFamily="18" charset="0"/>
              <a:cs typeface="Times New Roman" panose="02020603050405020304" pitchFamily="18" charset="0"/>
            </a:endParaRPr>
          </a:p>
        </p:txBody>
      </p:sp>
      <p:pic>
        <p:nvPicPr>
          <p:cNvPr id="4098" name="Picture 2" descr="7 Reasons Why Asthma is an Environmental Justice Crisis | WE ACT">
            <a:extLst>
              <a:ext uri="{FF2B5EF4-FFF2-40B4-BE49-F238E27FC236}">
                <a16:creationId xmlns:a16="http://schemas.microsoft.com/office/drawing/2014/main" id="{D1DDBA6F-691D-6D2F-13A4-9C455B5034A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15938" y="485416"/>
            <a:ext cx="4840689" cy="2420344"/>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pic>
        <p:nvPicPr>
          <p:cNvPr id="4100" name="Picture 4" descr="Are people with asthma safer from COVID-19? | Blog | NDD Medical">
            <a:extLst>
              <a:ext uri="{FF2B5EF4-FFF2-40B4-BE49-F238E27FC236}">
                <a16:creationId xmlns:a16="http://schemas.microsoft.com/office/drawing/2014/main" id="{E9F43779-5EB3-6340-8279-67EBF05A0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1550" y="2881729"/>
            <a:ext cx="3352377" cy="187536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Emergency Department Waiting Time">
            <a:extLst>
              <a:ext uri="{FF2B5EF4-FFF2-40B4-BE49-F238E27FC236}">
                <a16:creationId xmlns:a16="http://schemas.microsoft.com/office/drawing/2014/main" id="{A29C8EEA-5018-A546-1BA9-26987757A4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5681" y="4348479"/>
            <a:ext cx="3197012" cy="2394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257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2131A-471C-4350-AD16-EEA9EB1E392B}"/>
              </a:ext>
            </a:extLst>
          </p:cNvPr>
          <p:cNvSpPr>
            <a:spLocks noGrp="1"/>
          </p:cNvSpPr>
          <p:nvPr>
            <p:ph type="title"/>
          </p:nvPr>
        </p:nvSpPr>
        <p:spPr>
          <a:xfrm>
            <a:off x="444500" y="542925"/>
            <a:ext cx="11214100" cy="535531"/>
          </a:xfrm>
        </p:spPr>
        <p:txBody>
          <a:bodyPr wrap="square" anchor="t">
            <a:normAutofit/>
          </a:bodyPr>
          <a:lstStyle/>
          <a:p>
            <a:r>
              <a:rPr lang="en-US" dirty="0">
                <a:latin typeface="Times New Roman" panose="02020603050405020304" pitchFamily="18" charset="0"/>
                <a:cs typeface="Times New Roman" panose="02020603050405020304" pitchFamily="18" charset="0"/>
              </a:rPr>
              <a:t>Who and Where Is the Disadvantaged?</a:t>
            </a:r>
          </a:p>
        </p:txBody>
      </p:sp>
      <p:sp>
        <p:nvSpPr>
          <p:cNvPr id="3" name="Slide Number Placeholder 2">
            <a:extLst>
              <a:ext uri="{FF2B5EF4-FFF2-40B4-BE49-F238E27FC236}">
                <a16:creationId xmlns:a16="http://schemas.microsoft.com/office/drawing/2014/main" id="{B2F42DE1-30DE-44CD-9F34-36535535777D}"/>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noProof="0" smtClean="0"/>
              <a:pPr>
                <a:spcAft>
                  <a:spcPts val="600"/>
                </a:spcAft>
              </a:pPr>
              <a:t>4</a:t>
            </a:fld>
            <a:endParaRPr lang="en-US" noProof="0"/>
          </a:p>
        </p:txBody>
      </p:sp>
      <p:pic>
        <p:nvPicPr>
          <p:cNvPr id="5" name="Picture 4" descr="Los Angeles - Wolf Luxury Estates">
            <a:extLst>
              <a:ext uri="{FF2B5EF4-FFF2-40B4-BE49-F238E27FC236}">
                <a16:creationId xmlns:a16="http://schemas.microsoft.com/office/drawing/2014/main" id="{1B5E1BAD-1EA3-81AB-F7B1-9DEB436F8F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67" r="24643" b="1"/>
          <a:stretch/>
        </p:blipFill>
        <p:spPr bwMode="auto">
          <a:xfrm>
            <a:off x="443365" y="1517715"/>
            <a:ext cx="5184437" cy="4659248"/>
          </a:xfrm>
          <a:prstGeom prst="rect">
            <a:avLst/>
          </a:prstGeom>
          <a:noFill/>
        </p:spPr>
      </p:pic>
      <p:sp>
        <p:nvSpPr>
          <p:cNvPr id="4" name="Text Placeholder 3">
            <a:extLst>
              <a:ext uri="{FF2B5EF4-FFF2-40B4-BE49-F238E27FC236}">
                <a16:creationId xmlns:a16="http://schemas.microsoft.com/office/drawing/2014/main" id="{F9AA0B1B-3458-4912-9136-B256D68EE974}"/>
              </a:ext>
            </a:extLst>
          </p:cNvPr>
          <p:cNvSpPr>
            <a:spLocks noGrp="1"/>
          </p:cNvSpPr>
          <p:nvPr>
            <p:ph sz="half" idx="2"/>
          </p:nvPr>
        </p:nvSpPr>
        <p:spPr>
          <a:xfrm>
            <a:off x="6474163" y="1517715"/>
            <a:ext cx="5184437" cy="4659248"/>
          </a:xfrm>
        </p:spPr>
        <p:txBody>
          <a:bodyPr>
            <a:normAutofit/>
          </a:bodyPr>
          <a:lstStyle/>
          <a:p>
            <a:pPr>
              <a:lnSpc>
                <a:spcPct val="150000"/>
              </a:lnSpc>
            </a:pPr>
            <a:r>
              <a:rPr lang="en-US" b="0" i="0" u="none" strike="noStrike" dirty="0">
                <a:effectLst/>
                <a:latin typeface="Times New Roman" panose="02020603050405020304" pitchFamily="18" charset="0"/>
                <a:cs typeface="Times New Roman" panose="02020603050405020304" pitchFamily="18" charset="0"/>
              </a:rPr>
              <a:t>According to National Health Interview Survey data from 2009 to 2011 found that independent risk factors for asthma were Black race, Puerto Rican ethnicity, and low household income—not residence in poor or urban areas.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9973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808D85-69AF-45A9-B036-7A77E85DC9EE}"/>
              </a:ext>
            </a:extLst>
          </p:cNvPr>
          <p:cNvSpPr>
            <a:spLocks noGrp="1"/>
          </p:cNvSpPr>
          <p:nvPr>
            <p:ph type="sldNum" sz="quarter" idx="12"/>
          </p:nvPr>
        </p:nvSpPr>
        <p:spPr/>
        <p:txBody>
          <a:bodyPr/>
          <a:lstStyle/>
          <a:p>
            <a:fld id="{C263D6C4-4840-40CC-AC84-17E24B3B7BDE}" type="slidenum">
              <a:rPr lang="en-US" noProof="0" smtClean="0"/>
              <a:pPr/>
              <a:t>5</a:t>
            </a:fld>
            <a:endParaRPr lang="en-US" noProof="0" dirty="0"/>
          </a:p>
        </p:txBody>
      </p:sp>
      <p:pic>
        <p:nvPicPr>
          <p:cNvPr id="6146" name="Picture 2" descr="Asthma-Driven ED Visit Rate by Race/Ethnicity and Geography">
            <a:extLst>
              <a:ext uri="{FF2B5EF4-FFF2-40B4-BE49-F238E27FC236}">
                <a16:creationId xmlns:a16="http://schemas.microsoft.com/office/drawing/2014/main" id="{F1FEB23C-3F7B-4A70-9F1D-854141D8FD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563" y="155787"/>
            <a:ext cx="8675914" cy="46068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D501013-54F4-42C2-9C0F-A308B415DC84}"/>
              </a:ext>
            </a:extLst>
          </p:cNvPr>
          <p:cNvSpPr txBox="1"/>
          <p:nvPr/>
        </p:nvSpPr>
        <p:spPr>
          <a:xfrm>
            <a:off x="1547707" y="5221165"/>
            <a:ext cx="9353974" cy="873572"/>
          </a:xfrm>
          <a:prstGeom prst="rect">
            <a:avLst/>
          </a:prstGeom>
          <a:noFill/>
        </p:spPr>
        <p:txBody>
          <a:bodyPr wrap="square" rtlCol="0">
            <a:spAutoFit/>
          </a:bodyPr>
          <a:lstStyle/>
          <a:p>
            <a:pPr>
              <a:lnSpc>
                <a:spcPct val="150000"/>
              </a:lnSpc>
            </a:pPr>
            <a:r>
              <a:rPr lang="en-US" b="0" i="1" dirty="0">
                <a:solidFill>
                  <a:srgbClr val="292728"/>
                </a:solidFill>
                <a:effectLst/>
                <a:latin typeface="Open Sans" panose="020B0606030504020204" pitchFamily="34" charset="0"/>
              </a:rPr>
              <a:t> </a:t>
            </a:r>
            <a:r>
              <a:rPr lang="en-US" b="0" dirty="0">
                <a:solidFill>
                  <a:schemeClr val="bg1"/>
                </a:solidFill>
                <a:effectLst/>
                <a:latin typeface="Times New Roman" panose="02020603050405020304" pitchFamily="18" charset="0"/>
                <a:cs typeface="Times New Roman" panose="02020603050405020304" pitchFamily="18" charset="0"/>
              </a:rPr>
              <a:t>American Community Survey includes  poverty rates, housing value, and homeownership. Each ZIP code is assigned a socioeconomic (SES) index ranking from 1 to 5. </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4670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CDDBE65-9AB1-4989-AF86-726591A6A128}"/>
              </a:ext>
            </a:extLst>
          </p:cNvPr>
          <p:cNvSpPr>
            <a:spLocks noGrp="1"/>
          </p:cNvSpPr>
          <p:nvPr>
            <p:ph type="title"/>
          </p:nvPr>
        </p:nvSpPr>
        <p:spPr>
          <a:xfrm>
            <a:off x="444499" y="542925"/>
            <a:ext cx="6118563" cy="1160040"/>
          </a:xfrm>
        </p:spPr>
        <p:txBody>
          <a:bodyPr wrap="square" anchor="t">
            <a:normAutofit/>
          </a:bodyPr>
          <a:lstStyle/>
          <a:p>
            <a:r>
              <a:rPr lang="en-US" dirty="0">
                <a:latin typeface="Times New Roman" panose="02020603050405020304" pitchFamily="18" charset="0"/>
                <a:cs typeface="Times New Roman" panose="02020603050405020304" pitchFamily="18" charset="0"/>
              </a:rPr>
              <a:t>Physiological effects of Asthma</a:t>
            </a:r>
          </a:p>
        </p:txBody>
      </p:sp>
      <p:sp>
        <p:nvSpPr>
          <p:cNvPr id="2" name="Slide Number Placeholder 1">
            <a:extLst>
              <a:ext uri="{FF2B5EF4-FFF2-40B4-BE49-F238E27FC236}">
                <a16:creationId xmlns:a16="http://schemas.microsoft.com/office/drawing/2014/main" id="{8B065C75-272B-4BB5-BA23-D80E8654D621}"/>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smtClean="0"/>
              <a:pPr>
                <a:spcAft>
                  <a:spcPts val="600"/>
                </a:spcAft>
              </a:pPr>
              <a:t>6</a:t>
            </a:fld>
            <a:endParaRPr lang="en-US"/>
          </a:p>
        </p:txBody>
      </p:sp>
      <p:pic>
        <p:nvPicPr>
          <p:cNvPr id="1032" name="Picture 8" descr="12 Asthma Signs, Types, Causes, Tests &amp; Prevention">
            <a:extLst>
              <a:ext uri="{FF2B5EF4-FFF2-40B4-BE49-F238E27FC236}">
                <a16:creationId xmlns:a16="http://schemas.microsoft.com/office/drawing/2014/main" id="{0398E4DB-AAD8-4AC7-8C54-248699809C2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6684" y="1492992"/>
            <a:ext cx="5184437" cy="4127383"/>
          </a:xfrm>
          <a:prstGeom prst="rect">
            <a:avLst/>
          </a:prstGeom>
          <a:solidFill>
            <a:srgbClr val="FFFFFF"/>
          </a:solidFill>
        </p:spPr>
      </p:pic>
      <p:sp>
        <p:nvSpPr>
          <p:cNvPr id="1029" name="Content Placeholder 5">
            <a:extLst>
              <a:ext uri="{FF2B5EF4-FFF2-40B4-BE49-F238E27FC236}">
                <a16:creationId xmlns:a16="http://schemas.microsoft.com/office/drawing/2014/main" id="{6B5FF6EB-706D-D414-F9E2-AE0130DE7D83}"/>
              </a:ext>
            </a:extLst>
          </p:cNvPr>
          <p:cNvSpPr>
            <a:spLocks noGrp="1"/>
          </p:cNvSpPr>
          <p:nvPr>
            <p:ph sz="half" idx="2"/>
          </p:nvPr>
        </p:nvSpPr>
        <p:spPr>
          <a:xfrm>
            <a:off x="6563063" y="1437032"/>
            <a:ext cx="5184437" cy="4659248"/>
          </a:xfrm>
        </p:spPr>
        <p:txBody>
          <a:bodyPr>
            <a:normAutofit/>
          </a:bodyPr>
          <a:lstStyle/>
          <a:p>
            <a:pPr algn="ctr">
              <a:lnSpc>
                <a:spcPct val="150000"/>
              </a:lnSpc>
            </a:pPr>
            <a:r>
              <a:rPr lang="en-US" b="0" i="0" u="none" strike="noStrike" dirty="0">
                <a:effectLst/>
                <a:latin typeface="Times New Roman" panose="02020603050405020304" pitchFamily="18" charset="0"/>
              </a:rPr>
              <a:t>Inflammation ​of the air passages results in an abnormal immune response.</a:t>
            </a:r>
          </a:p>
          <a:p>
            <a:pPr marL="0" indent="0" algn="ctr">
              <a:lnSpc>
                <a:spcPct val="150000"/>
              </a:lnSpc>
              <a:buNone/>
            </a:pPr>
            <a:endParaRPr lang="en-US" b="0" i="0" u="none" strike="noStrike" dirty="0">
              <a:effectLst/>
              <a:latin typeface="Times New Roman" panose="02020603050405020304" pitchFamily="18" charset="0"/>
            </a:endParaRPr>
          </a:p>
          <a:p>
            <a:pPr algn="ctr">
              <a:lnSpc>
                <a:spcPct val="150000"/>
              </a:lnSpc>
            </a:pPr>
            <a:r>
              <a:rPr lang="en-US" b="0" i="0" u="none" strike="noStrike" dirty="0">
                <a:effectLst/>
                <a:latin typeface="Times New Roman" panose="02020603050405020304" pitchFamily="18" charset="0"/>
              </a:rPr>
              <a:t>These actions lead to wheezing, coughing, chest tightness, and shortness of breath experienced during an asthma attack</a:t>
            </a:r>
            <a:endParaRPr lang="en-US" dirty="0">
              <a:latin typeface="Roboto" panose="02000000000000000000" pitchFamily="2" charset="0"/>
              <a:ea typeface="Roboto" panose="02000000000000000000" pitchFamily="2" charset="0"/>
            </a:endParaRPr>
          </a:p>
        </p:txBody>
      </p:sp>
      <p:sp>
        <p:nvSpPr>
          <p:cNvPr id="7" name="TextBox 6">
            <a:extLst>
              <a:ext uri="{FF2B5EF4-FFF2-40B4-BE49-F238E27FC236}">
                <a16:creationId xmlns:a16="http://schemas.microsoft.com/office/drawing/2014/main" id="{8A16E5B3-7BB3-4753-8A13-08ADF12CAEF4}"/>
              </a:ext>
            </a:extLst>
          </p:cNvPr>
          <p:cNvSpPr txBox="1"/>
          <p:nvPr/>
        </p:nvSpPr>
        <p:spPr>
          <a:xfrm>
            <a:off x="7484531" y="4361838"/>
            <a:ext cx="6096000" cy="430887"/>
          </a:xfrm>
          <a:prstGeom prst="rect">
            <a:avLst/>
          </a:prstGeom>
          <a:noFill/>
        </p:spPr>
        <p:txBody>
          <a:bodyPr wrap="square">
            <a:spAutoFit/>
          </a:bodyPr>
          <a:lstStyle/>
          <a:p>
            <a:r>
              <a:rPr kumimoji="0" lang="en-US" sz="2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hlinkClick r:id="rId3"/>
              </a:rPr>
              <a:t>https://youtu.be/Yp5ixuFiMmM </a:t>
            </a:r>
            <a:endParaRPr lang="en-US" dirty="0"/>
          </a:p>
        </p:txBody>
      </p:sp>
    </p:spTree>
    <p:extLst>
      <p:ext uri="{BB962C8B-B14F-4D97-AF65-F5344CB8AC3E}">
        <p14:creationId xmlns:p14="http://schemas.microsoft.com/office/powerpoint/2010/main" val="70982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5DE665-37B0-4453-8842-E8D7F8B8F2E7}"/>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noProof="0" smtClean="0"/>
              <a:pPr>
                <a:spcAft>
                  <a:spcPts val="600"/>
                </a:spcAft>
              </a:pPr>
              <a:t>7</a:t>
            </a:fld>
            <a:endParaRPr lang="en-US" noProof="0"/>
          </a:p>
        </p:txBody>
      </p:sp>
      <p:pic>
        <p:nvPicPr>
          <p:cNvPr id="4" name="Picture 3" descr="A picture containing indoor&#10;&#10;Description automatically generated">
            <a:extLst>
              <a:ext uri="{FF2B5EF4-FFF2-40B4-BE49-F238E27FC236}">
                <a16:creationId xmlns:a16="http://schemas.microsoft.com/office/drawing/2014/main" id="{4F4A2861-834A-4AC3-B9ED-D8FF782F0491}"/>
              </a:ext>
            </a:extLst>
          </p:cNvPr>
          <p:cNvPicPr>
            <a:picLocks noChangeAspect="1"/>
          </p:cNvPicPr>
          <p:nvPr/>
        </p:nvPicPr>
        <p:blipFill>
          <a:blip r:embed="rId2"/>
          <a:stretch>
            <a:fillRect/>
          </a:stretch>
        </p:blipFill>
        <p:spPr>
          <a:xfrm>
            <a:off x="1524000" y="192947"/>
            <a:ext cx="9004183" cy="6487253"/>
          </a:xfrm>
          <a:prstGeom prst="rect">
            <a:avLst/>
          </a:prstGeom>
        </p:spPr>
      </p:pic>
    </p:spTree>
    <p:extLst>
      <p:ext uri="{BB962C8B-B14F-4D97-AF65-F5344CB8AC3E}">
        <p14:creationId xmlns:p14="http://schemas.microsoft.com/office/powerpoint/2010/main" val="2096745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24B8205-E90E-419A-A30A-E034DDC33DBE}"/>
              </a:ext>
            </a:extLst>
          </p:cNvPr>
          <p:cNvSpPr>
            <a:spLocks noGrp="1"/>
          </p:cNvSpPr>
          <p:nvPr>
            <p:ph type="body" sz="quarter" idx="18"/>
          </p:nvPr>
        </p:nvSpPr>
        <p:spPr>
          <a:xfrm>
            <a:off x="1760129" y="4240093"/>
            <a:ext cx="1776140" cy="1463040"/>
          </a:xfrm>
        </p:spPr>
        <p:txBody>
          <a:bodyPr/>
          <a:lstStyle/>
          <a:p>
            <a:r>
              <a:rPr lang="en-US" sz="2800" dirty="0">
                <a:latin typeface="Times New Roman" panose="02020603050405020304" pitchFamily="18" charset="0"/>
                <a:cs typeface="Times New Roman" panose="02020603050405020304" pitchFamily="18" charset="0"/>
              </a:rPr>
              <a:t>Medical History </a:t>
            </a:r>
          </a:p>
        </p:txBody>
      </p:sp>
      <p:sp>
        <p:nvSpPr>
          <p:cNvPr id="9" name="Text Placeholder 8">
            <a:extLst>
              <a:ext uri="{FF2B5EF4-FFF2-40B4-BE49-F238E27FC236}">
                <a16:creationId xmlns:a16="http://schemas.microsoft.com/office/drawing/2014/main" id="{7DCEC981-C561-4ADE-BDAA-1CBEC5A768C4}"/>
              </a:ext>
            </a:extLst>
          </p:cNvPr>
          <p:cNvSpPr>
            <a:spLocks noGrp="1"/>
          </p:cNvSpPr>
          <p:nvPr>
            <p:ph type="body" sz="quarter" idx="19"/>
          </p:nvPr>
        </p:nvSpPr>
        <p:spPr>
          <a:xfrm>
            <a:off x="8847011" y="4298289"/>
            <a:ext cx="1776140" cy="1463040"/>
          </a:xfrm>
        </p:spPr>
        <p:txBody>
          <a:bodyPr/>
          <a:lstStyle/>
          <a:p>
            <a:r>
              <a:rPr lang="en-US" sz="2800" dirty="0">
                <a:latin typeface="Times New Roman" panose="02020603050405020304" pitchFamily="18" charset="0"/>
                <a:cs typeface="Times New Roman" panose="02020603050405020304" pitchFamily="18" charset="0"/>
              </a:rPr>
              <a:t>Lung and breathing test</a:t>
            </a:r>
          </a:p>
        </p:txBody>
      </p:sp>
      <p:sp>
        <p:nvSpPr>
          <p:cNvPr id="10" name="Text Placeholder 9">
            <a:extLst>
              <a:ext uri="{FF2B5EF4-FFF2-40B4-BE49-F238E27FC236}">
                <a16:creationId xmlns:a16="http://schemas.microsoft.com/office/drawing/2014/main" id="{26172D33-A316-4AB7-A96F-9F8931D6D894}"/>
              </a:ext>
            </a:extLst>
          </p:cNvPr>
          <p:cNvSpPr>
            <a:spLocks noGrp="1"/>
          </p:cNvSpPr>
          <p:nvPr>
            <p:ph type="body" sz="quarter" idx="20"/>
          </p:nvPr>
        </p:nvSpPr>
        <p:spPr/>
        <p:txBody>
          <a:bodyPr/>
          <a:lstStyle/>
          <a:p>
            <a:r>
              <a:rPr lang="en-US" sz="2800" dirty="0">
                <a:latin typeface="Times New Roman" panose="02020603050405020304" pitchFamily="18" charset="0"/>
                <a:cs typeface="Times New Roman" panose="02020603050405020304" pitchFamily="18" charset="0"/>
              </a:rPr>
              <a:t>Physical Exam</a:t>
            </a:r>
          </a:p>
        </p:txBody>
      </p:sp>
      <p:sp>
        <p:nvSpPr>
          <p:cNvPr id="13" name="Slide Number Placeholder 12">
            <a:extLst>
              <a:ext uri="{FF2B5EF4-FFF2-40B4-BE49-F238E27FC236}">
                <a16:creationId xmlns:a16="http://schemas.microsoft.com/office/drawing/2014/main" id="{5F52E0D3-B016-4D9E-9D95-2A37966817CF}"/>
              </a:ext>
            </a:extLst>
          </p:cNvPr>
          <p:cNvSpPr>
            <a:spLocks noGrp="1"/>
          </p:cNvSpPr>
          <p:nvPr>
            <p:ph type="sldNum" sz="quarter" idx="12"/>
          </p:nvPr>
        </p:nvSpPr>
        <p:spPr/>
        <p:txBody>
          <a:bodyPr/>
          <a:lstStyle/>
          <a:p>
            <a:fld id="{C263D6C4-4840-40CC-AC84-17E24B3B7BDE}" type="slidenum">
              <a:rPr lang="en-US" noProof="0" smtClean="0"/>
              <a:pPr/>
              <a:t>8</a:t>
            </a:fld>
            <a:endParaRPr lang="en-US" noProof="0" dirty="0"/>
          </a:p>
        </p:txBody>
      </p:sp>
      <p:pic>
        <p:nvPicPr>
          <p:cNvPr id="3078" name="Picture 6" descr="Does Marijuana Use Cause Cancer? - GoodRx">
            <a:extLst>
              <a:ext uri="{FF2B5EF4-FFF2-40B4-BE49-F238E27FC236}">
                <a16:creationId xmlns:a16="http://schemas.microsoft.com/office/drawing/2014/main" id="{682C4437-206B-41B1-B87D-E53CFCE89230}"/>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21965" r="21965"/>
          <a:stretch>
            <a:fillRect/>
          </a:stretch>
        </p:blipFill>
        <p:spPr bwMode="auto">
          <a:xfrm>
            <a:off x="1241571" y="1319839"/>
            <a:ext cx="2477440" cy="247744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uman silhouette icon with sick lungs clipboard Vector Image">
            <a:extLst>
              <a:ext uri="{FF2B5EF4-FFF2-40B4-BE49-F238E27FC236}">
                <a16:creationId xmlns:a16="http://schemas.microsoft.com/office/drawing/2014/main" id="{3A5C3B51-BAA7-4600-8A32-474ED6DCA5D5}"/>
              </a:ext>
            </a:extLst>
          </p:cNvPr>
          <p:cNvPicPr>
            <a:picLocks noGrp="1" noChangeAspect="1" noChangeArrowheads="1"/>
          </p:cNvPicPr>
          <p:nvPr>
            <p:ph type="pic" sz="quarter" idx="15"/>
          </p:nvPr>
        </p:nvPicPr>
        <p:blipFill>
          <a:blip r:embed="rId3">
            <a:extLst>
              <a:ext uri="{28A0092B-C50C-407E-A947-70E740481C1C}">
                <a14:useLocalDpi xmlns:a14="http://schemas.microsoft.com/office/drawing/2010/main" val="0"/>
              </a:ext>
            </a:extLst>
          </a:blip>
          <a:srcRect t="3706" b="3706"/>
          <a:stretch>
            <a:fillRect/>
          </a:stretch>
        </p:blipFill>
        <p:spPr bwMode="auto">
          <a:xfrm>
            <a:off x="8268717" y="1226097"/>
            <a:ext cx="2571181" cy="257118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 a Physician and Wish Every Patient Knew These Things">
            <a:extLst>
              <a:ext uri="{FF2B5EF4-FFF2-40B4-BE49-F238E27FC236}">
                <a16:creationId xmlns:a16="http://schemas.microsoft.com/office/drawing/2014/main" id="{2D7ECD51-CFCE-4836-919B-474AD51934A5}"/>
              </a:ext>
            </a:extLst>
          </p:cNvPr>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rcRect l="16727" r="16727"/>
          <a:stretch>
            <a:fillRect/>
          </a:stretch>
        </p:blipFill>
        <p:spPr bwMode="auto">
          <a:xfrm>
            <a:off x="4474302" y="1283783"/>
            <a:ext cx="2666271" cy="251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566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F920C-16D9-4182-ABF6-78CF9666C1A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Mechanisms Used</a:t>
            </a:r>
            <a:endParaRPr lang="en-US" dirty="0"/>
          </a:p>
        </p:txBody>
      </p:sp>
      <p:sp>
        <p:nvSpPr>
          <p:cNvPr id="8" name="Text Placeholder 7">
            <a:extLst>
              <a:ext uri="{FF2B5EF4-FFF2-40B4-BE49-F238E27FC236}">
                <a16:creationId xmlns:a16="http://schemas.microsoft.com/office/drawing/2014/main" id="{2B31C049-1FAE-4DA6-A3E5-9E6BF09979F8}"/>
              </a:ext>
            </a:extLst>
          </p:cNvPr>
          <p:cNvSpPr>
            <a:spLocks noGrp="1"/>
          </p:cNvSpPr>
          <p:nvPr>
            <p:ph type="body" sz="quarter" idx="18"/>
          </p:nvPr>
        </p:nvSpPr>
        <p:spPr>
          <a:xfrm>
            <a:off x="1498827" y="4111399"/>
            <a:ext cx="4143360" cy="2203675"/>
          </a:xfrm>
        </p:spPr>
        <p:txBody>
          <a:bodyPr/>
          <a:lstStyle/>
          <a:p>
            <a:pPr marL="0" marR="0" lvl="0" indent="0" algn="ctr" defTabSz="914400" rtl="0" eaLnBrk="1" fontAlgn="auto" latinLnBrk="0" hangingPunct="1">
              <a:lnSpc>
                <a:spcPct val="100000"/>
              </a:lnSpc>
              <a:spcBef>
                <a:spcPts val="600"/>
              </a:spcBef>
              <a:spcAft>
                <a:spcPts val="400"/>
              </a:spcAft>
              <a:buClr>
                <a:srgbClr val="47C3D3"/>
              </a:buClr>
              <a:buSzTx/>
              <a:buFont typeface="Arial" panose="020B0604020202020204" pitchFamily="34" charset="0"/>
              <a:buNone/>
              <a:tabLst/>
              <a:defRPr/>
            </a:pP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Observational studies: </a:t>
            </a:r>
          </a:p>
          <a:p>
            <a:pPr>
              <a:lnSpc>
                <a:spcPct val="150000"/>
              </a:lnSpc>
            </a:pPr>
            <a:r>
              <a:rPr lang="en-US" sz="2000" dirty="0">
                <a:latin typeface="Times New Roman" panose="02020603050405020304" pitchFamily="18" charset="0"/>
                <a:cs typeface="Times New Roman" panose="02020603050405020304" pitchFamily="18" charset="0"/>
              </a:rPr>
              <a:t>Examination of the physical environment and social context contribution to asthma morbidity has been quite revealing. </a:t>
            </a:r>
          </a:p>
        </p:txBody>
      </p:sp>
      <p:sp>
        <p:nvSpPr>
          <p:cNvPr id="12" name="Text Placeholder 11">
            <a:extLst>
              <a:ext uri="{FF2B5EF4-FFF2-40B4-BE49-F238E27FC236}">
                <a16:creationId xmlns:a16="http://schemas.microsoft.com/office/drawing/2014/main" id="{486D4D61-C8AE-4304-AB9F-6625777407D6}"/>
              </a:ext>
            </a:extLst>
          </p:cNvPr>
          <p:cNvSpPr>
            <a:spLocks noGrp="1"/>
          </p:cNvSpPr>
          <p:nvPr>
            <p:ph type="body" sz="quarter" idx="22"/>
          </p:nvPr>
        </p:nvSpPr>
        <p:spPr>
          <a:xfrm>
            <a:off x="7179735" y="4111398"/>
            <a:ext cx="3513438" cy="2203675"/>
          </a:xfrm>
        </p:spPr>
        <p:txBody>
          <a:bodyPr/>
          <a:lstStyle/>
          <a:p>
            <a:pPr marL="0" marR="0" lvl="0" indent="0" algn="ctr" defTabSz="914400" rtl="0" eaLnBrk="1" fontAlgn="auto" latinLnBrk="0" hangingPunct="1">
              <a:lnSpc>
                <a:spcPct val="100000"/>
              </a:lnSpc>
              <a:spcBef>
                <a:spcPts val="600"/>
              </a:spcBef>
              <a:spcAft>
                <a:spcPts val="400"/>
              </a:spcAft>
              <a:buClr>
                <a:srgbClr val="47C3D3"/>
              </a:buClr>
              <a:buSzTx/>
              <a:buFont typeface="Arial" panose="020B0604020202020204" pitchFamily="34" charset="0"/>
              <a:buNone/>
              <a:tabLst/>
              <a:defRPr/>
            </a:pPr>
            <a:r>
              <a:rPr kumimoji="0" 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Acyclic graphing:</a:t>
            </a:r>
          </a:p>
          <a:p>
            <a:pPr>
              <a:lnSpc>
                <a:spcPct val="150000"/>
              </a:lnSpc>
            </a:pPr>
            <a:r>
              <a:rPr lang="en-US" sz="2000" dirty="0">
                <a:latin typeface="Times New Roman" panose="02020603050405020304" pitchFamily="18" charset="0"/>
                <a:cs typeface="Times New Roman" panose="02020603050405020304" pitchFamily="18" charset="0"/>
              </a:rPr>
              <a:t>Allows one to examine multiple variables’ effect on an outcome in one model</a:t>
            </a:r>
          </a:p>
          <a:p>
            <a:endParaRPr lang="en-US" dirty="0"/>
          </a:p>
        </p:txBody>
      </p:sp>
      <p:sp>
        <p:nvSpPr>
          <p:cNvPr id="13" name="Slide Number Placeholder 12">
            <a:extLst>
              <a:ext uri="{FF2B5EF4-FFF2-40B4-BE49-F238E27FC236}">
                <a16:creationId xmlns:a16="http://schemas.microsoft.com/office/drawing/2014/main" id="{942E8FF2-8E18-4D78-972B-C3CC05581219}"/>
              </a:ext>
            </a:extLst>
          </p:cNvPr>
          <p:cNvSpPr>
            <a:spLocks noGrp="1"/>
          </p:cNvSpPr>
          <p:nvPr>
            <p:ph type="sldNum" sz="quarter" idx="12"/>
          </p:nvPr>
        </p:nvSpPr>
        <p:spPr/>
        <p:txBody>
          <a:bodyPr/>
          <a:lstStyle/>
          <a:p>
            <a:fld id="{C263D6C4-4840-40CC-AC84-17E24B3B7BDE}" type="slidenum">
              <a:rPr lang="en-US" noProof="0" smtClean="0"/>
              <a:pPr/>
              <a:t>9</a:t>
            </a:fld>
            <a:endParaRPr lang="en-US" noProof="0" dirty="0"/>
          </a:p>
        </p:txBody>
      </p:sp>
      <p:pic>
        <p:nvPicPr>
          <p:cNvPr id="14" name="Picture 6" descr="On “Observational Method” in Geotechnical Engineering">
            <a:extLst>
              <a:ext uri="{FF2B5EF4-FFF2-40B4-BE49-F238E27FC236}">
                <a16:creationId xmlns:a16="http://schemas.microsoft.com/office/drawing/2014/main" id="{76AC87A2-C9A2-495C-8DA6-96A4E406444B}"/>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66614" y="1146904"/>
            <a:ext cx="4583225" cy="2474507"/>
          </a:xfrm>
          <a:prstGeom prst="rect">
            <a:avLst/>
          </a:prstGeom>
          <a:ln w="127000" cap="sq">
            <a:solidFill>
              <a:srgbClr val="63B7C6"/>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5" name="Picture 6" descr="Directed acyclic graph for the total effect of temperature on asthma... |  Download Scientific Diagram">
            <a:extLst>
              <a:ext uri="{FF2B5EF4-FFF2-40B4-BE49-F238E27FC236}">
                <a16:creationId xmlns:a16="http://schemas.microsoft.com/office/drawing/2014/main" id="{C926461C-71C8-4944-8F24-167A80A210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1177" y="1078456"/>
            <a:ext cx="4339672" cy="2542955"/>
          </a:xfrm>
          <a:prstGeom prst="rect">
            <a:avLst/>
          </a:prstGeom>
          <a:ln w="127000" cap="sq">
            <a:solidFill>
              <a:srgbClr val="63B7C6"/>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848624"/>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6D6E71"/>
      </a:dk2>
      <a:lt2>
        <a:srgbClr val="58595B"/>
      </a:lt2>
      <a:accent1>
        <a:srgbClr val="0065A4"/>
      </a:accent1>
      <a:accent2>
        <a:srgbClr val="47C3D3"/>
      </a:accent2>
      <a:accent3>
        <a:srgbClr val="8F2D63"/>
      </a:accent3>
      <a:accent4>
        <a:srgbClr val="1A6871"/>
      </a:accent4>
      <a:accent5>
        <a:srgbClr val="0C4360"/>
      </a:accent5>
      <a:accent6>
        <a:srgbClr val="F47735"/>
      </a:accent6>
      <a:hlink>
        <a:srgbClr val="00559A"/>
      </a:hlink>
      <a:folHlink>
        <a:srgbClr val="595851"/>
      </a:folHlink>
    </a:clrScheme>
    <a:fontScheme name="Custom 3">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66687569_Modern blue presentation_AAS_v5" id="{C7B59113-CD15-4341-96CA-86E715D5BE98}" vid="{5A8FDAEB-3DF3-4B3C-A708-49813F8D6F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30e353b4-5f7f-4a2c-a697-d0de7ffb290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57A773C57A21B45A22833DDE48EA3AF" ma:contentTypeVersion="11" ma:contentTypeDescription="Create a new document." ma:contentTypeScope="" ma:versionID="01a761eaecba1caae0224fb7e05609e9">
  <xsd:schema xmlns:xsd="http://www.w3.org/2001/XMLSchema" xmlns:xs="http://www.w3.org/2001/XMLSchema" xmlns:p="http://schemas.microsoft.com/office/2006/metadata/properties" xmlns:ns3="30e353b4-5f7f-4a2c-a697-d0de7ffb2901" xmlns:ns4="2dfb522f-d5cd-45c4-83fd-380498474191" targetNamespace="http://schemas.microsoft.com/office/2006/metadata/properties" ma:root="true" ma:fieldsID="666f7ffdc41e1658c3d24ca7c385b868" ns3:_="" ns4:_="">
    <xsd:import namespace="30e353b4-5f7f-4a2c-a697-d0de7ffb2901"/>
    <xsd:import namespace="2dfb522f-d5cd-45c4-83fd-38049847419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e353b4-5f7f-4a2c-a697-d0de7ffb29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fb522f-d5cd-45c4-83fd-38049847419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26E0C9-B2AA-42E6-97B6-E1B7D9EAF129}">
  <ds:schemaRefs>
    <ds:schemaRef ds:uri="http://schemas.microsoft.com/sharepoint/v3/contenttype/forms"/>
  </ds:schemaRefs>
</ds:datastoreItem>
</file>

<file path=customXml/itemProps2.xml><?xml version="1.0" encoding="utf-8"?>
<ds:datastoreItem xmlns:ds="http://schemas.openxmlformats.org/officeDocument/2006/customXml" ds:itemID="{F5757914-1161-4661-9696-421FD6935CDD}">
  <ds:schemaRefs>
    <ds:schemaRef ds:uri="http://purl.org/dc/terms/"/>
    <ds:schemaRef ds:uri="http://schemas.microsoft.com/office/2006/documentManagement/types"/>
    <ds:schemaRef ds:uri="2dfb522f-d5cd-45c4-83fd-380498474191"/>
    <ds:schemaRef ds:uri="http://www.w3.org/XML/1998/namespace"/>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30e353b4-5f7f-4a2c-a697-d0de7ffb2901"/>
    <ds:schemaRef ds:uri="http://purl.org/dc/dcmitype/"/>
  </ds:schemaRefs>
</ds:datastoreItem>
</file>

<file path=customXml/itemProps3.xml><?xml version="1.0" encoding="utf-8"?>
<ds:datastoreItem xmlns:ds="http://schemas.openxmlformats.org/officeDocument/2006/customXml" ds:itemID="{61699AE7-04AF-4DBE-95AB-F06AB74E7C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e353b4-5f7f-4a2c-a697-d0de7ffb2901"/>
    <ds:schemaRef ds:uri="2dfb522f-d5cd-45c4-83fd-3804984741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Modern blue presentation</Template>
  <TotalTime>37123</TotalTime>
  <Words>667</Words>
  <Application>Microsoft Office PowerPoint</Application>
  <PresentationFormat>Widescreen</PresentationFormat>
  <Paragraphs>107</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Open Sans</vt:lpstr>
      <vt:lpstr>Roboto</vt:lpstr>
      <vt:lpstr>Times New Roman</vt:lpstr>
      <vt:lpstr>Trade Gothic LT Pro</vt:lpstr>
      <vt:lpstr>Trebuchet MS</vt:lpstr>
      <vt:lpstr>Wingdings</vt:lpstr>
      <vt:lpstr>Office Theme</vt:lpstr>
      <vt:lpstr>PowerPoint Presentation</vt:lpstr>
      <vt:lpstr>What is asthma? </vt:lpstr>
      <vt:lpstr>Introduction  </vt:lpstr>
      <vt:lpstr>Who and Where Is the Disadvantaged?</vt:lpstr>
      <vt:lpstr>PowerPoint Presentation</vt:lpstr>
      <vt:lpstr>Physiological effects of Asthma</vt:lpstr>
      <vt:lpstr>PowerPoint Presentation</vt:lpstr>
      <vt:lpstr>PowerPoint Presentation</vt:lpstr>
      <vt:lpstr>Mechanisms Used</vt:lpstr>
      <vt:lpstr>Outcome of the Disadvantage </vt:lpstr>
      <vt:lpstr>Asthma Signs and Symptoms </vt:lpstr>
      <vt:lpstr>Asthma triggers: </vt:lpstr>
      <vt:lpstr>How to treat asthma?</vt:lpstr>
      <vt:lpstr>Future Directions and Recommendations</vt:lpstr>
      <vt:lpstr>Conclusions in the Disadvantaged Communities</vt:lpstr>
      <vt:lpstr>Bottom Line</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ASTHMA</dc:title>
  <dc:creator>Dasha Daniels</dc:creator>
  <cp:lastModifiedBy>Dasha Daniels</cp:lastModifiedBy>
  <cp:revision>2</cp:revision>
  <dcterms:created xsi:type="dcterms:W3CDTF">2022-02-25T01:44:45Z</dcterms:created>
  <dcterms:modified xsi:type="dcterms:W3CDTF">2022-05-12T04:44:19Z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0x010100D57A773C57A21B45A22833DDE48EA3AF</vt:lpwstr>
  </property>
</Properties>
</file>