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Montserrat"/>
      <p:regular r:id="rId17"/>
      <p:bold r:id="rId18"/>
      <p:italic r:id="rId19"/>
      <p:boldItalic r:id="rId20"/>
    </p:embeddedFont>
    <p:embeddedFont>
      <p:font typeface="La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11" Type="http://schemas.openxmlformats.org/officeDocument/2006/relationships/slide" Target="slides/slide6.xml"/><Relationship Id="rId22" Type="http://schemas.openxmlformats.org/officeDocument/2006/relationships/font" Target="fonts/Lato-bold.fntdata"/><Relationship Id="rId10" Type="http://schemas.openxmlformats.org/officeDocument/2006/relationships/slide" Target="slides/slide5.xml"/><Relationship Id="rId21" Type="http://schemas.openxmlformats.org/officeDocument/2006/relationships/font" Target="fonts/Lato-regular.fntdata"/><Relationship Id="rId13" Type="http://schemas.openxmlformats.org/officeDocument/2006/relationships/slide" Target="slides/slide8.xml"/><Relationship Id="rId24" Type="http://schemas.openxmlformats.org/officeDocument/2006/relationships/font" Target="fonts/Lato-boldItalic.fntdata"/><Relationship Id="rId12" Type="http://schemas.openxmlformats.org/officeDocument/2006/relationships/slide" Target="slides/slide7.xml"/><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Montserrat-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Montserrat-italic.fntdata"/><Relationship Id="rId6" Type="http://schemas.openxmlformats.org/officeDocument/2006/relationships/slide" Target="slides/slide1.xml"/><Relationship Id="rId18"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976cb822a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2976cb822a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2976cb822a_2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2976cb822a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976cb822a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2976cb822a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f87997393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f87997393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2976cb822a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2976cb822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2976cb822a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2976cb822a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2976cb822a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2976cb822a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2976cb822a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2976cb822a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976cb822a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2976cb822a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11">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5">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9">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10">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journals.lww.com/acsm-msse/_layouts/15/oaks.journals/ImageView.aspx?k=acsm-msse:2017:07000:00025&amp;i=T2-25&amp;year=2017&amp;issue=07000&amp;article=00025&amp;type=Fullte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journals.lww.com/acsm-msse/_layouts/15/oaks.journals/ImageView.aspx?k=acsm-msse:2017:07000:00025&amp;i=T4-25&amp;year=2017&amp;issue=07000&amp;article=00025&amp;type=Fulltex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Hamstring Strain</a:t>
            </a:r>
            <a:endParaRPr/>
          </a:p>
        </p:txBody>
      </p:sp>
      <p:sp>
        <p:nvSpPr>
          <p:cNvPr id="229" name="Google Shape;229;p17"/>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Temitope Odugbola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Clinical Bottom Line</a:t>
            </a:r>
            <a:endParaRPr/>
          </a:p>
        </p:txBody>
      </p:sp>
      <p:sp>
        <p:nvSpPr>
          <p:cNvPr id="291" name="Google Shape;291;p26"/>
          <p:cNvSpPr txBox="1"/>
          <p:nvPr>
            <p:ph idx="1" type="body"/>
          </p:nvPr>
        </p:nvSpPr>
        <p:spPr>
          <a:xfrm>
            <a:off x="1297500" y="1441725"/>
            <a:ext cx="7038900" cy="3339900"/>
          </a:xfrm>
          <a:prstGeom prst="rect">
            <a:avLst/>
          </a:prstGeom>
        </p:spPr>
        <p:txBody>
          <a:bodyPr anchorCtr="0" anchor="t" bIns="91425" lIns="91425" spcFirstLastPara="1" rIns="91425" wrap="square" tIns="91425">
            <a:noAutofit/>
          </a:bodyPr>
          <a:lstStyle/>
          <a:p>
            <a:pPr indent="0" lvl="0" marL="0" rtl="0" algn="l">
              <a:lnSpc>
                <a:spcPct val="91100"/>
              </a:lnSpc>
              <a:spcBef>
                <a:spcPts val="0"/>
              </a:spcBef>
              <a:spcAft>
                <a:spcPts val="0"/>
              </a:spcAft>
              <a:buNone/>
            </a:pPr>
            <a:r>
              <a:rPr lang="en-GB" sz="2100">
                <a:latin typeface="Montserrat"/>
                <a:ea typeface="Montserrat"/>
                <a:cs typeface="Montserrat"/>
                <a:sym typeface="Montserrat"/>
              </a:rPr>
              <a:t>Even though the recovery time and rehab are a little bit longer than the general protocol I will still recommend the Rehabilitation Algorithm to be used because it reduces the chances of re-injury which is a big deal due to how much worse the injury can get. However the study was performed on a small sample size and only on grade one injuries which is the most common but not as severe as other strains so the algorithm is not fully ready for every hamstring strains.</a:t>
            </a:r>
            <a:endParaRPr sz="2100">
              <a:latin typeface="Montserrat"/>
              <a:ea typeface="Montserrat"/>
              <a:cs typeface="Montserrat"/>
              <a:sym typeface="Montserrat"/>
            </a:endParaRPr>
          </a:p>
          <a:p>
            <a:pPr indent="0" lvl="0" marL="0" rtl="0" algn="l">
              <a:spcBef>
                <a:spcPts val="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Reference</a:t>
            </a:r>
            <a:endParaRPr/>
          </a:p>
        </p:txBody>
      </p:sp>
      <p:sp>
        <p:nvSpPr>
          <p:cNvPr id="297" name="Google Shape;297;p27"/>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latin typeface="Montserrat"/>
                <a:ea typeface="Montserrat"/>
                <a:cs typeface="Montserrat"/>
                <a:sym typeface="Montserrat"/>
              </a:rPr>
              <a:t>M</a:t>
            </a:r>
            <a:r>
              <a:rPr lang="en-GB" sz="1400">
                <a:latin typeface="Montserrat"/>
                <a:ea typeface="Montserrat"/>
                <a:cs typeface="Montserrat"/>
                <a:sym typeface="Montserrat"/>
              </a:rPr>
              <a:t>endiguchia. J, Martinez</a:t>
            </a:r>
            <a:r>
              <a:rPr lang="en-GB" sz="1400">
                <a:latin typeface="Montserrat"/>
                <a:ea typeface="Montserrat"/>
                <a:cs typeface="Montserrat"/>
                <a:sym typeface="Montserrat"/>
              </a:rPr>
              <a:t>-R</a:t>
            </a:r>
            <a:r>
              <a:rPr lang="en-GB" sz="1400">
                <a:latin typeface="Montserrat"/>
                <a:ea typeface="Montserrat"/>
                <a:cs typeface="Montserrat"/>
                <a:sym typeface="Montserrat"/>
              </a:rPr>
              <a:t>uiz. E, et al. A multifactorial, criteria</a:t>
            </a:r>
            <a:r>
              <a:rPr lang="en-GB" sz="1400">
                <a:latin typeface="Montserrat"/>
                <a:ea typeface="Montserrat"/>
                <a:cs typeface="Montserrat"/>
                <a:sym typeface="Montserrat"/>
              </a:rPr>
              <a:t>-</a:t>
            </a:r>
            <a:r>
              <a:rPr lang="en-GB" sz="1400">
                <a:latin typeface="Montserrat"/>
                <a:ea typeface="Montserrat"/>
                <a:cs typeface="Montserrat"/>
                <a:sym typeface="Montserrat"/>
              </a:rPr>
              <a:t>based progressive algorithm for hamstring injury treatment, medicine &amp; science in sports &amp; exercise. </a:t>
            </a:r>
            <a:r>
              <a:rPr i="1" lang="en-GB" sz="1400">
                <a:latin typeface="Montserrat"/>
                <a:ea typeface="Montserrat"/>
                <a:cs typeface="Montserrat"/>
                <a:sym typeface="Montserrat"/>
              </a:rPr>
              <a:t>Medicine &amp; Science in Sports &amp; Exercise</a:t>
            </a:r>
            <a:r>
              <a:rPr lang="en-GB" sz="1400">
                <a:latin typeface="Montserrat"/>
                <a:ea typeface="Montserrat"/>
                <a:cs typeface="Montserrat"/>
                <a:sym typeface="Montserrat"/>
              </a:rPr>
              <a:t>. 2017; 49(7); 1482-1492.</a:t>
            </a:r>
            <a:endParaRPr sz="1400">
              <a:latin typeface="Montserrat"/>
              <a:ea typeface="Montserrat"/>
              <a:cs typeface="Montserrat"/>
              <a:sym typeface="Montserrat"/>
            </a:endParaRPr>
          </a:p>
          <a:p>
            <a:pPr indent="0" lvl="0" marL="0" rtl="0" algn="l">
              <a:spcBef>
                <a:spcPts val="1600"/>
              </a:spcBef>
              <a:spcAft>
                <a:spcPts val="1600"/>
              </a:spcAft>
              <a:buNone/>
            </a:pPr>
            <a:r>
              <a:rPr lang="en-GB" sz="1400">
                <a:latin typeface="Montserrat"/>
                <a:ea typeface="Montserrat"/>
                <a:cs typeface="Montserrat"/>
                <a:sym typeface="Montserrat"/>
              </a:rPr>
              <a:t>Timothy, D. Hamstring strain. </a:t>
            </a:r>
            <a:r>
              <a:rPr i="1" lang="en-GB" sz="1400">
                <a:latin typeface="Montserrat"/>
                <a:ea typeface="Montserrat"/>
                <a:cs typeface="Montserrat"/>
                <a:sym typeface="Montserrat"/>
              </a:rPr>
              <a:t>Teens Health. </a:t>
            </a:r>
            <a:r>
              <a:rPr lang="en-GB" sz="1400">
                <a:latin typeface="Montserrat"/>
                <a:ea typeface="Montserrat"/>
                <a:cs typeface="Montserrat"/>
                <a:sym typeface="Montserrat"/>
              </a:rPr>
              <a:t>2016.</a:t>
            </a:r>
            <a:endParaRPr sz="14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Introduction</a:t>
            </a:r>
            <a:endParaRPr/>
          </a:p>
        </p:txBody>
      </p:sp>
      <p:sp>
        <p:nvSpPr>
          <p:cNvPr id="235" name="Google Shape;235;p18"/>
          <p:cNvSpPr txBox="1"/>
          <p:nvPr>
            <p:ph idx="1" type="body"/>
          </p:nvPr>
        </p:nvSpPr>
        <p:spPr>
          <a:xfrm>
            <a:off x="1246500" y="1056175"/>
            <a:ext cx="7140900" cy="317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Montserrat"/>
                <a:ea typeface="Montserrat"/>
                <a:cs typeface="Montserrat"/>
                <a:sym typeface="Montserrat"/>
              </a:rPr>
              <a:t>Did you know Nearly one out of three hamstring strain injuries will recur, mostly within the first weeks of the athlete's return to sport (RTS)?</a:t>
            </a:r>
            <a:endParaRPr sz="1800">
              <a:latin typeface="Montserrat"/>
              <a:ea typeface="Montserrat"/>
              <a:cs typeface="Montserrat"/>
              <a:sym typeface="Montserrat"/>
            </a:endParaRPr>
          </a:p>
          <a:p>
            <a:pPr indent="0" lvl="0" marL="0" rtl="0" algn="l">
              <a:spcBef>
                <a:spcPts val="1600"/>
              </a:spcBef>
              <a:spcAft>
                <a:spcPts val="0"/>
              </a:spcAft>
              <a:buNone/>
            </a:pPr>
            <a:r>
              <a:rPr lang="en-GB" sz="1800">
                <a:latin typeface="Montserrat"/>
                <a:ea typeface="Montserrat"/>
                <a:cs typeface="Montserrat"/>
                <a:sym typeface="Montserrat"/>
              </a:rPr>
              <a:t>Popularly known as a Pulled Hamstring which happens when one or more of the hamstring muscles gets stretched too far just before your foot strikes the ground or overextending your leg.</a:t>
            </a:r>
            <a:endParaRPr sz="1800">
              <a:latin typeface="Montserrat"/>
              <a:ea typeface="Montserrat"/>
              <a:cs typeface="Montserrat"/>
              <a:sym typeface="Montserrat"/>
            </a:endParaRPr>
          </a:p>
          <a:p>
            <a:pPr indent="0" lvl="0" marL="0" rtl="0" algn="l">
              <a:lnSpc>
                <a:spcPct val="91100"/>
              </a:lnSpc>
              <a:spcBef>
                <a:spcPts val="1600"/>
              </a:spcBef>
              <a:spcAft>
                <a:spcPts val="0"/>
              </a:spcAft>
              <a:buNone/>
            </a:pPr>
            <a:r>
              <a:rPr lang="en-GB" sz="1800">
                <a:latin typeface="Montserrat"/>
                <a:ea typeface="Montserrat"/>
                <a:cs typeface="Montserrat"/>
                <a:sym typeface="Montserrat"/>
              </a:rPr>
              <a:t>The purpose of this study is to establish whether the causes of reinjury are intrinsically derived from the initial injury (i.e., incomplete healing process) or the result of suboptimal rehabilitation.</a:t>
            </a:r>
            <a:endParaRPr sz="1800">
              <a:latin typeface="Montserrat"/>
              <a:ea typeface="Montserrat"/>
              <a:cs typeface="Montserrat"/>
              <a:sym typeface="Montserrat"/>
            </a:endParaRPr>
          </a:p>
        </p:txBody>
      </p:sp>
      <p:sp>
        <p:nvSpPr>
          <p:cNvPr id="236" name="Google Shape;236;p18"/>
          <p:cNvSpPr txBox="1"/>
          <p:nvPr/>
        </p:nvSpPr>
        <p:spPr>
          <a:xfrm>
            <a:off x="7707375" y="4804800"/>
            <a:ext cx="1321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Communication</a:t>
            </a:r>
            <a:endParaRPr sz="10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19"/>
          <p:cNvPicPr preferRelativeResize="0"/>
          <p:nvPr/>
        </p:nvPicPr>
        <p:blipFill>
          <a:blip r:embed="rId3">
            <a:alphaModFix/>
          </a:blip>
          <a:stretch>
            <a:fillRect/>
          </a:stretch>
        </p:blipFill>
        <p:spPr>
          <a:xfrm>
            <a:off x="3329400" y="503925"/>
            <a:ext cx="3365475" cy="2158637"/>
          </a:xfrm>
          <a:prstGeom prst="rect">
            <a:avLst/>
          </a:prstGeom>
          <a:noFill/>
          <a:ln>
            <a:noFill/>
          </a:ln>
        </p:spPr>
      </p:pic>
      <p:pic>
        <p:nvPicPr>
          <p:cNvPr id="242" name="Google Shape;242;p19"/>
          <p:cNvPicPr preferRelativeResize="0"/>
          <p:nvPr/>
        </p:nvPicPr>
        <p:blipFill>
          <a:blip r:embed="rId4">
            <a:alphaModFix/>
          </a:blip>
          <a:stretch>
            <a:fillRect/>
          </a:stretch>
        </p:blipFill>
        <p:spPr>
          <a:xfrm>
            <a:off x="73554" y="1548550"/>
            <a:ext cx="2898975" cy="3345451"/>
          </a:xfrm>
          <a:prstGeom prst="rect">
            <a:avLst/>
          </a:prstGeom>
          <a:noFill/>
          <a:ln>
            <a:noFill/>
          </a:ln>
        </p:spPr>
      </p:pic>
      <p:pic>
        <p:nvPicPr>
          <p:cNvPr id="243" name="Google Shape;243;p19"/>
          <p:cNvPicPr preferRelativeResize="0"/>
          <p:nvPr/>
        </p:nvPicPr>
        <p:blipFill>
          <a:blip r:embed="rId5">
            <a:alphaModFix/>
          </a:blip>
          <a:stretch>
            <a:fillRect/>
          </a:stretch>
        </p:blipFill>
        <p:spPr>
          <a:xfrm>
            <a:off x="3124929" y="2814962"/>
            <a:ext cx="4993222" cy="21761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Subjects</a:t>
            </a:r>
            <a:endParaRPr/>
          </a:p>
        </p:txBody>
      </p:sp>
      <p:sp>
        <p:nvSpPr>
          <p:cNvPr id="249" name="Google Shape;249;p20"/>
          <p:cNvSpPr txBox="1"/>
          <p:nvPr>
            <p:ph idx="1" type="body"/>
          </p:nvPr>
        </p:nvSpPr>
        <p:spPr>
          <a:xfrm>
            <a:off x="1266900" y="1087650"/>
            <a:ext cx="7038900" cy="3096300"/>
          </a:xfrm>
          <a:prstGeom prst="rect">
            <a:avLst/>
          </a:prstGeom>
        </p:spPr>
        <p:txBody>
          <a:bodyPr anchorCtr="0" anchor="t" bIns="91425" lIns="91425" spcFirstLastPara="1" rIns="91425" wrap="square" tIns="91425">
            <a:noAutofit/>
          </a:bodyPr>
          <a:lstStyle/>
          <a:p>
            <a:pPr indent="0" lvl="0" marL="0" rtl="0" algn="l">
              <a:lnSpc>
                <a:spcPct val="91100"/>
              </a:lnSpc>
              <a:spcBef>
                <a:spcPts val="0"/>
              </a:spcBef>
              <a:spcAft>
                <a:spcPts val="0"/>
              </a:spcAft>
              <a:buNone/>
            </a:pPr>
            <a:r>
              <a:rPr lang="en-GB" sz="1800">
                <a:latin typeface="Montserrat"/>
                <a:ea typeface="Montserrat"/>
                <a:cs typeface="Montserrat"/>
                <a:sym typeface="Montserrat"/>
              </a:rPr>
              <a:t>Potential patients from football teams within the southeast region of Spain were attracted and recruited.</a:t>
            </a:r>
            <a:endParaRPr sz="1800">
              <a:latin typeface="Montserrat"/>
              <a:ea typeface="Montserrat"/>
              <a:cs typeface="Montserrat"/>
              <a:sym typeface="Montserrat"/>
            </a:endParaRPr>
          </a:p>
          <a:p>
            <a:pPr indent="-342900" lvl="0" marL="457200" rtl="0" algn="l">
              <a:lnSpc>
                <a:spcPct val="91100"/>
              </a:lnSpc>
              <a:spcBef>
                <a:spcPts val="1000"/>
              </a:spcBef>
              <a:spcAft>
                <a:spcPts val="0"/>
              </a:spcAft>
              <a:buSzPts val="1800"/>
              <a:buFont typeface="Montserrat"/>
              <a:buChar char="●"/>
            </a:pPr>
            <a:r>
              <a:rPr lang="en-GB" sz="1800">
                <a:latin typeface="Montserrat"/>
                <a:ea typeface="Montserrat"/>
                <a:cs typeface="Montserrat"/>
                <a:sym typeface="Montserrat"/>
              </a:rPr>
              <a:t>They had to be at least 16 years old male</a:t>
            </a:r>
            <a:endParaRPr sz="1800">
              <a:latin typeface="Montserrat"/>
              <a:ea typeface="Montserrat"/>
              <a:cs typeface="Montserrat"/>
              <a:sym typeface="Montserrat"/>
            </a:endParaRPr>
          </a:p>
          <a:p>
            <a:pPr indent="-342900" lvl="0" marL="457200" rtl="0" algn="l">
              <a:lnSpc>
                <a:spcPct val="91100"/>
              </a:lnSpc>
              <a:spcBef>
                <a:spcPts val="0"/>
              </a:spcBef>
              <a:spcAft>
                <a:spcPts val="0"/>
              </a:spcAft>
              <a:buSzPts val="1800"/>
              <a:buFont typeface="Montserrat"/>
              <a:buChar char="●"/>
            </a:pPr>
            <a:r>
              <a:rPr lang="en-GB" sz="1800">
                <a:latin typeface="Montserrat"/>
                <a:ea typeface="Montserrat"/>
                <a:cs typeface="Montserrat"/>
                <a:sym typeface="Montserrat"/>
              </a:rPr>
              <a:t>Play for a semi pro/pro football team</a:t>
            </a:r>
            <a:endParaRPr sz="1800">
              <a:latin typeface="Montserrat"/>
              <a:ea typeface="Montserrat"/>
              <a:cs typeface="Montserrat"/>
              <a:sym typeface="Montserrat"/>
            </a:endParaRPr>
          </a:p>
          <a:p>
            <a:pPr indent="-342900" lvl="0" marL="457200" rtl="0" algn="l">
              <a:lnSpc>
                <a:spcPct val="91100"/>
              </a:lnSpc>
              <a:spcBef>
                <a:spcPts val="0"/>
              </a:spcBef>
              <a:spcAft>
                <a:spcPts val="0"/>
              </a:spcAft>
              <a:buSzPts val="1800"/>
              <a:buFont typeface="Montserrat"/>
              <a:buChar char="●"/>
            </a:pPr>
            <a:r>
              <a:rPr lang="en-GB" sz="1800">
                <a:latin typeface="Montserrat"/>
                <a:ea typeface="Montserrat"/>
                <a:cs typeface="Montserrat"/>
                <a:sym typeface="Montserrat"/>
              </a:rPr>
              <a:t>Suspected to have a hamstring strain that occurred during training or a match.</a:t>
            </a:r>
            <a:endParaRPr sz="1800">
              <a:latin typeface="Montserrat"/>
              <a:ea typeface="Montserrat"/>
              <a:cs typeface="Montserrat"/>
              <a:sym typeface="Montserrat"/>
            </a:endParaRPr>
          </a:p>
          <a:p>
            <a:pPr indent="-342900" lvl="0" marL="457200" rtl="0" algn="l">
              <a:lnSpc>
                <a:spcPct val="91100"/>
              </a:lnSpc>
              <a:spcBef>
                <a:spcPts val="0"/>
              </a:spcBef>
              <a:spcAft>
                <a:spcPts val="0"/>
              </a:spcAft>
              <a:buSzPts val="1800"/>
              <a:buFont typeface="Montserrat"/>
              <a:buChar char="●"/>
            </a:pPr>
            <a:r>
              <a:rPr lang="en-GB" sz="1800">
                <a:latin typeface="Montserrat"/>
                <a:ea typeface="Montserrat"/>
                <a:cs typeface="Montserrat"/>
                <a:sym typeface="Montserrat"/>
              </a:rPr>
              <a:t>Only has a grade 1 hamstring strain.</a:t>
            </a:r>
            <a:endParaRPr sz="1800">
              <a:latin typeface="Montserrat"/>
              <a:ea typeface="Montserrat"/>
              <a:cs typeface="Montserrat"/>
              <a:sym typeface="Montserrat"/>
            </a:endParaRPr>
          </a:p>
          <a:p>
            <a:pPr indent="0" lvl="0" marL="0" rtl="0" algn="l">
              <a:lnSpc>
                <a:spcPct val="91100"/>
              </a:lnSpc>
              <a:spcBef>
                <a:spcPts val="1000"/>
              </a:spcBef>
              <a:spcAft>
                <a:spcPts val="0"/>
              </a:spcAft>
              <a:buNone/>
            </a:pPr>
            <a:r>
              <a:rPr lang="en-GB" sz="1800">
                <a:latin typeface="Montserrat"/>
                <a:ea typeface="Montserrat"/>
                <a:cs typeface="Montserrat"/>
                <a:sym typeface="Montserrat"/>
              </a:rPr>
              <a:t>Players with previous hamstring strain were deemed ineligible to perform in the study.</a:t>
            </a:r>
            <a:endParaRPr sz="1800">
              <a:latin typeface="Montserrat"/>
              <a:ea typeface="Montserrat"/>
              <a:cs typeface="Montserrat"/>
              <a:sym typeface="Montserrat"/>
            </a:endParaRPr>
          </a:p>
          <a:p>
            <a:pPr indent="0" lvl="0" marL="0" rtl="0" algn="l">
              <a:lnSpc>
                <a:spcPct val="91100"/>
              </a:lnSpc>
              <a:spcBef>
                <a:spcPts val="1000"/>
              </a:spcBef>
              <a:spcAft>
                <a:spcPts val="1000"/>
              </a:spcAft>
              <a:buNone/>
            </a:pPr>
            <a:r>
              <a:rPr lang="en-GB" sz="1800">
                <a:latin typeface="Montserrat"/>
                <a:ea typeface="Montserrat"/>
                <a:cs typeface="Montserrat"/>
                <a:sym typeface="Montserrat"/>
              </a:rPr>
              <a:t>Grade 2 strain and above strains are sent to an actual therapist to get full care to avoid risking players health or making the injury worse.</a:t>
            </a:r>
            <a:endParaRPr sz="1700">
              <a:solidFill>
                <a:srgbClr val="FFFFFF"/>
              </a:solidFill>
              <a:latin typeface="Montserrat"/>
              <a:ea typeface="Montserrat"/>
              <a:cs typeface="Montserrat"/>
              <a:sym typeface="Montserrat"/>
            </a:endParaRPr>
          </a:p>
        </p:txBody>
      </p:sp>
      <p:sp>
        <p:nvSpPr>
          <p:cNvPr id="250" name="Google Shape;250;p20"/>
          <p:cNvSpPr txBox="1"/>
          <p:nvPr/>
        </p:nvSpPr>
        <p:spPr>
          <a:xfrm>
            <a:off x="6968100" y="4687350"/>
            <a:ext cx="199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Cultural Diversity and Ethics</a:t>
            </a:r>
            <a:endParaRPr sz="1000">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Methods</a:t>
            </a:r>
            <a:endParaRPr/>
          </a:p>
        </p:txBody>
      </p:sp>
      <p:sp>
        <p:nvSpPr>
          <p:cNvPr id="256" name="Google Shape;256;p21"/>
          <p:cNvSpPr txBox="1"/>
          <p:nvPr>
            <p:ph idx="1" type="body"/>
          </p:nvPr>
        </p:nvSpPr>
        <p:spPr>
          <a:xfrm>
            <a:off x="1266900" y="1024750"/>
            <a:ext cx="7038900" cy="2325600"/>
          </a:xfrm>
          <a:prstGeom prst="rect">
            <a:avLst/>
          </a:prstGeom>
        </p:spPr>
        <p:txBody>
          <a:bodyPr anchorCtr="0" anchor="t" bIns="91425" lIns="91425" spcFirstLastPara="1" rIns="91425" wrap="square" tIns="91425">
            <a:noAutofit/>
          </a:bodyPr>
          <a:lstStyle/>
          <a:p>
            <a:pPr indent="0" lvl="0" marL="0" rtl="0" algn="l">
              <a:lnSpc>
                <a:spcPct val="91100"/>
              </a:lnSpc>
              <a:spcBef>
                <a:spcPts val="0"/>
              </a:spcBef>
              <a:spcAft>
                <a:spcPts val="0"/>
              </a:spcAft>
              <a:buNone/>
            </a:pPr>
            <a:r>
              <a:rPr lang="en-GB" sz="1800">
                <a:latin typeface="Montserrat"/>
                <a:ea typeface="Montserrat"/>
                <a:cs typeface="Montserrat"/>
                <a:sym typeface="Montserrat"/>
              </a:rPr>
              <a:t>The same sport med physician and radiology with over 20 years of experience in their field checked for pain and/or weakness with resisted knee flexion at 15° measured with a handheld dynamometer, and  verified the grade of severity of all hamstring strain injuries using ultrasonography.</a:t>
            </a:r>
            <a:endParaRPr sz="1800">
              <a:latin typeface="Montserrat"/>
              <a:ea typeface="Montserrat"/>
              <a:cs typeface="Montserrat"/>
              <a:sym typeface="Montserrat"/>
            </a:endParaRPr>
          </a:p>
          <a:p>
            <a:pPr indent="0" lvl="0" marL="0" rtl="0" algn="l">
              <a:lnSpc>
                <a:spcPct val="91100"/>
              </a:lnSpc>
              <a:spcBef>
                <a:spcPts val="0"/>
              </a:spcBef>
              <a:spcAft>
                <a:spcPts val="0"/>
              </a:spcAft>
              <a:buNone/>
            </a:pPr>
            <a:r>
              <a:t/>
            </a:r>
            <a:endParaRPr sz="1800">
              <a:latin typeface="Montserrat"/>
              <a:ea typeface="Montserrat"/>
              <a:cs typeface="Montserrat"/>
              <a:sym typeface="Montserrat"/>
            </a:endParaRPr>
          </a:p>
          <a:p>
            <a:pPr indent="0" lvl="0" marL="0" rtl="0" algn="l">
              <a:lnSpc>
                <a:spcPct val="91100"/>
              </a:lnSpc>
              <a:spcBef>
                <a:spcPts val="0"/>
              </a:spcBef>
              <a:spcAft>
                <a:spcPts val="0"/>
              </a:spcAft>
              <a:buNone/>
            </a:pPr>
            <a:r>
              <a:rPr lang="en-GB" sz="1800">
                <a:latin typeface="Montserrat"/>
                <a:ea typeface="Montserrat"/>
                <a:cs typeface="Montserrat"/>
                <a:sym typeface="Montserrat"/>
              </a:rPr>
              <a:t>24 football players(48 total) were picked using a double-blind randomized controlled trial approach and they were put in either an Rehab Algorithm(RA) group or a validated General Rehab protocols(RP) group 5 days after an acute hamstring injury. </a:t>
            </a:r>
            <a:endParaRPr sz="1800">
              <a:latin typeface="Arial"/>
              <a:ea typeface="Arial"/>
              <a:cs typeface="Arial"/>
              <a:sym typeface="Arial"/>
            </a:endParaRPr>
          </a:p>
        </p:txBody>
      </p:sp>
      <p:sp>
        <p:nvSpPr>
          <p:cNvPr id="257" name="Google Shape;257;p21"/>
          <p:cNvSpPr txBox="1"/>
          <p:nvPr/>
        </p:nvSpPr>
        <p:spPr>
          <a:xfrm>
            <a:off x="267350" y="4528500"/>
            <a:ext cx="8069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1300" u="sng">
                <a:solidFill>
                  <a:schemeClr val="hlink"/>
                </a:solidFill>
                <a:latin typeface="Lato"/>
                <a:ea typeface="Lato"/>
                <a:cs typeface="Lato"/>
                <a:sym typeface="Lato"/>
                <a:hlinkClick r:id="rId3"/>
              </a:rPr>
              <a:t>https://journals.lww.com/acsm-msse/_layouts/15/oaks.journals/ImageView.aspx?k=acsm-msse:2017:07000:00025&amp;i=T2-25&amp;year=2017&amp;issue=07000&amp;article=00025&amp;type=Fulltext</a:t>
            </a:r>
            <a:r>
              <a:rPr lang="en-GB" sz="1300">
                <a:solidFill>
                  <a:schemeClr val="lt1"/>
                </a:solidFill>
                <a:latin typeface="Lato"/>
                <a:ea typeface="Lato"/>
                <a:cs typeface="Lato"/>
                <a:sym typeface="Lato"/>
              </a:rPr>
              <a:t> </a:t>
            </a:r>
            <a:endParaRPr>
              <a:latin typeface="Lato"/>
              <a:ea typeface="Lato"/>
              <a:cs typeface="Lato"/>
              <a:sym typeface="Lato"/>
            </a:endParaRPr>
          </a:p>
        </p:txBody>
      </p:sp>
      <p:sp>
        <p:nvSpPr>
          <p:cNvPr id="258" name="Google Shape;258;p21"/>
          <p:cNvSpPr txBox="1"/>
          <p:nvPr/>
        </p:nvSpPr>
        <p:spPr>
          <a:xfrm>
            <a:off x="7146300" y="4804800"/>
            <a:ext cx="199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Technical Competence</a:t>
            </a:r>
            <a:endParaRPr sz="1000">
              <a:solidFill>
                <a:schemeClr val="lt1"/>
              </a:solidFill>
              <a:latin typeface="Lato"/>
              <a:ea typeface="Lato"/>
              <a:cs typeface="Lato"/>
              <a:sym typeface="Lato"/>
            </a:endParaRPr>
          </a:p>
        </p:txBody>
      </p:sp>
      <p:sp>
        <p:nvSpPr>
          <p:cNvPr id="259" name="Google Shape;259;p21"/>
          <p:cNvSpPr txBox="1"/>
          <p:nvPr/>
        </p:nvSpPr>
        <p:spPr>
          <a:xfrm>
            <a:off x="7602450" y="0"/>
            <a:ext cx="145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Civic Responsibility</a:t>
            </a:r>
            <a:endParaRPr sz="10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2"/>
          <p:cNvPicPr preferRelativeResize="0"/>
          <p:nvPr/>
        </p:nvPicPr>
        <p:blipFill>
          <a:blip r:embed="rId3">
            <a:alphaModFix/>
          </a:blip>
          <a:stretch>
            <a:fillRect/>
          </a:stretch>
        </p:blipFill>
        <p:spPr>
          <a:xfrm>
            <a:off x="1555588" y="302888"/>
            <a:ext cx="6032825" cy="4537725"/>
          </a:xfrm>
          <a:prstGeom prst="rect">
            <a:avLst/>
          </a:prstGeom>
          <a:noFill/>
          <a:ln>
            <a:noFill/>
          </a:ln>
        </p:spPr>
      </p:pic>
      <p:sp>
        <p:nvSpPr>
          <p:cNvPr id="265" name="Google Shape;265;p22"/>
          <p:cNvSpPr txBox="1"/>
          <p:nvPr/>
        </p:nvSpPr>
        <p:spPr>
          <a:xfrm>
            <a:off x="7146300" y="4804800"/>
            <a:ext cx="199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Quantitative</a:t>
            </a:r>
            <a:r>
              <a:rPr lang="en-GB" sz="1000">
                <a:solidFill>
                  <a:schemeClr val="lt1"/>
                </a:solidFill>
                <a:latin typeface="Lato"/>
                <a:ea typeface="Lato"/>
                <a:cs typeface="Lato"/>
                <a:sym typeface="Lato"/>
              </a:rPr>
              <a:t> Reasoning</a:t>
            </a:r>
            <a:endParaRPr sz="10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Results</a:t>
            </a:r>
            <a:endParaRPr/>
          </a:p>
        </p:txBody>
      </p:sp>
      <p:sp>
        <p:nvSpPr>
          <p:cNvPr id="271" name="Google Shape;271;p23"/>
          <p:cNvSpPr txBox="1"/>
          <p:nvPr>
            <p:ph idx="1" type="body"/>
          </p:nvPr>
        </p:nvSpPr>
        <p:spPr>
          <a:xfrm>
            <a:off x="1297500" y="1237225"/>
            <a:ext cx="7038900" cy="3041100"/>
          </a:xfrm>
          <a:prstGeom prst="rect">
            <a:avLst/>
          </a:prstGeom>
        </p:spPr>
        <p:txBody>
          <a:bodyPr anchorCtr="0" anchor="t" bIns="91425" lIns="91425" spcFirstLastPara="1" rIns="91425" wrap="square" tIns="91425">
            <a:noAutofit/>
          </a:bodyPr>
          <a:lstStyle/>
          <a:p>
            <a:pPr indent="0" lvl="0" marL="0" rtl="0" algn="l">
              <a:lnSpc>
                <a:spcPct val="91100"/>
              </a:lnSpc>
              <a:spcBef>
                <a:spcPts val="0"/>
              </a:spcBef>
              <a:spcAft>
                <a:spcPts val="0"/>
              </a:spcAft>
              <a:buNone/>
            </a:pPr>
            <a:r>
              <a:rPr lang="en-GB" sz="2000">
                <a:latin typeface="Montserrat"/>
                <a:ea typeface="Montserrat"/>
                <a:cs typeface="Montserrat"/>
                <a:sym typeface="Montserrat"/>
              </a:rPr>
              <a:t>Within 6 months after return to sport, six hamstring </a:t>
            </a:r>
            <a:r>
              <a:rPr lang="en-GB" sz="2000">
                <a:latin typeface="Montserrat"/>
                <a:ea typeface="Montserrat"/>
                <a:cs typeface="Montserrat"/>
                <a:sym typeface="Montserrat"/>
              </a:rPr>
              <a:t>injuries</a:t>
            </a:r>
            <a:r>
              <a:rPr lang="en-GB" sz="2000">
                <a:latin typeface="Montserrat"/>
                <a:ea typeface="Montserrat"/>
                <a:cs typeface="Montserrat"/>
                <a:sym typeface="Montserrat"/>
              </a:rPr>
              <a:t> occurred in the General Rehabilitation Protocol versus one injury in Rehabilitation Algorithm.</a:t>
            </a:r>
            <a:endParaRPr sz="2000">
              <a:latin typeface="Montserrat"/>
              <a:ea typeface="Montserrat"/>
              <a:cs typeface="Montserrat"/>
              <a:sym typeface="Montserrat"/>
            </a:endParaRPr>
          </a:p>
          <a:p>
            <a:pPr indent="0" lvl="0" marL="0" rtl="0" algn="l">
              <a:spcBef>
                <a:spcPts val="1000"/>
              </a:spcBef>
              <a:spcAft>
                <a:spcPts val="1600"/>
              </a:spcAft>
              <a:buNone/>
            </a:pPr>
            <a:r>
              <a:rPr lang="en-GB" sz="2000">
                <a:latin typeface="Montserrat"/>
                <a:ea typeface="Montserrat"/>
                <a:cs typeface="Montserrat"/>
                <a:sym typeface="Montserrat"/>
              </a:rPr>
              <a:t>Rehabilitation Algorithm players showed substantially better 10-m time, maximal sprinting speed, and greater mechanical variables related to speed than the General Rehabilitation Protocol.</a:t>
            </a:r>
            <a:endParaRPr sz="2300">
              <a:latin typeface="Montserrat"/>
              <a:ea typeface="Montserrat"/>
              <a:cs typeface="Montserrat"/>
              <a:sym typeface="Montserrat"/>
            </a:endParaRPr>
          </a:p>
        </p:txBody>
      </p:sp>
      <p:sp>
        <p:nvSpPr>
          <p:cNvPr id="272" name="Google Shape;272;p23"/>
          <p:cNvSpPr txBox="1"/>
          <p:nvPr/>
        </p:nvSpPr>
        <p:spPr>
          <a:xfrm>
            <a:off x="817925" y="4278375"/>
            <a:ext cx="778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latin typeface="Lato"/>
                <a:ea typeface="Lato"/>
                <a:cs typeface="Lato"/>
                <a:sym typeface="Lato"/>
                <a:hlinkClick r:id="rId3"/>
              </a:rPr>
              <a:t>https://journals.lww.com/acsm-msse/_layouts/15/oaks.journals/ImageView.aspx?k=acsm-msse:2017:07000:00025&amp;i=T4-25&amp;year=2017&amp;issue=07000&amp;article=00025&amp;type=Fulltext</a:t>
            </a:r>
            <a:r>
              <a:rPr lang="en-GB">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Discussion</a:t>
            </a:r>
            <a:endParaRPr/>
          </a:p>
        </p:txBody>
      </p:sp>
      <p:sp>
        <p:nvSpPr>
          <p:cNvPr id="278" name="Google Shape;278;p24"/>
          <p:cNvSpPr txBox="1"/>
          <p:nvPr>
            <p:ph idx="1" type="body"/>
          </p:nvPr>
        </p:nvSpPr>
        <p:spPr>
          <a:xfrm>
            <a:off x="1297500" y="1101050"/>
            <a:ext cx="7038900" cy="33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Montserrat"/>
                <a:ea typeface="Montserrat"/>
                <a:cs typeface="Montserrat"/>
                <a:sym typeface="Montserrat"/>
              </a:rPr>
              <a:t>Integrating the temporal sequencing of the different and multiple risk factors related to hamstring injury with a performance oriented training program from the early stages of the process, markedly decreased reinjury risk compared with the RP where long-length strength training exercises are prioritized. In this way at RTS, the player who followed the RA presented a lower risk compared with a typical footballer with no history of previous injury</a:t>
            </a:r>
            <a:endParaRPr sz="1800">
              <a:latin typeface="Montserrat"/>
              <a:ea typeface="Montserrat"/>
              <a:cs typeface="Montserrat"/>
              <a:sym typeface="Montserrat"/>
            </a:endParaRPr>
          </a:p>
          <a:p>
            <a:pPr indent="0" lvl="0" marL="0" rtl="0" algn="l">
              <a:spcBef>
                <a:spcPts val="1600"/>
              </a:spcBef>
              <a:spcAft>
                <a:spcPts val="1600"/>
              </a:spcAft>
              <a:buNone/>
            </a:pPr>
            <a:r>
              <a:rPr lang="en-GB" sz="1800">
                <a:latin typeface="Montserrat"/>
                <a:ea typeface="Montserrat"/>
                <a:cs typeface="Montserrat"/>
                <a:sym typeface="Montserrat"/>
              </a:rPr>
              <a:t> No further  </a:t>
            </a:r>
            <a:r>
              <a:rPr lang="en-GB" sz="1800">
                <a:latin typeface="Montserrat"/>
                <a:ea typeface="Montserrat"/>
                <a:cs typeface="Montserrat"/>
                <a:sym typeface="Montserrat"/>
              </a:rPr>
              <a:t>research</a:t>
            </a:r>
            <a:r>
              <a:rPr lang="en-GB" sz="1800">
                <a:latin typeface="Montserrat"/>
                <a:ea typeface="Montserrat"/>
                <a:cs typeface="Montserrat"/>
                <a:sym typeface="Montserrat"/>
              </a:rPr>
              <a:t> was  said to be conducted to increase the scale of </a:t>
            </a:r>
            <a:r>
              <a:rPr lang="en-GB" sz="1800">
                <a:latin typeface="Montserrat"/>
                <a:ea typeface="Montserrat"/>
                <a:cs typeface="Montserrat"/>
                <a:sym typeface="Montserrat"/>
              </a:rPr>
              <a:t>the</a:t>
            </a:r>
            <a:r>
              <a:rPr lang="en-GB" sz="1800">
                <a:latin typeface="Montserrat"/>
                <a:ea typeface="Montserrat"/>
                <a:cs typeface="Montserrat"/>
                <a:sym typeface="Montserrat"/>
              </a:rPr>
              <a:t> study because there was no internal or external funding in support of this project.</a:t>
            </a:r>
            <a:endParaRPr sz="19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Conclusion</a:t>
            </a:r>
            <a:endParaRPr/>
          </a:p>
        </p:txBody>
      </p:sp>
      <p:sp>
        <p:nvSpPr>
          <p:cNvPr id="284" name="Google Shape;284;p25"/>
          <p:cNvSpPr txBox="1"/>
          <p:nvPr>
            <p:ph idx="1" type="body"/>
          </p:nvPr>
        </p:nvSpPr>
        <p:spPr>
          <a:xfrm>
            <a:off x="1659275" y="11161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800">
                <a:latin typeface="Montserrat"/>
                <a:ea typeface="Montserrat"/>
                <a:cs typeface="Montserrat"/>
                <a:sym typeface="Montserrat"/>
              </a:rPr>
              <a:t>Although return to sport was slower, male football players who underwent an individualized, multifactorial, criteria-based algorithm with a performance- and primary risk factor-oriented training program from the early stages of the process markedly decreased the risk of reinjury compared with a general protocol where long-length strength training exercises were prioritized.</a:t>
            </a:r>
            <a:endParaRPr sz="1800">
              <a:latin typeface="Montserrat"/>
              <a:ea typeface="Montserrat"/>
              <a:cs typeface="Montserrat"/>
              <a:sym typeface="Montserrat"/>
            </a:endParaRPr>
          </a:p>
        </p:txBody>
      </p:sp>
      <p:pic>
        <p:nvPicPr>
          <p:cNvPr id="285" name="Google Shape;285;p25"/>
          <p:cNvPicPr preferRelativeResize="0"/>
          <p:nvPr/>
        </p:nvPicPr>
        <p:blipFill>
          <a:blip r:embed="rId3">
            <a:alphaModFix/>
          </a:blip>
          <a:stretch>
            <a:fillRect/>
          </a:stretch>
        </p:blipFill>
        <p:spPr>
          <a:xfrm>
            <a:off x="124725" y="3532125"/>
            <a:ext cx="3288550" cy="1485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