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Merriweather" panose="00000500000000000000" pitchFamily="2" charset="0"/>
      <p:regular r:id="rId24"/>
      <p:bold r:id="rId25"/>
      <p:italic r:id="rId26"/>
      <p:boldItalic r:id="rId27"/>
    </p:embeddedFont>
    <p:embeddedFont>
      <p:font typeface="Old Standard TT" panose="020B0604020202020204" charset="0"/>
      <p:regular r:id="rId28"/>
      <p:bold r:id="rId29"/>
      <p: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8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aluepenguin.com/how-much-we-spend-foo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92802b32a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292802b32a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7350969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27350969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292802b32a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292802b32a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 restaurant with more than 20 locations must provide customers with a calorie count of their food items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1bb2600d5c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1bb2600d5c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bb2600d5c_4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bb2600d5c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bb2600d5c_4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1bb2600d5c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12121"/>
                </a:solidFill>
                <a:highlight>
                  <a:srgbClr val="FFFFFF"/>
                </a:highlight>
                <a:latin typeface="Merriweather"/>
                <a:ea typeface="Merriweather"/>
                <a:cs typeface="Merriweather"/>
                <a:sym typeface="Merriweather"/>
              </a:rPr>
              <a:t>contains 110 calories, 4.5g fat, 0.5g saturated fat, 15g carbohydrates, 2g protein, and 40mg sodium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bb2600d5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1bb2600d5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1bb2600d5c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1bb2600d5c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Substitute the chicken with sofritas which is plant-based protein with chipotle chilis, roasted poblanos, and spices </a:t>
            </a:r>
            <a:endParaRPr/>
          </a:p>
          <a:p>
            <a:pPr marL="457200" lvl="0" indent="-298450" algn="l" rtl="0">
              <a:spcBef>
                <a:spcPts val="0"/>
              </a:spcBef>
              <a:spcAft>
                <a:spcPts val="0"/>
              </a:spcAft>
              <a:buSzPts val="1100"/>
              <a:buChar char="-"/>
            </a:pPr>
            <a:r>
              <a:rPr lang="en"/>
              <a:t>add more veggies and hold on the cream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1bb2600d5c_3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1bb2600d5c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Brown rice has Vitamins B12, Vitamin D, Potassium, and Iron. Low in saturated fat and good source of protein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bb2600d5c_4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1bb2600d5c_4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71073c3c3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71073c3c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https://www.valuepenguin.com/how-much-we-spend-food</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bb2600d5c_4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1bb2600d5c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292802b32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292802b32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271073c3c3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271073c3c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1bb2600d5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1bb2600d5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271073c3c3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271073c3c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8cad0f5a7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28cad0f5a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chemeClr val="dk1"/>
                </a:solidFill>
                <a:latin typeface="Old Standard TT"/>
                <a:ea typeface="Old Standard TT"/>
                <a:cs typeface="Old Standard TT"/>
                <a:sym typeface="Old Standard TT"/>
              </a:rPr>
              <a:t>Obesity extremely prevalent worldwide </a:t>
            </a:r>
            <a:endParaRPr sz="1700">
              <a:solidFill>
                <a:schemeClr val="dk1"/>
              </a:solidFill>
              <a:latin typeface="Old Standard TT"/>
              <a:ea typeface="Old Standard TT"/>
              <a:cs typeface="Old Standard TT"/>
              <a:sym typeface="Old Standard TT"/>
            </a:endParaRPr>
          </a:p>
          <a:p>
            <a:pPr marL="0" lvl="0" indent="0" algn="l" rtl="0">
              <a:lnSpc>
                <a:spcPct val="115000"/>
              </a:lnSpc>
              <a:spcBef>
                <a:spcPts val="0"/>
              </a:spcBef>
              <a:spcAft>
                <a:spcPts val="0"/>
              </a:spcAft>
              <a:buClr>
                <a:schemeClr val="dk1"/>
              </a:buClr>
              <a:buSzPts val="1100"/>
              <a:buFont typeface="Arial"/>
              <a:buNone/>
            </a:pPr>
            <a:endParaRPr sz="1700">
              <a:solidFill>
                <a:schemeClr val="dk1"/>
              </a:solidFill>
              <a:latin typeface="Old Standard TT"/>
              <a:ea typeface="Old Standard TT"/>
              <a:cs typeface="Old Standard TT"/>
              <a:sym typeface="Old Standard T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bb2600d5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1bb2600d5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highlight>
                  <a:srgbClr val="FFFFFF"/>
                </a:highlight>
                <a:latin typeface="Times New Roman"/>
                <a:ea typeface="Times New Roman"/>
                <a:cs typeface="Times New Roman"/>
                <a:sym typeface="Times New Roman"/>
              </a:rPr>
              <a:t>“Diet and nutrition affect the health of the tissues in the mouth; and the health of the mouth affects nutrients consumed.” from the ADA</a:t>
            </a:r>
            <a:endParaRPr sz="14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400">
                <a:solidFill>
                  <a:schemeClr val="dk1"/>
                </a:solidFill>
                <a:highlight>
                  <a:srgbClr val="FFFFFF"/>
                </a:highlight>
                <a:latin typeface="Times New Roman"/>
                <a:ea typeface="Times New Roman"/>
                <a:cs typeface="Times New Roman"/>
                <a:sym typeface="Times New Roman"/>
              </a:rPr>
              <a:t>“Oral infectious diseases, as well as acute, chronic, and terminal systemic diseases with oral manifestations, impact the functional ability to eat as well as diet and nutrition status. Likewise, nutrition and diet may affect the development and integrity of the oral cavity as well as the progression of oral diseases.” </a:t>
            </a:r>
            <a:endParaRPr sz="14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1bb2600d5c_4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1bb2600d5c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AHA (American Heart Association): Recommends eating foods with unsaturated fats over saturated fats as studies show this can decrease the risk of heart disease</a:t>
            </a:r>
            <a:endParaRPr/>
          </a:p>
          <a:p>
            <a:pPr marL="457200" lvl="0" indent="-298450" algn="l" rtl="0">
              <a:spcBef>
                <a:spcPts val="0"/>
              </a:spcBef>
              <a:spcAft>
                <a:spcPts val="0"/>
              </a:spcAft>
              <a:buSzPts val="1100"/>
              <a:buChar char="●"/>
            </a:pPr>
            <a:r>
              <a:rPr lang="en"/>
              <a:t>Monounsaturated fats help reduce bad LDL cholesterol and are typically liquid at room temperature. </a:t>
            </a:r>
            <a:endParaRPr/>
          </a:p>
          <a:p>
            <a:pPr marL="457200" lvl="0" indent="-298450" algn="l" rtl="0">
              <a:spcBef>
                <a:spcPts val="0"/>
              </a:spcBef>
              <a:spcAft>
                <a:spcPts val="0"/>
              </a:spcAft>
              <a:buSzPts val="1100"/>
              <a:buChar char="●"/>
            </a:pPr>
            <a:r>
              <a:rPr lang="en"/>
              <a:t>Polyunsaturated fats also help to reduce cholesterol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92802b32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292802b32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2400"/>
              <a:buNone/>
              <a:defRPr sz="2400">
                <a:solidFill>
                  <a:schemeClr val="accent2"/>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2"/>
              </a:buClr>
              <a:buSzPts val="4200"/>
              <a:buNone/>
              <a:defRPr sz="4200">
                <a:solidFill>
                  <a:schemeClr val="lt2"/>
                </a:solidFill>
              </a:defRPr>
            </a:lvl1pPr>
            <a:lvl2pPr lvl="1" algn="ctr" rtl="0">
              <a:spcBef>
                <a:spcPts val="0"/>
              </a:spcBef>
              <a:spcAft>
                <a:spcPts val="0"/>
              </a:spcAft>
              <a:buClr>
                <a:schemeClr val="lt2"/>
              </a:buClr>
              <a:buSzPts val="4200"/>
              <a:buNone/>
              <a:defRPr sz="4200">
                <a:solidFill>
                  <a:schemeClr val="lt2"/>
                </a:solidFill>
              </a:defRPr>
            </a:lvl2pPr>
            <a:lvl3pPr lvl="2" algn="ctr" rtl="0">
              <a:spcBef>
                <a:spcPts val="0"/>
              </a:spcBef>
              <a:spcAft>
                <a:spcPts val="0"/>
              </a:spcAft>
              <a:buClr>
                <a:schemeClr val="lt2"/>
              </a:buClr>
              <a:buSzPts val="4200"/>
              <a:buNone/>
              <a:defRPr sz="4200">
                <a:solidFill>
                  <a:schemeClr val="lt2"/>
                </a:solidFill>
              </a:defRPr>
            </a:lvl3pPr>
            <a:lvl4pPr lvl="3" algn="ctr" rtl="0">
              <a:spcBef>
                <a:spcPts val="0"/>
              </a:spcBef>
              <a:spcAft>
                <a:spcPts val="0"/>
              </a:spcAft>
              <a:buClr>
                <a:schemeClr val="lt2"/>
              </a:buClr>
              <a:buSzPts val="4200"/>
              <a:buNone/>
              <a:defRPr sz="4200">
                <a:solidFill>
                  <a:schemeClr val="lt2"/>
                </a:solidFill>
              </a:defRPr>
            </a:lvl4pPr>
            <a:lvl5pPr lvl="4" algn="ctr" rtl="0">
              <a:spcBef>
                <a:spcPts val="0"/>
              </a:spcBef>
              <a:spcAft>
                <a:spcPts val="0"/>
              </a:spcAft>
              <a:buClr>
                <a:schemeClr val="lt2"/>
              </a:buClr>
              <a:buSzPts val="4200"/>
              <a:buNone/>
              <a:defRPr sz="4200">
                <a:solidFill>
                  <a:schemeClr val="lt2"/>
                </a:solidFill>
              </a:defRPr>
            </a:lvl5pPr>
            <a:lvl6pPr lvl="5" algn="ctr" rtl="0">
              <a:spcBef>
                <a:spcPts val="0"/>
              </a:spcBef>
              <a:spcAft>
                <a:spcPts val="0"/>
              </a:spcAft>
              <a:buClr>
                <a:schemeClr val="lt2"/>
              </a:buClr>
              <a:buSzPts val="4200"/>
              <a:buNone/>
              <a:defRPr sz="4200">
                <a:solidFill>
                  <a:schemeClr val="lt2"/>
                </a:solidFill>
              </a:defRPr>
            </a:lvl6pPr>
            <a:lvl7pPr lvl="6" algn="ctr" rtl="0">
              <a:spcBef>
                <a:spcPts val="0"/>
              </a:spcBef>
              <a:spcAft>
                <a:spcPts val="0"/>
              </a:spcAft>
              <a:buClr>
                <a:schemeClr val="lt2"/>
              </a:buClr>
              <a:buSzPts val="4200"/>
              <a:buNone/>
              <a:defRPr sz="4200">
                <a:solidFill>
                  <a:schemeClr val="lt2"/>
                </a:solidFill>
              </a:defRPr>
            </a:lvl7pPr>
            <a:lvl8pPr lvl="7" algn="ctr" rtl="0">
              <a:spcBef>
                <a:spcPts val="0"/>
              </a:spcBef>
              <a:spcAft>
                <a:spcPts val="0"/>
              </a:spcAft>
              <a:buClr>
                <a:schemeClr val="lt2"/>
              </a:buClr>
              <a:buSzPts val="4200"/>
              <a:buNone/>
              <a:defRPr sz="4200">
                <a:solidFill>
                  <a:schemeClr val="lt2"/>
                </a:solidFill>
              </a:defRPr>
            </a:lvl8pPr>
            <a:lvl9pPr lvl="8" algn="ctr" rtl="0">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accent1"/>
              </a:buClr>
              <a:buSzPts val="1800"/>
              <a:buChar char="●"/>
              <a:defRPr>
                <a:solidFill>
                  <a:schemeClr val="accent1"/>
                </a:solidFill>
              </a:defRPr>
            </a:lvl1pPr>
            <a:lvl2pPr marL="914400" lvl="1" indent="-317500" rtl="0">
              <a:spcBef>
                <a:spcPts val="0"/>
              </a:spcBef>
              <a:spcAft>
                <a:spcPts val="0"/>
              </a:spcAft>
              <a:buClr>
                <a:schemeClr val="accent1"/>
              </a:buClr>
              <a:buSzPts val="1400"/>
              <a:buChar char="○"/>
              <a:defRPr>
                <a:solidFill>
                  <a:schemeClr val="accent1"/>
                </a:solidFill>
              </a:defRPr>
            </a:lvl2pPr>
            <a:lvl3pPr marL="1371600" lvl="2" indent="-317500" rtl="0">
              <a:spcBef>
                <a:spcPts val="0"/>
              </a:spcBef>
              <a:spcAft>
                <a:spcPts val="0"/>
              </a:spcAft>
              <a:buClr>
                <a:schemeClr val="accent1"/>
              </a:buClr>
              <a:buSzPts val="1400"/>
              <a:buChar char="■"/>
              <a:defRPr>
                <a:solidFill>
                  <a:schemeClr val="accent1"/>
                </a:solidFill>
              </a:defRPr>
            </a:lvl3pPr>
            <a:lvl4pPr marL="1828800" lvl="3" indent="-317500" rtl="0">
              <a:spcBef>
                <a:spcPts val="0"/>
              </a:spcBef>
              <a:spcAft>
                <a:spcPts val="0"/>
              </a:spcAft>
              <a:buClr>
                <a:schemeClr val="accent1"/>
              </a:buClr>
              <a:buSzPts val="1400"/>
              <a:buChar char="●"/>
              <a:defRPr>
                <a:solidFill>
                  <a:schemeClr val="accent1"/>
                </a:solidFill>
              </a:defRPr>
            </a:lvl4pPr>
            <a:lvl5pPr marL="2286000" lvl="4" indent="-317500" rtl="0">
              <a:spcBef>
                <a:spcPts val="0"/>
              </a:spcBef>
              <a:spcAft>
                <a:spcPts val="0"/>
              </a:spcAft>
              <a:buClr>
                <a:schemeClr val="accent1"/>
              </a:buClr>
              <a:buSzPts val="1400"/>
              <a:buChar char="○"/>
              <a:defRPr>
                <a:solidFill>
                  <a:schemeClr val="accent1"/>
                </a:solidFill>
              </a:defRPr>
            </a:lvl5pPr>
            <a:lvl6pPr marL="2743200" lvl="5" indent="-317500" rtl="0">
              <a:spcBef>
                <a:spcPts val="0"/>
              </a:spcBef>
              <a:spcAft>
                <a:spcPts val="0"/>
              </a:spcAft>
              <a:buClr>
                <a:schemeClr val="accent1"/>
              </a:buClr>
              <a:buSzPts val="1400"/>
              <a:buChar char="■"/>
              <a:defRPr>
                <a:solidFill>
                  <a:schemeClr val="accent1"/>
                </a:solidFill>
              </a:defRPr>
            </a:lvl6pPr>
            <a:lvl7pPr marL="3200400" lvl="6" indent="-317500" rtl="0">
              <a:spcBef>
                <a:spcPts val="0"/>
              </a:spcBef>
              <a:spcAft>
                <a:spcPts val="0"/>
              </a:spcAft>
              <a:buClr>
                <a:schemeClr val="accent1"/>
              </a:buClr>
              <a:buSzPts val="1400"/>
              <a:buChar char="●"/>
              <a:defRPr>
                <a:solidFill>
                  <a:schemeClr val="accent1"/>
                </a:solidFill>
              </a:defRPr>
            </a:lvl7pPr>
            <a:lvl8pPr marL="3657600" lvl="7" indent="-317500" rtl="0">
              <a:spcBef>
                <a:spcPts val="0"/>
              </a:spcBef>
              <a:spcAft>
                <a:spcPts val="0"/>
              </a:spcAft>
              <a:buClr>
                <a:schemeClr val="accent1"/>
              </a:buClr>
              <a:buSzPts val="1400"/>
              <a:buChar char="○"/>
              <a:defRPr>
                <a:solidFill>
                  <a:schemeClr val="accent1"/>
                </a:solidFill>
              </a:defRPr>
            </a:lvl8pPr>
            <a:lvl9pPr marL="4114800" lvl="8" indent="-317500" rtl="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Old Standard TT"/>
                <a:ea typeface="Old Standard TT"/>
                <a:cs typeface="Old Standard TT"/>
                <a:sym typeface="Old Standard TT"/>
              </a:defRPr>
            </a:lvl1pPr>
            <a:lvl2pPr lvl="1" algn="r" rtl="0">
              <a:buNone/>
              <a:defRPr sz="1000">
                <a:solidFill>
                  <a:schemeClr val="dk1"/>
                </a:solidFill>
                <a:latin typeface="Old Standard TT"/>
                <a:ea typeface="Old Standard TT"/>
                <a:cs typeface="Old Standard TT"/>
                <a:sym typeface="Old Standard TT"/>
              </a:defRPr>
            </a:lvl2pPr>
            <a:lvl3pPr lvl="2" algn="r" rtl="0">
              <a:buNone/>
              <a:defRPr sz="1000">
                <a:solidFill>
                  <a:schemeClr val="dk1"/>
                </a:solidFill>
                <a:latin typeface="Old Standard TT"/>
                <a:ea typeface="Old Standard TT"/>
                <a:cs typeface="Old Standard TT"/>
                <a:sym typeface="Old Standard TT"/>
              </a:defRPr>
            </a:lvl3pPr>
            <a:lvl4pPr lvl="3" algn="r" rtl="0">
              <a:buNone/>
              <a:defRPr sz="1000">
                <a:solidFill>
                  <a:schemeClr val="dk1"/>
                </a:solidFill>
                <a:latin typeface="Old Standard TT"/>
                <a:ea typeface="Old Standard TT"/>
                <a:cs typeface="Old Standard TT"/>
                <a:sym typeface="Old Standard TT"/>
              </a:defRPr>
            </a:lvl4pPr>
            <a:lvl5pPr lvl="4" algn="r" rtl="0">
              <a:buNone/>
              <a:defRPr sz="1000">
                <a:solidFill>
                  <a:schemeClr val="dk1"/>
                </a:solidFill>
                <a:latin typeface="Old Standard TT"/>
                <a:ea typeface="Old Standard TT"/>
                <a:cs typeface="Old Standard TT"/>
                <a:sym typeface="Old Standard TT"/>
              </a:defRPr>
            </a:lvl5pPr>
            <a:lvl6pPr lvl="5" algn="r" rtl="0">
              <a:buNone/>
              <a:defRPr sz="1000">
                <a:solidFill>
                  <a:schemeClr val="dk1"/>
                </a:solidFill>
                <a:latin typeface="Old Standard TT"/>
                <a:ea typeface="Old Standard TT"/>
                <a:cs typeface="Old Standard TT"/>
                <a:sym typeface="Old Standard TT"/>
              </a:defRPr>
            </a:lvl6pPr>
            <a:lvl7pPr lvl="6" algn="r" rtl="0">
              <a:buNone/>
              <a:defRPr sz="1000">
                <a:solidFill>
                  <a:schemeClr val="dk1"/>
                </a:solidFill>
                <a:latin typeface="Old Standard TT"/>
                <a:ea typeface="Old Standard TT"/>
                <a:cs typeface="Old Standard TT"/>
                <a:sym typeface="Old Standard TT"/>
              </a:defRPr>
            </a:lvl7pPr>
            <a:lvl8pPr lvl="7" algn="r" rtl="0">
              <a:buNone/>
              <a:defRPr sz="1000">
                <a:solidFill>
                  <a:schemeClr val="dk1"/>
                </a:solidFill>
                <a:latin typeface="Old Standard TT"/>
                <a:ea typeface="Old Standard TT"/>
                <a:cs typeface="Old Standard TT"/>
                <a:sym typeface="Old Standard TT"/>
              </a:defRPr>
            </a:lvl8pPr>
            <a:lvl9pPr lvl="8" algn="r" rtl="0">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pollev.com/mariabravo581"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77/0890117116660772"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25100/cm.v49i4.3919"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738700" y="1381700"/>
            <a:ext cx="8118600" cy="1522800"/>
          </a:xfrm>
          <a:prstGeom prst="rect">
            <a:avLst/>
          </a:prstGeom>
          <a:ln>
            <a:noFill/>
          </a:ln>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b="1">
                <a:solidFill>
                  <a:srgbClr val="FFFFFF"/>
                </a:solidFill>
                <a:highlight>
                  <a:schemeClr val="dk2"/>
                </a:highlight>
              </a:rPr>
              <a:t>Eat Right to Smile Bright</a:t>
            </a:r>
            <a:r>
              <a:rPr lang="en" b="1"/>
              <a:t> </a:t>
            </a:r>
            <a:endParaRPr b="1"/>
          </a:p>
        </p:txBody>
      </p:sp>
      <p:sp>
        <p:nvSpPr>
          <p:cNvPr id="60" name="Google Shape;60;p13"/>
          <p:cNvSpPr txBox="1"/>
          <p:nvPr/>
        </p:nvSpPr>
        <p:spPr>
          <a:xfrm>
            <a:off x="204525" y="4652675"/>
            <a:ext cx="397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chemeClr val="lt1"/>
              </a:solidFill>
              <a:latin typeface="Old Standard TT"/>
              <a:ea typeface="Old Standard TT"/>
              <a:cs typeface="Old Standard TT"/>
              <a:sym typeface="Old Standard T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b="1"/>
              <a:t>Recommended for…</a:t>
            </a:r>
            <a:endParaRPr b="1"/>
          </a:p>
        </p:txBody>
      </p:sp>
      <p:sp>
        <p:nvSpPr>
          <p:cNvPr id="124" name="Google Shape;124;p22"/>
          <p:cNvSpPr txBox="1">
            <a:spLocks noGrp="1"/>
          </p:cNvSpPr>
          <p:nvPr>
            <p:ph type="body" idx="1"/>
          </p:nvPr>
        </p:nvSpPr>
        <p:spPr>
          <a:xfrm>
            <a:off x="262000" y="1171675"/>
            <a:ext cx="39999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800"/>
              <a:t>WOMEN</a:t>
            </a:r>
            <a:endParaRPr sz="1800"/>
          </a:p>
          <a:p>
            <a:pPr marL="457200" lvl="0" indent="-342900" algn="l" rtl="0">
              <a:spcBef>
                <a:spcPts val="1200"/>
              </a:spcBef>
              <a:spcAft>
                <a:spcPts val="0"/>
              </a:spcAft>
              <a:buSzPts val="1800"/>
              <a:buChar char="●"/>
            </a:pPr>
            <a:r>
              <a:rPr lang="en" sz="1800"/>
              <a:t>2,000 calories a day</a:t>
            </a:r>
            <a:endParaRPr sz="1800"/>
          </a:p>
          <a:p>
            <a:pPr marL="0" lvl="0" indent="0" algn="l" rtl="0">
              <a:spcBef>
                <a:spcPts val="1200"/>
              </a:spcBef>
              <a:spcAft>
                <a:spcPts val="0"/>
              </a:spcAft>
              <a:buNone/>
            </a:pPr>
            <a:r>
              <a:rPr lang="en" sz="1800"/>
              <a:t>MEN</a:t>
            </a:r>
            <a:endParaRPr sz="1800"/>
          </a:p>
          <a:p>
            <a:pPr marL="457200" lvl="0" indent="-342900" algn="l" rtl="0">
              <a:spcBef>
                <a:spcPts val="1200"/>
              </a:spcBef>
              <a:spcAft>
                <a:spcPts val="0"/>
              </a:spcAft>
              <a:buSzPts val="1800"/>
              <a:buChar char="●"/>
            </a:pPr>
            <a:r>
              <a:rPr lang="en" sz="1800"/>
              <a:t>2,500 calories a day</a:t>
            </a:r>
            <a:endParaRPr sz="1800"/>
          </a:p>
          <a:p>
            <a:pPr marL="457200" lvl="0" indent="0" algn="l" rtl="0">
              <a:spcBef>
                <a:spcPts val="1200"/>
              </a:spcBef>
              <a:spcAft>
                <a:spcPts val="0"/>
              </a:spcAft>
              <a:buNone/>
            </a:pPr>
            <a:endParaRPr sz="1800"/>
          </a:p>
          <a:p>
            <a:pPr marL="457200" lvl="0" indent="0" algn="l" rtl="0">
              <a:spcBef>
                <a:spcPts val="1200"/>
              </a:spcBef>
              <a:spcAft>
                <a:spcPts val="1200"/>
              </a:spcAft>
              <a:buNone/>
            </a:pPr>
            <a:endParaRPr sz="1800"/>
          </a:p>
        </p:txBody>
      </p:sp>
      <p:sp>
        <p:nvSpPr>
          <p:cNvPr id="125" name="Google Shape;125;p22"/>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Calories = Energy</a:t>
            </a:r>
            <a:endParaRPr sz="1800"/>
          </a:p>
          <a:p>
            <a:pPr marL="0" lvl="0" indent="0" algn="l" rtl="0">
              <a:spcBef>
                <a:spcPts val="1200"/>
              </a:spcBef>
              <a:spcAft>
                <a:spcPts val="0"/>
              </a:spcAft>
              <a:buNone/>
            </a:pPr>
            <a:r>
              <a:rPr lang="en" sz="1600" b="1"/>
              <a:t>Factors to take into consideration:</a:t>
            </a:r>
            <a:endParaRPr sz="1600" b="1"/>
          </a:p>
          <a:p>
            <a:pPr marL="457200" lvl="0" indent="-311150" algn="l" rtl="0">
              <a:lnSpc>
                <a:spcPct val="150000"/>
              </a:lnSpc>
              <a:spcBef>
                <a:spcPts val="1200"/>
              </a:spcBef>
              <a:spcAft>
                <a:spcPts val="0"/>
              </a:spcAft>
              <a:buSzPts val="1300"/>
              <a:buChar char="●"/>
            </a:pPr>
            <a:r>
              <a:rPr lang="en" sz="1300"/>
              <a:t>Age: growing children/teenagers</a:t>
            </a:r>
            <a:endParaRPr sz="1300"/>
          </a:p>
          <a:p>
            <a:pPr marL="457200" lvl="0" indent="-311150" algn="l" rtl="0">
              <a:lnSpc>
                <a:spcPct val="150000"/>
              </a:lnSpc>
              <a:spcBef>
                <a:spcPts val="0"/>
              </a:spcBef>
              <a:spcAft>
                <a:spcPts val="0"/>
              </a:spcAft>
              <a:buSzPts val="1300"/>
              <a:buChar char="●"/>
            </a:pPr>
            <a:r>
              <a:rPr lang="en" sz="1300"/>
              <a:t>Lifestyle: how active you are</a:t>
            </a:r>
            <a:endParaRPr sz="1300"/>
          </a:p>
          <a:p>
            <a:pPr marL="457200" lvl="0" indent="-311150" algn="l" rtl="0">
              <a:lnSpc>
                <a:spcPct val="150000"/>
              </a:lnSpc>
              <a:spcBef>
                <a:spcPts val="0"/>
              </a:spcBef>
              <a:spcAft>
                <a:spcPts val="0"/>
              </a:spcAft>
              <a:buSzPts val="1300"/>
              <a:buChar char="●"/>
            </a:pPr>
            <a:r>
              <a:rPr lang="en" sz="1300"/>
              <a:t>Size: how quickly you use energy</a:t>
            </a:r>
            <a:endParaRPr sz="1300"/>
          </a:p>
          <a:p>
            <a:pPr marL="457200" lvl="0" indent="-311150" algn="l" rtl="0">
              <a:lnSpc>
                <a:spcPct val="150000"/>
              </a:lnSpc>
              <a:spcBef>
                <a:spcPts val="0"/>
              </a:spcBef>
              <a:spcAft>
                <a:spcPts val="0"/>
              </a:spcAft>
              <a:buSzPts val="1300"/>
              <a:buChar char="●"/>
            </a:pPr>
            <a:r>
              <a:rPr lang="en" sz="1300"/>
              <a:t>Hormones: chemicals produced by the body (thyroid)</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30900" y="227225"/>
            <a:ext cx="4045200" cy="851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Recommended %</a:t>
            </a:r>
            <a:endParaRPr/>
          </a:p>
        </p:txBody>
      </p:sp>
      <p:sp>
        <p:nvSpPr>
          <p:cNvPr id="131" name="Google Shape;131;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132" name="Google Shape;132;p23"/>
          <p:cNvSpPr txBox="1">
            <a:spLocks noGrp="1"/>
          </p:cNvSpPr>
          <p:nvPr>
            <p:ph type="subTitle" idx="1"/>
          </p:nvPr>
        </p:nvSpPr>
        <p:spPr>
          <a:xfrm>
            <a:off x="330900" y="1330575"/>
            <a:ext cx="4045200" cy="33333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b="1"/>
              <a:t>Carbohydrates</a:t>
            </a:r>
            <a:endParaRPr sz="1600" b="1"/>
          </a:p>
          <a:p>
            <a:pPr marL="914400" lvl="1" indent="-330200" algn="l" rtl="0">
              <a:spcBef>
                <a:spcPts val="0"/>
              </a:spcBef>
              <a:spcAft>
                <a:spcPts val="0"/>
              </a:spcAft>
              <a:buSzPts val="1600"/>
              <a:buChar char="○"/>
            </a:pPr>
            <a:r>
              <a:rPr lang="en" sz="1600"/>
              <a:t>55%-65% of total calorie intake</a:t>
            </a:r>
            <a:endParaRPr sz="1600"/>
          </a:p>
          <a:p>
            <a:pPr marL="457200" lvl="0" indent="-330200" algn="l" rtl="0">
              <a:spcBef>
                <a:spcPts val="0"/>
              </a:spcBef>
              <a:spcAft>
                <a:spcPts val="0"/>
              </a:spcAft>
              <a:buSzPts val="1600"/>
              <a:buChar char="●"/>
            </a:pPr>
            <a:r>
              <a:rPr lang="en" sz="1600" b="1"/>
              <a:t>Lipids</a:t>
            </a:r>
            <a:endParaRPr sz="1600" b="1"/>
          </a:p>
          <a:p>
            <a:pPr marL="914400" lvl="1" indent="-330200" algn="l" rtl="0">
              <a:spcBef>
                <a:spcPts val="0"/>
              </a:spcBef>
              <a:spcAft>
                <a:spcPts val="0"/>
              </a:spcAft>
              <a:buSzPts val="1600"/>
              <a:buChar char="○"/>
            </a:pPr>
            <a:r>
              <a:rPr lang="en" sz="1600"/>
              <a:t>Limit to 30% of total calorie intake</a:t>
            </a:r>
            <a:endParaRPr sz="1600"/>
          </a:p>
          <a:p>
            <a:pPr marL="457200" lvl="0" indent="-330200" algn="l" rtl="0">
              <a:spcBef>
                <a:spcPts val="0"/>
              </a:spcBef>
              <a:spcAft>
                <a:spcPts val="0"/>
              </a:spcAft>
              <a:buSzPts val="1600"/>
              <a:buChar char="●"/>
            </a:pPr>
            <a:r>
              <a:rPr lang="en" sz="1600" b="1"/>
              <a:t>Protein</a:t>
            </a:r>
            <a:endParaRPr sz="1600" b="1"/>
          </a:p>
          <a:p>
            <a:pPr marL="914400" lvl="1" indent="-330200" algn="l" rtl="0">
              <a:spcBef>
                <a:spcPts val="0"/>
              </a:spcBef>
              <a:spcAft>
                <a:spcPts val="0"/>
              </a:spcAft>
              <a:buSzPts val="1600"/>
              <a:buChar char="○"/>
            </a:pPr>
            <a:r>
              <a:rPr lang="en" sz="1600"/>
              <a:t>Needs are based on body weight and, not energy intake. </a:t>
            </a:r>
            <a:endParaRPr sz="1600"/>
          </a:p>
          <a:p>
            <a:pPr marL="914400" lvl="1" indent="-330200" algn="l" rtl="0">
              <a:spcBef>
                <a:spcPts val="0"/>
              </a:spcBef>
              <a:spcAft>
                <a:spcPts val="0"/>
              </a:spcAft>
              <a:buSzPts val="1600"/>
              <a:buChar char="○"/>
            </a:pPr>
            <a:r>
              <a:rPr lang="en" sz="1600"/>
              <a:t>Average intake is approx.</a:t>
            </a:r>
            <a:endParaRPr sz="1600"/>
          </a:p>
          <a:p>
            <a:pPr marL="914400" lvl="0" indent="0" algn="l" rtl="0">
              <a:spcBef>
                <a:spcPts val="0"/>
              </a:spcBef>
              <a:spcAft>
                <a:spcPts val="0"/>
              </a:spcAft>
              <a:buNone/>
            </a:pPr>
            <a:r>
              <a:rPr lang="en" sz="1600"/>
              <a:t>100 g/day for men</a:t>
            </a:r>
            <a:endParaRPr sz="1600"/>
          </a:p>
          <a:p>
            <a:pPr marL="914400" lvl="0" indent="0" algn="l" rtl="0">
              <a:spcBef>
                <a:spcPts val="0"/>
              </a:spcBef>
              <a:spcAft>
                <a:spcPts val="0"/>
              </a:spcAft>
              <a:buNone/>
            </a:pPr>
            <a:r>
              <a:rPr lang="en" sz="1600"/>
              <a:t>69 g/day for women</a:t>
            </a:r>
            <a:endParaRPr sz="1600"/>
          </a:p>
        </p:txBody>
      </p:sp>
      <p:pic>
        <p:nvPicPr>
          <p:cNvPr id="133" name="Google Shape;133;p23"/>
          <p:cNvPicPr preferRelativeResize="0"/>
          <p:nvPr/>
        </p:nvPicPr>
        <p:blipFill>
          <a:blip r:embed="rId3">
            <a:alphaModFix/>
          </a:blip>
          <a:stretch>
            <a:fillRect/>
          </a:stretch>
        </p:blipFill>
        <p:spPr>
          <a:xfrm>
            <a:off x="4706050" y="966449"/>
            <a:ext cx="4204500" cy="29869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246250"/>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b="1">
                <a:solidFill>
                  <a:schemeClr val="lt1"/>
                </a:solidFill>
              </a:rPr>
              <a:t>Nutritional Facts Available </a:t>
            </a:r>
            <a:endParaRPr sz="3200" b="1">
              <a:solidFill>
                <a:schemeClr val="lt1"/>
              </a:solidFill>
            </a:endParaRPr>
          </a:p>
        </p:txBody>
      </p:sp>
      <p:sp>
        <p:nvSpPr>
          <p:cNvPr id="139" name="Google Shape;139;p24"/>
          <p:cNvSpPr txBox="1">
            <a:spLocks noGrp="1"/>
          </p:cNvSpPr>
          <p:nvPr>
            <p:ph type="body" idx="1"/>
          </p:nvPr>
        </p:nvSpPr>
        <p:spPr>
          <a:xfrm>
            <a:off x="0" y="1171575"/>
            <a:ext cx="3018900" cy="33972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Char char="●"/>
            </a:pPr>
            <a:r>
              <a:rPr lang="en" sz="1600"/>
              <a:t>New law enacted by the Federal Drug Administration (FDA) in 2018.</a:t>
            </a:r>
            <a:endParaRPr sz="1600"/>
          </a:p>
          <a:p>
            <a:pPr marL="457200" lvl="0" indent="-330200" algn="l" rtl="0">
              <a:lnSpc>
                <a:spcPct val="150000"/>
              </a:lnSpc>
              <a:spcBef>
                <a:spcPts val="0"/>
              </a:spcBef>
              <a:spcAft>
                <a:spcPts val="0"/>
              </a:spcAft>
              <a:buSzPts val="1600"/>
              <a:buChar char="●"/>
            </a:pPr>
            <a:r>
              <a:rPr lang="en" sz="1600"/>
              <a:t>Restaurants must provide nutritional facts </a:t>
            </a:r>
            <a:endParaRPr sz="1600"/>
          </a:p>
          <a:p>
            <a:pPr marL="0" lvl="0" indent="0" algn="l" rtl="0">
              <a:spcBef>
                <a:spcPts val="1200"/>
              </a:spcBef>
              <a:spcAft>
                <a:spcPts val="1200"/>
              </a:spcAft>
              <a:buNone/>
            </a:pPr>
            <a:endParaRPr/>
          </a:p>
        </p:txBody>
      </p:sp>
      <p:sp>
        <p:nvSpPr>
          <p:cNvPr id="140" name="Google Shape;140;p24"/>
          <p:cNvSpPr txBox="1">
            <a:spLocks noGrp="1"/>
          </p:cNvSpPr>
          <p:nvPr>
            <p:ph type="body" idx="2"/>
          </p:nvPr>
        </p:nvSpPr>
        <p:spPr>
          <a:xfrm>
            <a:off x="6547400" y="2683575"/>
            <a:ext cx="2284800" cy="188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1" name="Google Shape;141;p24"/>
          <p:cNvPicPr preferRelativeResize="0"/>
          <p:nvPr/>
        </p:nvPicPr>
        <p:blipFill>
          <a:blip r:embed="rId3">
            <a:alphaModFix/>
          </a:blip>
          <a:stretch>
            <a:fillRect/>
          </a:stretch>
        </p:blipFill>
        <p:spPr>
          <a:xfrm>
            <a:off x="2894700" y="1058225"/>
            <a:ext cx="6096000" cy="3790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181850" y="319400"/>
            <a:ext cx="48516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Alternative Options </a:t>
            </a:r>
            <a:endParaRPr/>
          </a:p>
        </p:txBody>
      </p:sp>
      <p:pic>
        <p:nvPicPr>
          <p:cNvPr id="147" name="Google Shape;147;p25"/>
          <p:cNvPicPr preferRelativeResize="0"/>
          <p:nvPr/>
        </p:nvPicPr>
        <p:blipFill>
          <a:blip r:embed="rId3">
            <a:alphaModFix/>
          </a:blip>
          <a:stretch>
            <a:fillRect/>
          </a:stretch>
        </p:blipFill>
        <p:spPr>
          <a:xfrm>
            <a:off x="5099450" y="0"/>
            <a:ext cx="404455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Chipotle: Salad Bowl</a:t>
            </a:r>
            <a:endParaRPr/>
          </a:p>
        </p:txBody>
      </p:sp>
      <p:sp>
        <p:nvSpPr>
          <p:cNvPr id="153" name="Google Shape;153;p26"/>
          <p:cNvSpPr txBox="1">
            <a:spLocks noGrp="1"/>
          </p:cNvSpPr>
          <p:nvPr>
            <p:ph type="subTitle" idx="1"/>
          </p:nvPr>
        </p:nvSpPr>
        <p:spPr>
          <a:xfrm>
            <a:off x="265500" y="2769000"/>
            <a:ext cx="4045200" cy="2132100"/>
          </a:xfrm>
          <a:prstGeom prst="rect">
            <a:avLst/>
          </a:prstGeom>
        </p:spPr>
        <p:txBody>
          <a:bodyPr spcFirstLastPara="1" wrap="square" lIns="91425" tIns="91425" rIns="91425" bIns="91425" anchor="t" anchorCtr="0">
            <a:normAutofit lnSpcReduction="20000"/>
          </a:bodyPr>
          <a:lstStyle/>
          <a:p>
            <a:pPr marL="457200" lvl="0" indent="-361950" algn="l" rtl="0">
              <a:spcBef>
                <a:spcPts val="0"/>
              </a:spcBef>
              <a:spcAft>
                <a:spcPts val="0"/>
              </a:spcAft>
              <a:buSzPts val="2100"/>
              <a:buChar char="●"/>
            </a:pPr>
            <a:r>
              <a:rPr lang="en"/>
              <a:t>Add beans for extra fiber and protein</a:t>
            </a:r>
            <a:endParaRPr/>
          </a:p>
          <a:p>
            <a:pPr marL="457200" lvl="0" indent="-361950" algn="l" rtl="0">
              <a:spcBef>
                <a:spcPts val="0"/>
              </a:spcBef>
              <a:spcAft>
                <a:spcPts val="0"/>
              </a:spcAft>
              <a:buSzPts val="2100"/>
              <a:buChar char="●"/>
            </a:pPr>
            <a:r>
              <a:rPr lang="en"/>
              <a:t>Add chicken or sofritas (tofu)</a:t>
            </a:r>
            <a:endParaRPr/>
          </a:p>
          <a:p>
            <a:pPr marL="457200" lvl="0" indent="-361950" algn="l" rtl="0">
              <a:spcBef>
                <a:spcPts val="0"/>
              </a:spcBef>
              <a:spcAft>
                <a:spcPts val="0"/>
              </a:spcAft>
              <a:buSzPts val="2100"/>
              <a:buChar char="●"/>
            </a:pPr>
            <a:r>
              <a:rPr lang="en"/>
              <a:t>Add fajitas topping for extra veggies</a:t>
            </a:r>
            <a:endParaRPr/>
          </a:p>
          <a:p>
            <a:pPr marL="457200" lvl="0" indent="-361950" algn="l" rtl="0">
              <a:spcBef>
                <a:spcPts val="0"/>
              </a:spcBef>
              <a:spcAft>
                <a:spcPts val="0"/>
              </a:spcAft>
              <a:buSzPts val="2100"/>
              <a:buChar char="●"/>
            </a:pPr>
            <a:r>
              <a:rPr lang="en"/>
              <a:t>Skip the rice, cheese, and sour cream</a:t>
            </a:r>
            <a:endParaRPr/>
          </a:p>
        </p:txBody>
      </p:sp>
      <p:pic>
        <p:nvPicPr>
          <p:cNvPr id="154" name="Google Shape;154;p26"/>
          <p:cNvPicPr preferRelativeResize="0"/>
          <p:nvPr/>
        </p:nvPicPr>
        <p:blipFill>
          <a:blip r:embed="rId3">
            <a:alphaModFix/>
          </a:blip>
          <a:stretch>
            <a:fillRect/>
          </a:stretch>
        </p:blipFill>
        <p:spPr>
          <a:xfrm>
            <a:off x="5219993" y="209250"/>
            <a:ext cx="327601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126600" y="1382350"/>
            <a:ext cx="4184100" cy="1333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Domino’s: Crunchy Thin Crust Pizza</a:t>
            </a:r>
            <a:endParaRPr/>
          </a:p>
        </p:txBody>
      </p:sp>
      <p:sp>
        <p:nvSpPr>
          <p:cNvPr id="160" name="Google Shape;160;p27"/>
          <p:cNvSpPr txBox="1">
            <a:spLocks noGrp="1"/>
          </p:cNvSpPr>
          <p:nvPr>
            <p:ph type="subTitle" idx="1"/>
          </p:nvPr>
        </p:nvSpPr>
        <p:spPr>
          <a:xfrm>
            <a:off x="196050" y="2940725"/>
            <a:ext cx="4184100" cy="1333200"/>
          </a:xfrm>
          <a:prstGeom prst="rect">
            <a:avLst/>
          </a:prstGeom>
          <a:noFill/>
        </p:spPr>
        <p:txBody>
          <a:bodyPr spcFirstLastPara="1" wrap="square" lIns="91425" tIns="91425" rIns="91425" bIns="91425" anchor="t" anchorCtr="0">
            <a:normAutofit fontScale="92500"/>
          </a:bodyPr>
          <a:lstStyle/>
          <a:p>
            <a:pPr marL="457200" lvl="0" indent="-351948" algn="l" rtl="0">
              <a:spcBef>
                <a:spcPts val="0"/>
              </a:spcBef>
              <a:spcAft>
                <a:spcPts val="0"/>
              </a:spcAft>
              <a:buSzPct val="100000"/>
              <a:buChar char="●"/>
            </a:pPr>
            <a:r>
              <a:rPr lang="en"/>
              <a:t>Substitute toppings for veggies</a:t>
            </a:r>
            <a:endParaRPr/>
          </a:p>
          <a:p>
            <a:pPr marL="457200" lvl="0" indent="-351948" algn="l" rtl="0">
              <a:spcBef>
                <a:spcPts val="0"/>
              </a:spcBef>
              <a:spcAft>
                <a:spcPts val="0"/>
              </a:spcAft>
              <a:buSzPct val="100000"/>
              <a:buChar char="●"/>
            </a:pPr>
            <a:r>
              <a:rPr lang="en"/>
              <a:t>Add chicken for a bit of protein</a:t>
            </a:r>
            <a:endParaRPr/>
          </a:p>
          <a:p>
            <a:pPr marL="457200" lvl="0" indent="-351948" algn="l" rtl="0">
              <a:spcBef>
                <a:spcPts val="0"/>
              </a:spcBef>
              <a:spcAft>
                <a:spcPts val="0"/>
              </a:spcAft>
              <a:buSzPct val="89924"/>
              <a:buChar char="●"/>
            </a:pPr>
            <a:r>
              <a:rPr lang="en"/>
              <a:t>Less dough; fewer carbohydrates</a:t>
            </a:r>
            <a:endParaRPr sz="2335"/>
          </a:p>
        </p:txBody>
      </p:sp>
      <p:sp>
        <p:nvSpPr>
          <p:cNvPr id="161" name="Google Shape;161;p2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162" name="Google Shape;162;p27"/>
          <p:cNvPicPr preferRelativeResize="0"/>
          <p:nvPr/>
        </p:nvPicPr>
        <p:blipFill>
          <a:blip r:embed="rId3">
            <a:alphaModFix/>
          </a:blip>
          <a:stretch>
            <a:fillRect/>
          </a:stretch>
        </p:blipFill>
        <p:spPr>
          <a:xfrm>
            <a:off x="4939500" y="724200"/>
            <a:ext cx="4090674" cy="3695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179775" y="501725"/>
            <a:ext cx="4045200" cy="1333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Lettuce Be Together Forever</a:t>
            </a:r>
            <a:endParaRPr/>
          </a:p>
        </p:txBody>
      </p:sp>
      <p:sp>
        <p:nvSpPr>
          <p:cNvPr id="168" name="Google Shape;168;p2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
              <a:t>C</a:t>
            </a:r>
            <a:endParaRPr/>
          </a:p>
        </p:txBody>
      </p:sp>
      <p:sp>
        <p:nvSpPr>
          <p:cNvPr id="169" name="Google Shape;169;p28"/>
          <p:cNvSpPr txBox="1">
            <a:spLocks noGrp="1"/>
          </p:cNvSpPr>
          <p:nvPr>
            <p:ph type="subTitle" idx="1"/>
          </p:nvPr>
        </p:nvSpPr>
        <p:spPr>
          <a:xfrm>
            <a:off x="265500" y="1966301"/>
            <a:ext cx="4045200" cy="13455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1600"/>
              <a:t>Go for a Grilled Chicken Wrap at Chick-Fil-A. It contains cheese, lettuce, red cabbage, and carrots wrap in a flatbread high in fiber. It contains 15 grams of fiber, 14 grams of fat, and 37 grams of protein. This meal provides you with 350 calories.   </a:t>
            </a:r>
            <a:endParaRPr sz="1600"/>
          </a:p>
        </p:txBody>
      </p:sp>
      <p:pic>
        <p:nvPicPr>
          <p:cNvPr id="170" name="Google Shape;170;p28"/>
          <p:cNvPicPr preferRelativeResize="0"/>
          <p:nvPr/>
        </p:nvPicPr>
        <p:blipFill>
          <a:blip r:embed="rId3">
            <a:alphaModFix/>
          </a:blip>
          <a:stretch>
            <a:fillRect/>
          </a:stretch>
        </p:blipFill>
        <p:spPr>
          <a:xfrm>
            <a:off x="4755800" y="564852"/>
            <a:ext cx="4204401" cy="3549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265500" y="643925"/>
            <a:ext cx="4045200" cy="1333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SpecTacolar</a:t>
            </a:r>
            <a:endParaRPr/>
          </a:p>
        </p:txBody>
      </p:sp>
      <p:sp>
        <p:nvSpPr>
          <p:cNvPr id="176" name="Google Shape;176;p29"/>
          <p:cNvSpPr txBox="1">
            <a:spLocks noGrp="1"/>
          </p:cNvSpPr>
          <p:nvPr>
            <p:ph type="subTitle" idx="1"/>
          </p:nvPr>
        </p:nvSpPr>
        <p:spPr>
          <a:xfrm>
            <a:off x="265500" y="2136750"/>
            <a:ext cx="4045200" cy="1977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An alternative choice is soft tacos. Use corn tortilla instead of flour because they are lower in calories, high in fiber, and contain no sodium. </a:t>
            </a:r>
            <a:endParaRPr/>
          </a:p>
        </p:txBody>
      </p:sp>
      <p:sp>
        <p:nvSpPr>
          <p:cNvPr id="177" name="Google Shape;177;p2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178" name="Google Shape;178;p29"/>
          <p:cNvPicPr preferRelativeResize="0"/>
          <p:nvPr/>
        </p:nvPicPr>
        <p:blipFill>
          <a:blip r:embed="rId3">
            <a:alphaModFix/>
          </a:blip>
          <a:stretch>
            <a:fillRect/>
          </a:stretch>
        </p:blipFill>
        <p:spPr>
          <a:xfrm>
            <a:off x="4568775" y="724200"/>
            <a:ext cx="4578449" cy="3306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265500" y="610825"/>
            <a:ext cx="4045200" cy="1333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Salmon &amp; Veggies</a:t>
            </a:r>
            <a:endParaRPr/>
          </a:p>
        </p:txBody>
      </p:sp>
      <p:sp>
        <p:nvSpPr>
          <p:cNvPr id="184" name="Google Shape;184;p30"/>
          <p:cNvSpPr txBox="1">
            <a:spLocks noGrp="1"/>
          </p:cNvSpPr>
          <p:nvPr>
            <p:ph type="subTitle" idx="1"/>
          </p:nvPr>
        </p:nvSpPr>
        <p:spPr>
          <a:xfrm>
            <a:off x="265500" y="2035500"/>
            <a:ext cx="4045200" cy="1977900"/>
          </a:xfrm>
          <a:prstGeom prst="rect">
            <a:avLst/>
          </a:prstGeom>
        </p:spPr>
        <p:txBody>
          <a:bodyPr spcFirstLastPara="1" wrap="square" lIns="91425" tIns="91425" rIns="91425" bIns="91425" anchor="t" anchorCtr="0">
            <a:normAutofit lnSpcReduction="10000"/>
          </a:bodyPr>
          <a:lstStyle/>
          <a:p>
            <a:pPr marL="457200" lvl="0" indent="-361950" algn="l" rtl="0">
              <a:spcBef>
                <a:spcPts val="0"/>
              </a:spcBef>
              <a:spcAft>
                <a:spcPts val="0"/>
              </a:spcAft>
              <a:buSzPts val="2100"/>
              <a:buChar char="●"/>
            </a:pPr>
            <a:r>
              <a:rPr lang="en"/>
              <a:t>Opt for brown rice instead of white rice </a:t>
            </a:r>
            <a:endParaRPr/>
          </a:p>
          <a:p>
            <a:pPr marL="457200" lvl="0" indent="-361950" algn="l" rtl="0">
              <a:spcBef>
                <a:spcPts val="0"/>
              </a:spcBef>
              <a:spcAft>
                <a:spcPts val="0"/>
              </a:spcAft>
              <a:buSzPts val="2100"/>
              <a:buChar char="●"/>
            </a:pPr>
            <a:r>
              <a:rPr lang="en"/>
              <a:t>Add a generous side of veggies</a:t>
            </a:r>
            <a:endParaRPr/>
          </a:p>
          <a:p>
            <a:pPr marL="457200" lvl="0" indent="-361950" algn="l" rtl="0">
              <a:spcBef>
                <a:spcPts val="0"/>
              </a:spcBef>
              <a:spcAft>
                <a:spcPts val="0"/>
              </a:spcAft>
              <a:buSzPts val="2100"/>
              <a:buChar char="●"/>
            </a:pPr>
            <a:r>
              <a:rPr lang="en"/>
              <a:t>Rich in omega 3 fatty acids</a:t>
            </a:r>
            <a:endParaRPr/>
          </a:p>
          <a:p>
            <a:pPr marL="457200" lvl="0" indent="0" algn="l" rtl="0">
              <a:spcBef>
                <a:spcPts val="0"/>
              </a:spcBef>
              <a:spcAft>
                <a:spcPts val="0"/>
              </a:spcAft>
              <a:buNone/>
            </a:pPr>
            <a:endParaRPr/>
          </a:p>
        </p:txBody>
      </p:sp>
      <p:sp>
        <p:nvSpPr>
          <p:cNvPr id="185" name="Google Shape;185;p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186" name="Google Shape;186;p30"/>
          <p:cNvPicPr preferRelativeResize="0"/>
          <p:nvPr/>
        </p:nvPicPr>
        <p:blipFill>
          <a:blip r:embed="rId3">
            <a:alphaModFix/>
          </a:blip>
          <a:stretch>
            <a:fillRect/>
          </a:stretch>
        </p:blipFill>
        <p:spPr>
          <a:xfrm>
            <a:off x="4732150" y="1426150"/>
            <a:ext cx="4370549" cy="2872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Let’s do a POLL</a:t>
            </a:r>
            <a:endParaRPr/>
          </a:p>
        </p:txBody>
      </p:sp>
      <p:sp>
        <p:nvSpPr>
          <p:cNvPr id="192" name="Google Shape;192;p3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Please go to:</a:t>
            </a:r>
            <a:endParaRPr b="1"/>
          </a:p>
          <a:p>
            <a:pPr marL="0" lvl="0" indent="0" algn="l" rtl="0">
              <a:spcBef>
                <a:spcPts val="1200"/>
              </a:spcBef>
              <a:spcAft>
                <a:spcPts val="0"/>
              </a:spcAft>
              <a:buNone/>
            </a:pPr>
            <a:endParaRPr b="1"/>
          </a:p>
          <a:p>
            <a:pPr marL="0" lvl="0" indent="0" algn="ctr" rtl="0">
              <a:spcBef>
                <a:spcPts val="1200"/>
              </a:spcBef>
              <a:spcAft>
                <a:spcPts val="0"/>
              </a:spcAft>
              <a:buNone/>
            </a:pPr>
            <a:r>
              <a:rPr lang="en" sz="3200" b="1" u="sng">
                <a:solidFill>
                  <a:schemeClr val="dk2"/>
                </a:solidFill>
                <a:hlinkClick r:id="rId3">
                  <a:extLst>
                    <a:ext uri="{A12FA001-AC4F-418D-AE19-62706E023703}">
                      <ahyp:hlinkClr xmlns:ahyp="http://schemas.microsoft.com/office/drawing/2018/hyperlinkcolor" val="tx"/>
                    </a:ext>
                  </a:extLst>
                </a:hlinkClick>
              </a:rPr>
              <a:t>https://pollev.com/mariabravo581</a:t>
            </a:r>
            <a:endParaRPr sz="3200" b="1">
              <a:solidFill>
                <a:schemeClr val="dk2"/>
              </a:solidFill>
            </a:endParaRPr>
          </a:p>
          <a:p>
            <a:pPr marL="0" lvl="0" indent="0" algn="l" rtl="0">
              <a:spcBef>
                <a:spcPts val="1200"/>
              </a:spcBef>
              <a:spcAft>
                <a:spcPts val="1200"/>
              </a:spcAft>
              <a:buNone/>
            </a:pPr>
            <a:endParaRPr sz="25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American Diet</a:t>
            </a:r>
            <a:endParaRPr/>
          </a:p>
        </p:txBody>
      </p:sp>
      <p:sp>
        <p:nvSpPr>
          <p:cNvPr id="66" name="Google Shape;66;p14"/>
          <p:cNvSpPr txBox="1">
            <a:spLocks noGrp="1"/>
          </p:cNvSpPr>
          <p:nvPr>
            <p:ph type="body" idx="1"/>
          </p:nvPr>
        </p:nvSpPr>
        <p:spPr>
          <a:xfrm>
            <a:off x="311700" y="1058225"/>
            <a:ext cx="8520600" cy="5058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The average American family spends half their food budget on eating out</a:t>
            </a:r>
            <a:endParaRPr/>
          </a:p>
        </p:txBody>
      </p:sp>
      <p:pic>
        <p:nvPicPr>
          <p:cNvPr id="67" name="Google Shape;67;p14"/>
          <p:cNvPicPr preferRelativeResize="0"/>
          <p:nvPr/>
        </p:nvPicPr>
        <p:blipFill>
          <a:blip r:embed="rId3">
            <a:alphaModFix/>
          </a:blip>
          <a:stretch>
            <a:fillRect/>
          </a:stretch>
        </p:blipFill>
        <p:spPr>
          <a:xfrm>
            <a:off x="991250" y="1563975"/>
            <a:ext cx="7181075" cy="2951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311700" y="1996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Thank you for your participation</a:t>
            </a:r>
            <a:endParaRPr/>
          </a:p>
        </p:txBody>
      </p:sp>
      <p:sp>
        <p:nvSpPr>
          <p:cNvPr id="198" name="Google Shape;198;p32"/>
          <p:cNvSpPr txBox="1">
            <a:spLocks noGrp="1"/>
          </p:cNvSpPr>
          <p:nvPr>
            <p:ph type="body" idx="1"/>
          </p:nvPr>
        </p:nvSpPr>
        <p:spPr>
          <a:xfrm>
            <a:off x="311700" y="676350"/>
            <a:ext cx="8520600" cy="42525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Arial"/>
                <a:ea typeface="Arial"/>
                <a:cs typeface="Arial"/>
                <a:sym typeface="Arial"/>
              </a:rPr>
              <a:t>References</a:t>
            </a:r>
            <a:endParaRPr sz="1200">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en" sz="1200">
                <a:latin typeface="Arial"/>
                <a:ea typeface="Arial"/>
                <a:cs typeface="Arial"/>
                <a:sym typeface="Arial"/>
              </a:rPr>
              <a:t>Bhutani, S., Schoeller, D. A., Walsh, M. C., &amp; McWilliams, C. (2018). Frequency of Eating Out at Both Fast-Food </a:t>
            </a:r>
            <a:endParaRPr sz="1200">
              <a:latin typeface="Arial"/>
              <a:ea typeface="Arial"/>
              <a:cs typeface="Arial"/>
              <a:sym typeface="Arial"/>
            </a:endParaRPr>
          </a:p>
          <a:p>
            <a:pPr marL="457200" lvl="0" indent="0" algn="l" rtl="0">
              <a:spcBef>
                <a:spcPts val="1200"/>
              </a:spcBef>
              <a:spcAft>
                <a:spcPts val="0"/>
              </a:spcAft>
              <a:buClr>
                <a:schemeClr val="dk1"/>
              </a:buClr>
              <a:buSzPts val="1100"/>
              <a:buFont typeface="Arial"/>
              <a:buNone/>
            </a:pPr>
            <a:r>
              <a:rPr lang="en" sz="1200">
                <a:latin typeface="Arial"/>
                <a:ea typeface="Arial"/>
                <a:cs typeface="Arial"/>
                <a:sym typeface="Arial"/>
              </a:rPr>
              <a:t>and Sit-Down Restaurants Was Associated With High Body Mass Index in Non-Large Metropolitan </a:t>
            </a:r>
            <a:endParaRPr sz="1200">
              <a:latin typeface="Arial"/>
              <a:ea typeface="Arial"/>
              <a:cs typeface="Arial"/>
              <a:sym typeface="Arial"/>
            </a:endParaRPr>
          </a:p>
          <a:p>
            <a:pPr marL="457200" lvl="0" indent="0" algn="l" rtl="0">
              <a:spcBef>
                <a:spcPts val="1200"/>
              </a:spcBef>
              <a:spcAft>
                <a:spcPts val="0"/>
              </a:spcAft>
              <a:buClr>
                <a:schemeClr val="dk1"/>
              </a:buClr>
              <a:buSzPts val="1100"/>
              <a:buFont typeface="Arial"/>
              <a:buNone/>
            </a:pPr>
            <a:r>
              <a:rPr lang="en" sz="1200">
                <a:latin typeface="Arial"/>
                <a:ea typeface="Arial"/>
                <a:cs typeface="Arial"/>
                <a:sym typeface="Arial"/>
              </a:rPr>
              <a:t>Communities in Midwest. </a:t>
            </a:r>
            <a:r>
              <a:rPr lang="en" sz="1200" i="1">
                <a:latin typeface="Arial"/>
                <a:ea typeface="Arial"/>
                <a:cs typeface="Arial"/>
                <a:sym typeface="Arial"/>
              </a:rPr>
              <a:t>American journal of health promotion : AJHP</a:t>
            </a:r>
            <a:r>
              <a:rPr lang="en" sz="1200">
                <a:latin typeface="Arial"/>
                <a:ea typeface="Arial"/>
                <a:cs typeface="Arial"/>
                <a:sym typeface="Arial"/>
              </a:rPr>
              <a:t>, </a:t>
            </a:r>
            <a:r>
              <a:rPr lang="en" sz="1200" i="1">
                <a:latin typeface="Arial"/>
                <a:ea typeface="Arial"/>
                <a:cs typeface="Arial"/>
                <a:sym typeface="Arial"/>
              </a:rPr>
              <a:t>32</a:t>
            </a:r>
            <a:r>
              <a:rPr lang="en" sz="1200">
                <a:latin typeface="Arial"/>
                <a:ea typeface="Arial"/>
                <a:cs typeface="Arial"/>
                <a:sym typeface="Arial"/>
              </a:rPr>
              <a:t>(1), 75–83. </a:t>
            </a:r>
            <a:endParaRPr sz="1200">
              <a:latin typeface="Arial"/>
              <a:ea typeface="Arial"/>
              <a:cs typeface="Arial"/>
              <a:sym typeface="Arial"/>
            </a:endParaRPr>
          </a:p>
          <a:p>
            <a:pPr marL="457200" lvl="0" indent="0" algn="l" rtl="0">
              <a:spcBef>
                <a:spcPts val="1200"/>
              </a:spcBef>
              <a:spcAft>
                <a:spcPts val="0"/>
              </a:spcAft>
              <a:buClr>
                <a:schemeClr val="dk1"/>
              </a:buClr>
              <a:buSzPts val="1100"/>
              <a:buFont typeface="Arial"/>
              <a:buNone/>
            </a:pPr>
            <a:r>
              <a:rPr lang="en" sz="1200" u="sng">
                <a:solidFill>
                  <a:schemeClr val="hlink"/>
                </a:solidFill>
                <a:latin typeface="Arial"/>
                <a:ea typeface="Arial"/>
                <a:cs typeface="Arial"/>
                <a:sym typeface="Arial"/>
                <a:hlinkClick r:id="rId3"/>
              </a:rPr>
              <a:t>https://doi.org/10.1177/0890117116660772</a:t>
            </a:r>
            <a:endParaRPr sz="1200">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en" sz="1200">
                <a:latin typeface="Arial"/>
                <a:ea typeface="Arial"/>
                <a:cs typeface="Arial"/>
                <a:sym typeface="Arial"/>
              </a:rPr>
              <a:t>Center for Food Safety and Applied Nutrition. (n.d.). </a:t>
            </a:r>
            <a:r>
              <a:rPr lang="en" sz="1200" i="1">
                <a:latin typeface="Arial"/>
                <a:ea typeface="Arial"/>
                <a:cs typeface="Arial"/>
                <a:sym typeface="Arial"/>
              </a:rPr>
              <a:t>Changes to the nutrition facts label</a:t>
            </a:r>
            <a:r>
              <a:rPr lang="en" sz="1200">
                <a:latin typeface="Arial"/>
                <a:ea typeface="Arial"/>
                <a:cs typeface="Arial"/>
                <a:sym typeface="Arial"/>
              </a:rPr>
              <a:t>. U.S. Food and Drug </a:t>
            </a:r>
            <a:endParaRPr sz="1200">
              <a:latin typeface="Arial"/>
              <a:ea typeface="Arial"/>
              <a:cs typeface="Arial"/>
              <a:sym typeface="Arial"/>
            </a:endParaRPr>
          </a:p>
          <a:p>
            <a:pPr marL="0" lvl="0" indent="457200" algn="l" rtl="0">
              <a:spcBef>
                <a:spcPts val="1200"/>
              </a:spcBef>
              <a:spcAft>
                <a:spcPts val="0"/>
              </a:spcAft>
              <a:buClr>
                <a:schemeClr val="dk1"/>
              </a:buClr>
              <a:buSzPts val="1100"/>
              <a:buFont typeface="Arial"/>
              <a:buNone/>
            </a:pPr>
            <a:r>
              <a:rPr lang="en" sz="1200">
                <a:latin typeface="Arial"/>
                <a:ea typeface="Arial"/>
                <a:cs typeface="Arial"/>
                <a:sym typeface="Arial"/>
              </a:rPr>
              <a:t>Administration. https://www.fda.gov/food/food-labeling-nutrition/changes-nutrition-facts-label </a:t>
            </a:r>
            <a:endParaRPr sz="1200">
              <a:latin typeface="Arial"/>
              <a:ea typeface="Arial"/>
              <a:cs typeface="Arial"/>
              <a:sym typeface="Arial"/>
            </a:endParaRPr>
          </a:p>
          <a:p>
            <a:pPr marL="0" lvl="0" indent="0" algn="l" rtl="0">
              <a:spcBef>
                <a:spcPts val="1200"/>
              </a:spcBef>
              <a:spcAft>
                <a:spcPts val="0"/>
              </a:spcAft>
              <a:buNone/>
            </a:pPr>
            <a:r>
              <a:rPr lang="en" sz="1200">
                <a:latin typeface="Arial"/>
                <a:ea typeface="Arial"/>
                <a:cs typeface="Arial"/>
                <a:sym typeface="Arial"/>
              </a:rPr>
              <a:t>Deshpande, N. C., &amp; Amrutiya, M. R. (2017). Obesity and oral health - is there a link? an observational study. </a:t>
            </a:r>
            <a:r>
              <a:rPr lang="en" sz="1200" i="1">
                <a:latin typeface="Arial"/>
                <a:ea typeface="Arial"/>
                <a:cs typeface="Arial"/>
                <a:sym typeface="Arial"/>
              </a:rPr>
              <a:t>Journal of </a:t>
            </a:r>
            <a:endParaRPr sz="1200" i="1">
              <a:latin typeface="Arial"/>
              <a:ea typeface="Arial"/>
              <a:cs typeface="Arial"/>
              <a:sym typeface="Arial"/>
            </a:endParaRPr>
          </a:p>
          <a:p>
            <a:pPr marL="0" lvl="0" indent="0" algn="l" rtl="0">
              <a:spcBef>
                <a:spcPts val="1200"/>
              </a:spcBef>
              <a:spcAft>
                <a:spcPts val="0"/>
              </a:spcAft>
              <a:buNone/>
            </a:pPr>
            <a:r>
              <a:rPr lang="en" sz="1200" i="1">
                <a:latin typeface="Arial"/>
                <a:ea typeface="Arial"/>
                <a:cs typeface="Arial"/>
                <a:sym typeface="Arial"/>
              </a:rPr>
              <a:t>	Indian Society of Periodontology</a:t>
            </a:r>
            <a:r>
              <a:rPr lang="en" sz="1200">
                <a:latin typeface="Arial"/>
                <a:ea typeface="Arial"/>
                <a:cs typeface="Arial"/>
                <a:sym typeface="Arial"/>
              </a:rPr>
              <a:t>, </a:t>
            </a:r>
            <a:r>
              <a:rPr lang="en" sz="1200" i="1">
                <a:latin typeface="Arial"/>
                <a:ea typeface="Arial"/>
                <a:cs typeface="Arial"/>
                <a:sym typeface="Arial"/>
              </a:rPr>
              <a:t>21</a:t>
            </a:r>
            <a:r>
              <a:rPr lang="en" sz="1200">
                <a:latin typeface="Arial"/>
                <a:ea typeface="Arial"/>
                <a:cs typeface="Arial"/>
                <a:sym typeface="Arial"/>
              </a:rPr>
              <a:t>(3), 229. https://doi.org/10.4103/jisp.jisp_305_16  </a:t>
            </a:r>
            <a:endParaRPr sz="1200">
              <a:latin typeface="Arial"/>
              <a:ea typeface="Arial"/>
              <a:cs typeface="Arial"/>
              <a:sym typeface="Arial"/>
            </a:endParaRPr>
          </a:p>
          <a:p>
            <a:pPr marL="0" lvl="0" indent="0" algn="l" rtl="0">
              <a:spcBef>
                <a:spcPts val="1200"/>
              </a:spcBef>
              <a:spcAft>
                <a:spcPts val="0"/>
              </a:spcAft>
              <a:buNone/>
            </a:pPr>
            <a:r>
              <a:rPr lang="en" sz="1200">
                <a:latin typeface="Arial"/>
                <a:ea typeface="Arial"/>
                <a:cs typeface="Arial"/>
                <a:sym typeface="Arial"/>
              </a:rPr>
              <a:t>Jennings , K.-A. (n.d.). </a:t>
            </a:r>
            <a:r>
              <a:rPr lang="en" sz="1200" i="1">
                <a:latin typeface="Arial"/>
                <a:ea typeface="Arial"/>
                <a:cs typeface="Arial"/>
                <a:sym typeface="Arial"/>
              </a:rPr>
              <a:t>The healthiest dishes at 30 major restaurant chains</a:t>
            </a:r>
            <a:r>
              <a:rPr lang="en" sz="1200">
                <a:latin typeface="Arial"/>
                <a:ea typeface="Arial"/>
                <a:cs typeface="Arial"/>
                <a:sym typeface="Arial"/>
              </a:rPr>
              <a:t>. Food Com. Retrieved May 9, 2022, from </a:t>
            </a:r>
            <a:endParaRPr sz="1200">
              <a:latin typeface="Arial"/>
              <a:ea typeface="Arial"/>
              <a:cs typeface="Arial"/>
              <a:sym typeface="Arial"/>
            </a:endParaRPr>
          </a:p>
          <a:p>
            <a:pPr marL="0" lvl="0" indent="0" algn="l" rtl="0">
              <a:spcBef>
                <a:spcPts val="1200"/>
              </a:spcBef>
              <a:spcAft>
                <a:spcPts val="0"/>
              </a:spcAft>
              <a:buNone/>
            </a:pPr>
            <a:r>
              <a:rPr lang="en" sz="1200">
                <a:latin typeface="Arial"/>
                <a:ea typeface="Arial"/>
                <a:cs typeface="Arial"/>
                <a:sym typeface="Arial"/>
              </a:rPr>
              <a:t>	https://www.foodnetwork.com/restaurants/photos/healthy-restaurant-menus </a:t>
            </a:r>
            <a:endParaRPr sz="1200">
              <a:latin typeface="Arial"/>
              <a:ea typeface="Arial"/>
              <a:cs typeface="Arial"/>
              <a:sym typeface="Arial"/>
            </a:endParaRPr>
          </a:p>
          <a:p>
            <a:pPr marL="0" lvl="0" indent="0" algn="l" rtl="0">
              <a:spcBef>
                <a:spcPts val="1200"/>
              </a:spcBef>
              <a:spcAft>
                <a:spcPts val="0"/>
              </a:spcAft>
              <a:buClr>
                <a:schemeClr val="dk1"/>
              </a:buClr>
              <a:buSzPts val="1100"/>
              <a:buFont typeface="Arial"/>
              <a:buNone/>
            </a:pPr>
            <a:endParaRPr sz="1300">
              <a:latin typeface="Arial"/>
              <a:ea typeface="Arial"/>
              <a:cs typeface="Arial"/>
              <a:sym typeface="Arial"/>
            </a:endParaRPr>
          </a:p>
          <a:p>
            <a:pPr marL="0" lvl="0" indent="457200" algn="l" rtl="0">
              <a:spcBef>
                <a:spcPts val="1200"/>
              </a:spcBef>
              <a:spcAft>
                <a:spcPts val="0"/>
              </a:spcAft>
              <a:buNone/>
            </a:pPr>
            <a:endParaRPr sz="1200">
              <a:latin typeface="Arial"/>
              <a:ea typeface="Arial"/>
              <a:cs typeface="Arial"/>
              <a:sym typeface="Arial"/>
            </a:endParaRPr>
          </a:p>
          <a:p>
            <a:pPr marL="355600" lvl="0" indent="0" algn="l" rtl="0">
              <a:lnSpc>
                <a:spcPct val="100000"/>
              </a:lnSpc>
              <a:spcBef>
                <a:spcPts val="1200"/>
              </a:spcBef>
              <a:spcAft>
                <a:spcPts val="0"/>
              </a:spcAft>
              <a:buNone/>
            </a:pPr>
            <a:endParaRPr sz="1200">
              <a:latin typeface="Arial"/>
              <a:ea typeface="Arial"/>
              <a:cs typeface="Arial"/>
              <a:sym typeface="Arial"/>
            </a:endParaRPr>
          </a:p>
          <a:p>
            <a:pPr marL="355600" lvl="0" indent="0" algn="l" rtl="0">
              <a:spcBef>
                <a:spcPts val="1200"/>
              </a:spcBef>
              <a:spcAft>
                <a:spcPts val="0"/>
              </a:spcAft>
              <a:buNone/>
            </a:pPr>
            <a:endParaRPr sz="1100">
              <a:latin typeface="Arial"/>
              <a:ea typeface="Arial"/>
              <a:cs typeface="Arial"/>
              <a:sym typeface="Arial"/>
            </a:endParaRPr>
          </a:p>
          <a:p>
            <a:pPr marL="355600" lvl="0" indent="0" algn="l" rtl="0">
              <a:lnSpc>
                <a:spcPct val="100000"/>
              </a:lnSpc>
              <a:spcBef>
                <a:spcPts val="1200"/>
              </a:spcBef>
              <a:spcAft>
                <a:spcPts val="0"/>
              </a:spcAft>
              <a:buClr>
                <a:schemeClr val="dk1"/>
              </a:buClr>
              <a:buSzPts val="1100"/>
              <a:buFont typeface="Arial"/>
              <a:buNone/>
            </a:pPr>
            <a:endParaRPr sz="1200">
              <a:latin typeface="Arial"/>
              <a:ea typeface="Arial"/>
              <a:cs typeface="Arial"/>
              <a:sym typeface="Arial"/>
            </a:endParaRPr>
          </a:p>
          <a:p>
            <a:pPr marL="0" lvl="0" indent="457200" algn="l" rtl="0">
              <a:lnSpc>
                <a:spcPct val="146739"/>
              </a:lnSpc>
              <a:spcBef>
                <a:spcPts val="1200"/>
              </a:spcBef>
              <a:spcAft>
                <a:spcPts val="0"/>
              </a:spcAft>
              <a:buNone/>
            </a:pPr>
            <a:endParaRPr sz="1200">
              <a:latin typeface="Arial"/>
              <a:ea typeface="Arial"/>
              <a:cs typeface="Arial"/>
              <a:sym typeface="Arial"/>
            </a:endParaRPr>
          </a:p>
          <a:p>
            <a:pPr marL="0" lvl="0" indent="0" algn="l" rtl="0">
              <a:lnSpc>
                <a:spcPct val="146739"/>
              </a:lnSpc>
              <a:spcBef>
                <a:spcPts val="0"/>
              </a:spcBef>
              <a:spcAft>
                <a:spcPts val="0"/>
              </a:spcAft>
              <a:buNone/>
            </a:pPr>
            <a:endParaRPr sz="1200">
              <a:latin typeface="Arial"/>
              <a:ea typeface="Arial"/>
              <a:cs typeface="Arial"/>
              <a:sym typeface="Arial"/>
            </a:endParaRPr>
          </a:p>
          <a:p>
            <a:pPr marL="0" lvl="0" indent="0" algn="l" rtl="0">
              <a:lnSpc>
                <a:spcPct val="146739"/>
              </a:lnSpc>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spcBef>
                <a:spcPts val="0"/>
              </a:spcBef>
              <a:spcAft>
                <a:spcPts val="1200"/>
              </a:spcAft>
              <a:buNone/>
            </a:pPr>
            <a:endParaRPr sz="12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References</a:t>
            </a:r>
            <a:endParaRPr/>
          </a:p>
        </p:txBody>
      </p:sp>
      <p:sp>
        <p:nvSpPr>
          <p:cNvPr id="204" name="Google Shape;204;p3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200" i="1">
                <a:latin typeface="Arial"/>
                <a:ea typeface="Arial"/>
                <a:cs typeface="Arial"/>
                <a:sym typeface="Arial"/>
              </a:rPr>
              <a:t>Nutrition and oral health</a:t>
            </a:r>
            <a:r>
              <a:rPr lang="en" sz="1200">
                <a:latin typeface="Arial"/>
                <a:ea typeface="Arial"/>
                <a:cs typeface="Arial"/>
                <a:sym typeface="Arial"/>
              </a:rPr>
              <a:t>. American Dental Association. (n.d.). Retrieved May 8, 2022, from </a:t>
            </a:r>
            <a:endParaRPr sz="1200">
              <a:latin typeface="Arial"/>
              <a:ea typeface="Arial"/>
              <a:cs typeface="Arial"/>
              <a:sym typeface="Arial"/>
            </a:endParaRPr>
          </a:p>
          <a:p>
            <a:pPr marL="0" lvl="0" indent="457200" algn="l" rtl="0">
              <a:spcBef>
                <a:spcPts val="1200"/>
              </a:spcBef>
              <a:spcAft>
                <a:spcPts val="0"/>
              </a:spcAft>
              <a:buClr>
                <a:schemeClr val="dk1"/>
              </a:buClr>
              <a:buSzPts val="1100"/>
              <a:buFont typeface="Arial"/>
              <a:buNone/>
            </a:pPr>
            <a:r>
              <a:rPr lang="en" sz="1200">
                <a:latin typeface="Arial"/>
                <a:ea typeface="Arial"/>
                <a:cs typeface="Arial"/>
                <a:sym typeface="Arial"/>
              </a:rPr>
              <a:t>https://www.ada.org/resources/research/science-and-research-institute/oral-health-topics/nutrition-and-oral-health </a:t>
            </a:r>
            <a:endParaRPr sz="1200">
              <a:latin typeface="Arial"/>
              <a:ea typeface="Arial"/>
              <a:cs typeface="Arial"/>
              <a:sym typeface="Arial"/>
            </a:endParaRPr>
          </a:p>
          <a:p>
            <a:pPr marL="457200" lvl="0" indent="-457200" algn="l" rtl="0">
              <a:lnSpc>
                <a:spcPct val="100000"/>
              </a:lnSpc>
              <a:spcBef>
                <a:spcPts val="1200"/>
              </a:spcBef>
              <a:spcAft>
                <a:spcPts val="0"/>
              </a:spcAft>
              <a:buNone/>
            </a:pPr>
            <a:r>
              <a:rPr lang="en" sz="1200">
                <a:latin typeface="Arial"/>
                <a:ea typeface="Arial"/>
                <a:cs typeface="Arial"/>
                <a:sym typeface="Arial"/>
              </a:rPr>
              <a:t>Roa, I., &amp; del Sol, M. (2018). Obesity, salivary glands and oral pathology. </a:t>
            </a:r>
            <a:r>
              <a:rPr lang="en" sz="1200" i="1">
                <a:latin typeface="Arial"/>
                <a:ea typeface="Arial"/>
                <a:cs typeface="Arial"/>
                <a:sym typeface="Arial"/>
              </a:rPr>
              <a:t>Colombia </a:t>
            </a:r>
            <a:endParaRPr sz="1200" i="1">
              <a:latin typeface="Arial"/>
              <a:ea typeface="Arial"/>
              <a:cs typeface="Arial"/>
              <a:sym typeface="Arial"/>
            </a:endParaRPr>
          </a:p>
          <a:p>
            <a:pPr marL="0" lvl="0" indent="0" algn="l" rtl="0">
              <a:lnSpc>
                <a:spcPct val="146739"/>
              </a:lnSpc>
              <a:spcBef>
                <a:spcPts val="1200"/>
              </a:spcBef>
              <a:spcAft>
                <a:spcPts val="0"/>
              </a:spcAft>
              <a:buNone/>
            </a:pPr>
            <a:r>
              <a:rPr lang="en" sz="1200" i="1">
                <a:latin typeface="Arial"/>
                <a:ea typeface="Arial"/>
                <a:cs typeface="Arial"/>
                <a:sym typeface="Arial"/>
              </a:rPr>
              <a:t>	Medica</a:t>
            </a:r>
            <a:r>
              <a:rPr lang="en" sz="1200">
                <a:latin typeface="Arial"/>
                <a:ea typeface="Arial"/>
                <a:cs typeface="Arial"/>
                <a:sym typeface="Arial"/>
              </a:rPr>
              <a:t>, 49 (4), 280-287. </a:t>
            </a:r>
            <a:r>
              <a:rPr lang="en" sz="12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https://doi.org/10.25100/cm.v49i4.3919</a:t>
            </a:r>
            <a:endParaRPr sz="1200">
              <a:latin typeface="Arial"/>
              <a:ea typeface="Arial"/>
              <a:cs typeface="Arial"/>
              <a:sym typeface="Arial"/>
            </a:endParaRPr>
          </a:p>
          <a:p>
            <a:pPr marL="0" lvl="0" indent="0" algn="l" rtl="0">
              <a:lnSpc>
                <a:spcPct val="146739"/>
              </a:lnSpc>
              <a:spcBef>
                <a:spcPts val="0"/>
              </a:spcBef>
              <a:spcAft>
                <a:spcPts val="0"/>
              </a:spcAft>
              <a:buClr>
                <a:schemeClr val="dk1"/>
              </a:buClr>
              <a:buSzPts val="1100"/>
              <a:buFont typeface="Arial"/>
              <a:buNone/>
            </a:pPr>
            <a:r>
              <a:rPr lang="en" sz="1200">
                <a:latin typeface="Arial"/>
                <a:ea typeface="Arial"/>
                <a:cs typeface="Arial"/>
                <a:sym typeface="Arial"/>
              </a:rPr>
              <a:t>Touger-Decker R, Mobley CC, American Dietetic Association. Position of the American Dietetic Association: oral health and </a:t>
            </a:r>
            <a:endParaRPr sz="1200">
              <a:latin typeface="Arial"/>
              <a:ea typeface="Arial"/>
              <a:cs typeface="Arial"/>
              <a:sym typeface="Arial"/>
            </a:endParaRPr>
          </a:p>
          <a:p>
            <a:pPr marL="0" lvl="0" indent="0" algn="l" rtl="0">
              <a:spcBef>
                <a:spcPts val="1200"/>
              </a:spcBef>
              <a:spcAft>
                <a:spcPts val="0"/>
              </a:spcAft>
              <a:buNone/>
            </a:pPr>
            <a:r>
              <a:rPr lang="en" sz="1200" i="1">
                <a:latin typeface="Arial"/>
                <a:ea typeface="Arial"/>
                <a:cs typeface="Arial"/>
                <a:sym typeface="Arial"/>
              </a:rPr>
              <a:t>	Nutrition and oral health</a:t>
            </a:r>
            <a:r>
              <a:rPr lang="en" sz="1200">
                <a:latin typeface="Arial"/>
                <a:ea typeface="Arial"/>
                <a:cs typeface="Arial"/>
                <a:sym typeface="Arial"/>
              </a:rPr>
              <a:t>. American Dental Association. (n.d.). Retrieved May 8, 2022, from </a:t>
            </a:r>
            <a:endParaRPr sz="1200">
              <a:latin typeface="Arial"/>
              <a:ea typeface="Arial"/>
              <a:cs typeface="Arial"/>
              <a:sym typeface="Arial"/>
            </a:endParaRPr>
          </a:p>
          <a:p>
            <a:pPr marL="0" lvl="0" indent="457200" algn="l" rtl="0">
              <a:spcBef>
                <a:spcPts val="1200"/>
              </a:spcBef>
              <a:spcAft>
                <a:spcPts val="1200"/>
              </a:spcAft>
              <a:buClr>
                <a:schemeClr val="dk1"/>
              </a:buClr>
              <a:buSzPts val="1100"/>
              <a:buFont typeface="Arial"/>
              <a:buNone/>
            </a:pPr>
            <a:r>
              <a:rPr lang="en" sz="1200">
                <a:latin typeface="Arial"/>
                <a:ea typeface="Arial"/>
                <a:cs typeface="Arial"/>
                <a:sym typeface="Arial"/>
              </a:rPr>
              <a:t>https://www.ada.org/resources/research/science-and-research-institute/oral-health-topics/nutrition-and-oral-health </a:t>
            </a:r>
            <a:endParaRPr sz="12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58475" y="40770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00">
                <a:solidFill>
                  <a:srgbClr val="000000"/>
                </a:solidFill>
              </a:rPr>
              <a:t>Why People Choose To Eat Outside Food?</a:t>
            </a:r>
            <a:endParaRPr sz="3500">
              <a:solidFill>
                <a:srgbClr val="000000"/>
              </a:solidFill>
            </a:endParaRPr>
          </a:p>
        </p:txBody>
      </p:sp>
      <p:sp>
        <p:nvSpPr>
          <p:cNvPr id="73" name="Google Shape;73;p15"/>
          <p:cNvSpPr txBox="1"/>
          <p:nvPr/>
        </p:nvSpPr>
        <p:spPr>
          <a:xfrm>
            <a:off x="181825" y="1293650"/>
            <a:ext cx="8595900" cy="3848100"/>
          </a:xfrm>
          <a:prstGeom prst="rect">
            <a:avLst/>
          </a:prstGeom>
          <a:noFill/>
          <a:ln>
            <a:noFill/>
          </a:ln>
        </p:spPr>
        <p:txBody>
          <a:bodyPr spcFirstLastPara="1" wrap="square" lIns="91425" tIns="91425" rIns="91425" bIns="91425" anchor="t" anchorCtr="0">
            <a:spAutoFit/>
          </a:bodyPr>
          <a:lstStyle/>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It is cheap and fast</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It’s convenient </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Busy schedule </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Lazy or tired to cook </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It’s everywhere</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No lunch </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Taste good </a:t>
            </a:r>
            <a:endParaRPr sz="1600">
              <a:highlight>
                <a:schemeClr val="accent1"/>
              </a:highlight>
              <a:latin typeface="Old Standard TT"/>
              <a:ea typeface="Old Standard TT"/>
              <a:cs typeface="Old Standard TT"/>
              <a:sym typeface="Old Standard TT"/>
            </a:endParaRPr>
          </a:p>
          <a:p>
            <a:pPr marL="0" lvl="0" indent="0" algn="l" rtl="0">
              <a:lnSpc>
                <a:spcPct val="200000"/>
              </a:lnSpc>
              <a:spcBef>
                <a:spcPts val="0"/>
              </a:spcBef>
              <a:spcAft>
                <a:spcPts val="0"/>
              </a:spcAft>
              <a:buNone/>
            </a:pPr>
            <a:endParaRPr>
              <a:solidFill>
                <a:schemeClr val="lt1"/>
              </a:solidFill>
              <a:highlight>
                <a:srgbClr val="000000"/>
              </a:highlight>
              <a:latin typeface="Old Standard TT"/>
              <a:ea typeface="Old Standard TT"/>
              <a:cs typeface="Old Standard TT"/>
              <a:sym typeface="Old Standard TT"/>
            </a:endParaRPr>
          </a:p>
        </p:txBody>
      </p:sp>
      <p:pic>
        <p:nvPicPr>
          <p:cNvPr id="74" name="Google Shape;74;p15"/>
          <p:cNvPicPr preferRelativeResize="0"/>
          <p:nvPr/>
        </p:nvPicPr>
        <p:blipFill>
          <a:blip r:embed="rId3">
            <a:alphaModFix/>
          </a:blip>
          <a:stretch>
            <a:fillRect/>
          </a:stretch>
        </p:blipFill>
        <p:spPr>
          <a:xfrm>
            <a:off x="3133725" y="1507975"/>
            <a:ext cx="5886825" cy="3419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245625" y="1476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Facts on Eating Out</a:t>
            </a:r>
            <a:endParaRPr/>
          </a:p>
          <a:p>
            <a:pPr marL="0" lvl="0" indent="0" algn="ctr" rtl="0">
              <a:spcBef>
                <a:spcPts val="0"/>
              </a:spcBef>
              <a:spcAft>
                <a:spcPts val="0"/>
              </a:spcAft>
              <a:buNone/>
            </a:pPr>
            <a:endParaRPr/>
          </a:p>
        </p:txBody>
      </p:sp>
      <p:sp>
        <p:nvSpPr>
          <p:cNvPr id="80" name="Google Shape;80;p16"/>
          <p:cNvSpPr txBox="1">
            <a:spLocks noGrp="1"/>
          </p:cNvSpPr>
          <p:nvPr>
            <p:ph type="body" idx="1"/>
          </p:nvPr>
        </p:nvSpPr>
        <p:spPr>
          <a:xfrm>
            <a:off x="245625" y="661800"/>
            <a:ext cx="8520600" cy="4228500"/>
          </a:xfrm>
          <a:prstGeom prst="rect">
            <a:avLst/>
          </a:prstGeom>
        </p:spPr>
        <p:txBody>
          <a:bodyPr spcFirstLastPara="1" wrap="square" lIns="91425" tIns="91425" rIns="91425" bIns="91425" anchor="t" anchorCtr="0">
            <a:noAutofit/>
          </a:bodyPr>
          <a:lstStyle/>
          <a:p>
            <a:pPr marL="457200" lvl="0" indent="-325559" algn="l" rtl="0">
              <a:lnSpc>
                <a:spcPct val="180000"/>
              </a:lnSpc>
              <a:spcBef>
                <a:spcPts val="0"/>
              </a:spcBef>
              <a:spcAft>
                <a:spcPts val="0"/>
              </a:spcAft>
              <a:buSzPts val="1527"/>
              <a:buChar char="●"/>
            </a:pPr>
            <a:r>
              <a:rPr lang="en" sz="1526"/>
              <a:t>Foods are high in: </a:t>
            </a:r>
            <a:endParaRPr sz="1526"/>
          </a:p>
          <a:p>
            <a:pPr marL="914400" lvl="1" indent="-325559" algn="l" rtl="0">
              <a:lnSpc>
                <a:spcPct val="180000"/>
              </a:lnSpc>
              <a:spcBef>
                <a:spcPts val="0"/>
              </a:spcBef>
              <a:spcAft>
                <a:spcPts val="0"/>
              </a:spcAft>
              <a:buSzPts val="1527"/>
              <a:buChar char="○"/>
            </a:pPr>
            <a:r>
              <a:rPr lang="en" sz="1526"/>
              <a:t>Sugar</a:t>
            </a:r>
            <a:endParaRPr sz="1526"/>
          </a:p>
          <a:p>
            <a:pPr marL="914400" lvl="1" indent="-325559" algn="l" rtl="0">
              <a:lnSpc>
                <a:spcPct val="180000"/>
              </a:lnSpc>
              <a:spcBef>
                <a:spcPts val="0"/>
              </a:spcBef>
              <a:spcAft>
                <a:spcPts val="0"/>
              </a:spcAft>
              <a:buSzPts val="1527"/>
              <a:buChar char="○"/>
            </a:pPr>
            <a:r>
              <a:rPr lang="en" sz="1526"/>
              <a:t>Salt</a:t>
            </a:r>
            <a:endParaRPr sz="1526"/>
          </a:p>
          <a:p>
            <a:pPr marL="914400" lvl="1" indent="-325559" algn="l" rtl="0">
              <a:lnSpc>
                <a:spcPct val="180000"/>
              </a:lnSpc>
              <a:spcBef>
                <a:spcPts val="0"/>
              </a:spcBef>
              <a:spcAft>
                <a:spcPts val="0"/>
              </a:spcAft>
              <a:buSzPts val="1527"/>
              <a:buChar char="○"/>
            </a:pPr>
            <a:r>
              <a:rPr lang="en" sz="1526"/>
              <a:t>Sodium</a:t>
            </a:r>
            <a:endParaRPr sz="1526"/>
          </a:p>
          <a:p>
            <a:pPr marL="914400" lvl="1" indent="-325559" algn="l" rtl="0">
              <a:lnSpc>
                <a:spcPct val="180000"/>
              </a:lnSpc>
              <a:spcBef>
                <a:spcPts val="0"/>
              </a:spcBef>
              <a:spcAft>
                <a:spcPts val="0"/>
              </a:spcAft>
              <a:buSzPts val="1527"/>
              <a:buChar char="○"/>
            </a:pPr>
            <a:r>
              <a:rPr lang="en" sz="1526"/>
              <a:t>Trans Fat</a:t>
            </a:r>
            <a:endParaRPr sz="1526"/>
          </a:p>
          <a:p>
            <a:pPr marL="914400" lvl="1" indent="-325559" algn="l" rtl="0">
              <a:lnSpc>
                <a:spcPct val="180000"/>
              </a:lnSpc>
              <a:spcBef>
                <a:spcPts val="0"/>
              </a:spcBef>
              <a:spcAft>
                <a:spcPts val="0"/>
              </a:spcAft>
              <a:buSzPts val="1527"/>
              <a:buChar char="○"/>
            </a:pPr>
            <a:r>
              <a:rPr lang="en" sz="1526"/>
              <a:t>Saturated fat</a:t>
            </a:r>
            <a:endParaRPr sz="1526"/>
          </a:p>
          <a:p>
            <a:pPr marL="914400" lvl="1" indent="-325559" algn="l" rtl="0">
              <a:lnSpc>
                <a:spcPct val="180000"/>
              </a:lnSpc>
              <a:spcBef>
                <a:spcPts val="0"/>
              </a:spcBef>
              <a:spcAft>
                <a:spcPts val="0"/>
              </a:spcAft>
              <a:buSzPts val="1527"/>
              <a:buChar char="○"/>
            </a:pPr>
            <a:r>
              <a:rPr lang="en" sz="1526"/>
              <a:t>Cholesterol</a:t>
            </a:r>
            <a:endParaRPr sz="1526"/>
          </a:p>
          <a:p>
            <a:pPr marL="914400" lvl="1" indent="-325559" algn="l" rtl="0">
              <a:lnSpc>
                <a:spcPct val="180000"/>
              </a:lnSpc>
              <a:spcBef>
                <a:spcPts val="0"/>
              </a:spcBef>
              <a:spcAft>
                <a:spcPts val="0"/>
              </a:spcAft>
              <a:buSzPts val="1527"/>
              <a:buChar char="○"/>
            </a:pPr>
            <a:r>
              <a:rPr lang="en" sz="1526"/>
              <a:t>Calories</a:t>
            </a:r>
            <a:endParaRPr sz="1526"/>
          </a:p>
          <a:p>
            <a:pPr marL="457200" lvl="0" indent="-325559" algn="l" rtl="0">
              <a:lnSpc>
                <a:spcPct val="180000"/>
              </a:lnSpc>
              <a:spcBef>
                <a:spcPts val="0"/>
              </a:spcBef>
              <a:spcAft>
                <a:spcPts val="0"/>
              </a:spcAft>
              <a:buSzPts val="1527"/>
              <a:buChar char="●"/>
            </a:pPr>
            <a:r>
              <a:rPr lang="en" sz="1526"/>
              <a:t>Increased temptation to over indulge </a:t>
            </a:r>
            <a:endParaRPr sz="1526"/>
          </a:p>
          <a:p>
            <a:pPr marL="457200" lvl="0" indent="-325559" algn="l" rtl="0">
              <a:lnSpc>
                <a:spcPct val="180000"/>
              </a:lnSpc>
              <a:spcBef>
                <a:spcPts val="0"/>
              </a:spcBef>
              <a:spcAft>
                <a:spcPts val="0"/>
              </a:spcAft>
              <a:buSzPts val="1527"/>
              <a:buChar char="●"/>
            </a:pPr>
            <a:r>
              <a:rPr lang="en" sz="1526"/>
              <a:t>Large portion size</a:t>
            </a:r>
            <a:endParaRPr sz="1526"/>
          </a:p>
          <a:p>
            <a:pPr marL="914400" lvl="0" indent="0" algn="l" rtl="0">
              <a:lnSpc>
                <a:spcPct val="180000"/>
              </a:lnSpc>
              <a:spcBef>
                <a:spcPts val="1200"/>
              </a:spcBef>
              <a:spcAft>
                <a:spcPts val="0"/>
              </a:spcAft>
              <a:buSzPts val="275"/>
              <a:buNone/>
            </a:pPr>
            <a:endParaRPr sz="350"/>
          </a:p>
          <a:p>
            <a:pPr marL="457200" lvl="0" indent="0" algn="l" rtl="0">
              <a:lnSpc>
                <a:spcPct val="95000"/>
              </a:lnSpc>
              <a:spcBef>
                <a:spcPts val="1200"/>
              </a:spcBef>
              <a:spcAft>
                <a:spcPts val="1200"/>
              </a:spcAft>
              <a:buSzPts val="275"/>
              <a:buNone/>
            </a:pPr>
            <a:endParaRPr sz="3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0"/>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How Does it Affect Your Health? </a:t>
            </a:r>
            <a:endParaRPr/>
          </a:p>
        </p:txBody>
      </p:sp>
      <p:sp>
        <p:nvSpPr>
          <p:cNvPr id="86" name="Google Shape;86;p17"/>
          <p:cNvSpPr txBox="1"/>
          <p:nvPr/>
        </p:nvSpPr>
        <p:spPr>
          <a:xfrm>
            <a:off x="1044275" y="1340425"/>
            <a:ext cx="770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87" name="Google Shape;87;p17"/>
          <p:cNvSpPr txBox="1"/>
          <p:nvPr/>
        </p:nvSpPr>
        <p:spPr>
          <a:xfrm>
            <a:off x="377775" y="881100"/>
            <a:ext cx="8097300" cy="5325600"/>
          </a:xfrm>
          <a:prstGeom prst="rect">
            <a:avLst/>
          </a:prstGeom>
          <a:noFill/>
          <a:ln>
            <a:noFill/>
          </a:ln>
        </p:spPr>
        <p:txBody>
          <a:bodyPr spcFirstLastPara="1" wrap="square" lIns="91425" tIns="91425" rIns="91425" bIns="91425" anchor="t" anchorCtr="0">
            <a:spAutoFit/>
          </a:bodyPr>
          <a:lstStyle/>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Increase body weight </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Excess body weight relates to low-grade systemic inflammation and impairs health</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Increase risk of developing type 2 diabetes/insulin resistance </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Increased risk for CVD</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It affects the periodontium</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Increases blood pressure</a:t>
            </a:r>
            <a:endParaRPr sz="1600">
              <a:highlight>
                <a:schemeClr val="accent1"/>
              </a:highlight>
              <a:latin typeface="Old Standard TT"/>
              <a:ea typeface="Old Standard TT"/>
              <a:cs typeface="Old Standard TT"/>
              <a:sym typeface="Old Standard TT"/>
            </a:endParaRPr>
          </a:p>
          <a:p>
            <a:pPr marL="457200" lvl="0" indent="-330200" algn="l" rtl="0">
              <a:lnSpc>
                <a:spcPct val="200000"/>
              </a:lnSpc>
              <a:spcBef>
                <a:spcPts val="0"/>
              </a:spcBef>
              <a:spcAft>
                <a:spcPts val="0"/>
              </a:spcAft>
              <a:buSzPts val="1600"/>
              <a:buFont typeface="Old Standard TT"/>
              <a:buChar char="●"/>
            </a:pPr>
            <a:r>
              <a:rPr lang="en" sz="1600">
                <a:highlight>
                  <a:schemeClr val="accent1"/>
                </a:highlight>
                <a:latin typeface="Old Standard TT"/>
                <a:ea typeface="Old Standard TT"/>
                <a:cs typeface="Old Standard TT"/>
                <a:sym typeface="Old Standard TT"/>
              </a:rPr>
              <a:t>Increase risk of acne breakouts</a:t>
            </a:r>
            <a:endParaRPr sz="1600">
              <a:highlight>
                <a:schemeClr val="accent1"/>
              </a:highlight>
              <a:latin typeface="Old Standard TT"/>
              <a:ea typeface="Old Standard TT"/>
              <a:cs typeface="Old Standard TT"/>
              <a:sym typeface="Old Standard TT"/>
            </a:endParaRPr>
          </a:p>
          <a:p>
            <a:pPr marL="0" lvl="0" indent="0" algn="l" rtl="0">
              <a:lnSpc>
                <a:spcPct val="200000"/>
              </a:lnSpc>
              <a:spcBef>
                <a:spcPts val="0"/>
              </a:spcBef>
              <a:spcAft>
                <a:spcPts val="0"/>
              </a:spcAft>
              <a:buNone/>
            </a:pPr>
            <a:endParaRPr sz="1600">
              <a:highlight>
                <a:schemeClr val="accent1"/>
              </a:highlight>
              <a:latin typeface="Old Standard TT"/>
              <a:ea typeface="Old Standard TT"/>
              <a:cs typeface="Old Standard TT"/>
              <a:sym typeface="Old Standard TT"/>
            </a:endParaRPr>
          </a:p>
          <a:p>
            <a:pPr marL="0" lvl="0" indent="0" algn="l" rtl="0">
              <a:lnSpc>
                <a:spcPct val="200000"/>
              </a:lnSpc>
              <a:spcBef>
                <a:spcPts val="0"/>
              </a:spcBef>
              <a:spcAft>
                <a:spcPts val="0"/>
              </a:spcAft>
              <a:buNone/>
            </a:pPr>
            <a:endParaRPr sz="1600">
              <a:highlight>
                <a:schemeClr val="accent1"/>
              </a:highlight>
              <a:latin typeface="Old Standard TT"/>
              <a:ea typeface="Old Standard TT"/>
              <a:cs typeface="Old Standard TT"/>
              <a:sym typeface="Old Standard TT"/>
            </a:endParaRPr>
          </a:p>
          <a:p>
            <a:pPr marL="0" lvl="0" indent="0" algn="l" rtl="0">
              <a:lnSpc>
                <a:spcPct val="200000"/>
              </a:lnSpc>
              <a:spcBef>
                <a:spcPts val="0"/>
              </a:spcBef>
              <a:spcAft>
                <a:spcPts val="0"/>
              </a:spcAft>
              <a:buNone/>
            </a:pPr>
            <a:r>
              <a:rPr lang="en" sz="1600">
                <a:highlight>
                  <a:schemeClr val="accent1"/>
                </a:highlight>
                <a:latin typeface="Old Standard TT"/>
                <a:ea typeface="Old Standard TT"/>
                <a:cs typeface="Old Standard TT"/>
                <a:sym typeface="Old Standard TT"/>
              </a:rPr>
              <a:t> </a:t>
            </a:r>
            <a:endParaRPr sz="1600">
              <a:highlight>
                <a:schemeClr val="accent1"/>
              </a:highlight>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pic>
        <p:nvPicPr>
          <p:cNvPr id="88" name="Google Shape;88;p17"/>
          <p:cNvPicPr preferRelativeResize="0"/>
          <p:nvPr/>
        </p:nvPicPr>
        <p:blipFill>
          <a:blip r:embed="rId3">
            <a:alphaModFix/>
          </a:blip>
          <a:stretch>
            <a:fillRect/>
          </a:stretch>
        </p:blipFill>
        <p:spPr>
          <a:xfrm>
            <a:off x="5104525" y="2308075"/>
            <a:ext cx="3514725" cy="2699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264050"/>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Obesity and Oral Health   </a:t>
            </a:r>
            <a:endParaRPr/>
          </a:p>
        </p:txBody>
      </p:sp>
      <p:sp>
        <p:nvSpPr>
          <p:cNvPr id="94" name="Google Shape;94;p18"/>
          <p:cNvSpPr txBox="1"/>
          <p:nvPr/>
        </p:nvSpPr>
        <p:spPr>
          <a:xfrm>
            <a:off x="472800" y="999250"/>
            <a:ext cx="8198400" cy="3586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700">
                <a:latin typeface="Old Standard TT"/>
                <a:ea typeface="Old Standard TT"/>
                <a:cs typeface="Old Standard TT"/>
                <a:sym typeface="Old Standard TT"/>
              </a:rPr>
              <a:t>-An inflammatory infections that changes the tissue that supports the teeth </a:t>
            </a:r>
            <a:endParaRPr sz="1700">
              <a:latin typeface="Old Standard TT"/>
              <a:ea typeface="Old Standard TT"/>
              <a:cs typeface="Old Standard TT"/>
              <a:sym typeface="Old Standard TT"/>
            </a:endParaRPr>
          </a:p>
          <a:p>
            <a:pPr marL="0" lvl="0" indent="0" algn="l" rtl="0">
              <a:lnSpc>
                <a:spcPct val="150000"/>
              </a:lnSpc>
              <a:spcBef>
                <a:spcPts val="0"/>
              </a:spcBef>
              <a:spcAft>
                <a:spcPts val="0"/>
              </a:spcAft>
              <a:buNone/>
            </a:pPr>
            <a:r>
              <a:rPr lang="en" sz="1700">
                <a:latin typeface="Old Standard TT"/>
                <a:ea typeface="Old Standard TT"/>
                <a:cs typeface="Old Standard TT"/>
                <a:sym typeface="Old Standard TT"/>
              </a:rPr>
              <a:t>-There is continuous release of proinflammatory cytokines from adipose tissue into the system providing a systemic inflammatory overload </a:t>
            </a:r>
            <a:endParaRPr sz="1700">
              <a:latin typeface="Old Standard TT"/>
              <a:ea typeface="Old Standard TT"/>
              <a:cs typeface="Old Standard TT"/>
              <a:sym typeface="Old Standard TT"/>
            </a:endParaRPr>
          </a:p>
          <a:p>
            <a:pPr marL="0" lvl="0" indent="0" algn="l" rtl="0">
              <a:lnSpc>
                <a:spcPct val="150000"/>
              </a:lnSpc>
              <a:spcBef>
                <a:spcPts val="0"/>
              </a:spcBef>
              <a:spcAft>
                <a:spcPts val="0"/>
              </a:spcAft>
              <a:buNone/>
            </a:pPr>
            <a:r>
              <a:rPr lang="en" sz="1700">
                <a:latin typeface="Old Standard TT"/>
                <a:ea typeface="Old Standard TT"/>
                <a:cs typeface="Old Standard TT"/>
                <a:sym typeface="Old Standard TT"/>
              </a:rPr>
              <a:t>-Some studies show a reduction in the saliva flow but is still being debated, placing people at  higher risk for developing caries </a:t>
            </a:r>
            <a:endParaRPr sz="1700">
              <a:latin typeface="Old Standard TT"/>
              <a:ea typeface="Old Standard TT"/>
              <a:cs typeface="Old Standard TT"/>
              <a:sym typeface="Old Standard TT"/>
            </a:endParaRPr>
          </a:p>
          <a:p>
            <a:pPr marL="0" lvl="0" indent="0" algn="l" rtl="0">
              <a:lnSpc>
                <a:spcPct val="150000"/>
              </a:lnSpc>
              <a:spcBef>
                <a:spcPts val="0"/>
              </a:spcBef>
              <a:spcAft>
                <a:spcPts val="0"/>
              </a:spcAft>
              <a:buNone/>
            </a:pPr>
            <a:r>
              <a:rPr lang="en" sz="1700">
                <a:latin typeface="Old Standard TT"/>
                <a:ea typeface="Old Standard TT"/>
                <a:cs typeface="Old Standard TT"/>
                <a:sym typeface="Old Standard TT"/>
              </a:rPr>
              <a:t>-It is a condition of multifactorial origin where systemic and local factors play a major role </a:t>
            </a:r>
            <a:endParaRPr sz="1700">
              <a:latin typeface="Old Standard TT"/>
              <a:ea typeface="Old Standard TT"/>
              <a:cs typeface="Old Standard TT"/>
              <a:sym typeface="Old Standard TT"/>
            </a:endParaRPr>
          </a:p>
          <a:p>
            <a:pPr marL="0" lvl="0" indent="0" algn="l" rtl="0">
              <a:lnSpc>
                <a:spcPct val="150000"/>
              </a:lnSpc>
              <a:spcBef>
                <a:spcPts val="0"/>
              </a:spcBef>
              <a:spcAft>
                <a:spcPts val="0"/>
              </a:spcAft>
              <a:buNone/>
            </a:pPr>
            <a:r>
              <a:rPr lang="en" sz="1700">
                <a:latin typeface="Old Standard TT"/>
                <a:ea typeface="Old Standard TT"/>
                <a:cs typeface="Old Standard TT"/>
                <a:sym typeface="Old Standard TT"/>
              </a:rPr>
              <a:t>-It is influenced by age, smoking, oral hygiene, socioeconomic status, genetic, race, gender, stress, and obesity</a:t>
            </a:r>
            <a:endParaRPr sz="1700">
              <a:latin typeface="Old Standard TT"/>
              <a:ea typeface="Old Standard TT"/>
              <a:cs typeface="Old Standard TT"/>
              <a:sym typeface="Old Standard T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Diet &amp; Nutrition and Oral Health</a:t>
            </a:r>
            <a:endParaRPr/>
          </a:p>
        </p:txBody>
      </p:sp>
      <p:sp>
        <p:nvSpPr>
          <p:cNvPr id="100" name="Google Shape;100;p1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There is a bidirectional relationship </a:t>
            </a:r>
            <a:endParaRPr/>
          </a:p>
          <a:p>
            <a:pPr marL="457200" lvl="0" indent="-342900" algn="l" rtl="0">
              <a:lnSpc>
                <a:spcPct val="150000"/>
              </a:lnSpc>
              <a:spcBef>
                <a:spcPts val="0"/>
              </a:spcBef>
              <a:spcAft>
                <a:spcPts val="0"/>
              </a:spcAft>
              <a:buSzPts val="1800"/>
              <a:buChar char="●"/>
            </a:pPr>
            <a:r>
              <a:rPr lang="en"/>
              <a:t>Excess intake of sugar increases risk of dental caries</a:t>
            </a:r>
            <a:endParaRPr/>
          </a:p>
          <a:p>
            <a:pPr marL="457200" lvl="0" indent="-342900" algn="l" rtl="0">
              <a:lnSpc>
                <a:spcPct val="150000"/>
              </a:lnSpc>
              <a:spcBef>
                <a:spcPts val="0"/>
              </a:spcBef>
              <a:spcAft>
                <a:spcPts val="0"/>
              </a:spcAft>
              <a:buSzPts val="1800"/>
              <a:buChar char="●"/>
            </a:pPr>
            <a:r>
              <a:rPr lang="en"/>
              <a:t>Frequent consumption of acidic foods and beverages increases risk of tooth erosion</a:t>
            </a:r>
            <a:endParaRPr/>
          </a:p>
          <a:p>
            <a:pPr marL="457200" lvl="0" indent="0" algn="l" rtl="0">
              <a:lnSpc>
                <a:spcPct val="200000"/>
              </a:lnSpc>
              <a:spcBef>
                <a:spcPts val="1200"/>
              </a:spcBef>
              <a:spcAft>
                <a:spcPts val="1200"/>
              </a:spcAft>
              <a:buNone/>
            </a:pPr>
            <a:endParaRPr/>
          </a:p>
        </p:txBody>
      </p:sp>
      <p:pic>
        <p:nvPicPr>
          <p:cNvPr id="101" name="Google Shape;101;p19"/>
          <p:cNvPicPr preferRelativeResize="0"/>
          <p:nvPr/>
        </p:nvPicPr>
        <p:blipFill>
          <a:blip r:embed="rId3">
            <a:alphaModFix/>
          </a:blip>
          <a:stretch>
            <a:fillRect/>
          </a:stretch>
        </p:blipFill>
        <p:spPr>
          <a:xfrm>
            <a:off x="3694450" y="3050850"/>
            <a:ext cx="2224825" cy="1837350"/>
          </a:xfrm>
          <a:prstGeom prst="rect">
            <a:avLst/>
          </a:prstGeom>
          <a:noFill/>
          <a:ln>
            <a:noFill/>
          </a:ln>
        </p:spPr>
      </p:pic>
      <p:pic>
        <p:nvPicPr>
          <p:cNvPr id="102" name="Google Shape;102;p19"/>
          <p:cNvPicPr preferRelativeResize="0"/>
          <p:nvPr/>
        </p:nvPicPr>
        <p:blipFill>
          <a:blip r:embed="rId4">
            <a:alphaModFix/>
          </a:blip>
          <a:stretch>
            <a:fillRect/>
          </a:stretch>
        </p:blipFill>
        <p:spPr>
          <a:xfrm>
            <a:off x="6276500" y="3050850"/>
            <a:ext cx="2336399" cy="1837350"/>
          </a:xfrm>
          <a:prstGeom prst="rect">
            <a:avLst/>
          </a:prstGeom>
          <a:noFill/>
          <a:ln>
            <a:noFill/>
          </a:ln>
        </p:spPr>
      </p:pic>
      <p:pic>
        <p:nvPicPr>
          <p:cNvPr id="103" name="Google Shape;103;p19"/>
          <p:cNvPicPr preferRelativeResize="0"/>
          <p:nvPr/>
        </p:nvPicPr>
        <p:blipFill rotWithShape="1">
          <a:blip r:embed="rId5">
            <a:alphaModFix/>
          </a:blip>
          <a:srcRect l="133040" t="-69494" r="-103324" b="151469"/>
          <a:stretch/>
        </p:blipFill>
        <p:spPr>
          <a:xfrm>
            <a:off x="4416600" y="1288625"/>
            <a:ext cx="1733975" cy="382800"/>
          </a:xfrm>
          <a:prstGeom prst="rect">
            <a:avLst/>
          </a:prstGeom>
          <a:noFill/>
          <a:ln>
            <a:noFill/>
          </a:ln>
        </p:spPr>
      </p:pic>
      <p:pic>
        <p:nvPicPr>
          <p:cNvPr id="104" name="Google Shape;104;p19"/>
          <p:cNvPicPr preferRelativeResize="0"/>
          <p:nvPr/>
        </p:nvPicPr>
        <p:blipFill>
          <a:blip r:embed="rId6">
            <a:alphaModFix/>
          </a:blip>
          <a:stretch>
            <a:fillRect/>
          </a:stretch>
        </p:blipFill>
        <p:spPr>
          <a:xfrm>
            <a:off x="741250" y="3050850"/>
            <a:ext cx="2739150" cy="1837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Let’s Choose Healthier Foods</a:t>
            </a:r>
            <a:endParaRPr/>
          </a:p>
        </p:txBody>
      </p:sp>
      <p:sp>
        <p:nvSpPr>
          <p:cNvPr id="110" name="Google Shape;110;p20"/>
          <p:cNvSpPr txBox="1">
            <a:spLocks noGrp="1"/>
          </p:cNvSpPr>
          <p:nvPr>
            <p:ph type="body" idx="1"/>
          </p:nvPr>
        </p:nvSpPr>
        <p:spPr>
          <a:xfrm>
            <a:off x="209275" y="1058225"/>
            <a:ext cx="3898800" cy="36669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900" u="sng"/>
              <a:t>Th</a:t>
            </a:r>
            <a:r>
              <a:rPr lang="en" sz="2000" u="sng"/>
              <a:t>e Good Fats</a:t>
            </a:r>
            <a:endParaRPr sz="2000" u="sng"/>
          </a:p>
          <a:p>
            <a:pPr marL="457200" lvl="0" indent="-336550" algn="l" rtl="0">
              <a:spcBef>
                <a:spcPts val="1200"/>
              </a:spcBef>
              <a:spcAft>
                <a:spcPts val="0"/>
              </a:spcAft>
              <a:buSzPts val="1700"/>
              <a:buChar char="●"/>
            </a:pPr>
            <a:r>
              <a:rPr lang="en" sz="1700"/>
              <a:t>Monounsaturated fats</a:t>
            </a:r>
            <a:endParaRPr sz="1700"/>
          </a:p>
          <a:p>
            <a:pPr marL="914400" lvl="1" indent="-323850" algn="l" rtl="0">
              <a:spcBef>
                <a:spcPts val="0"/>
              </a:spcBef>
              <a:spcAft>
                <a:spcPts val="0"/>
              </a:spcAft>
              <a:buSzPts val="1500"/>
              <a:buChar char="○"/>
            </a:pPr>
            <a:r>
              <a:rPr lang="en" sz="1500"/>
              <a:t>Avocado </a:t>
            </a:r>
            <a:endParaRPr sz="1500"/>
          </a:p>
          <a:p>
            <a:pPr marL="914400" lvl="1" indent="-323850" algn="l" rtl="0">
              <a:spcBef>
                <a:spcPts val="0"/>
              </a:spcBef>
              <a:spcAft>
                <a:spcPts val="0"/>
              </a:spcAft>
              <a:buSzPts val="1500"/>
              <a:buChar char="○"/>
            </a:pPr>
            <a:r>
              <a:rPr lang="en" sz="1500"/>
              <a:t>Olive oil</a:t>
            </a:r>
            <a:endParaRPr sz="1500"/>
          </a:p>
          <a:p>
            <a:pPr marL="914400" lvl="1" indent="-323850" algn="l" rtl="0">
              <a:spcBef>
                <a:spcPts val="0"/>
              </a:spcBef>
              <a:spcAft>
                <a:spcPts val="0"/>
              </a:spcAft>
              <a:buSzPts val="1500"/>
              <a:buChar char="○"/>
            </a:pPr>
            <a:r>
              <a:rPr lang="en" sz="1500"/>
              <a:t>Canola oil</a:t>
            </a:r>
            <a:endParaRPr sz="1500"/>
          </a:p>
          <a:p>
            <a:pPr marL="914400" lvl="1" indent="-323850" algn="l" rtl="0">
              <a:spcBef>
                <a:spcPts val="0"/>
              </a:spcBef>
              <a:spcAft>
                <a:spcPts val="0"/>
              </a:spcAft>
              <a:buSzPts val="1500"/>
              <a:buChar char="○"/>
            </a:pPr>
            <a:r>
              <a:rPr lang="en" sz="1500"/>
              <a:t>Nuts</a:t>
            </a:r>
            <a:endParaRPr sz="1500"/>
          </a:p>
          <a:p>
            <a:pPr marL="457200" lvl="0" indent="-336550" algn="l" rtl="0">
              <a:spcBef>
                <a:spcPts val="0"/>
              </a:spcBef>
              <a:spcAft>
                <a:spcPts val="0"/>
              </a:spcAft>
              <a:buSzPts val="1700"/>
              <a:buChar char="●"/>
            </a:pPr>
            <a:r>
              <a:rPr lang="en" sz="1700"/>
              <a:t>Polyunsaturated fats</a:t>
            </a:r>
            <a:endParaRPr sz="1700"/>
          </a:p>
          <a:p>
            <a:pPr marL="914400" lvl="1" indent="-323850" algn="l" rtl="0">
              <a:spcBef>
                <a:spcPts val="0"/>
              </a:spcBef>
              <a:spcAft>
                <a:spcPts val="0"/>
              </a:spcAft>
              <a:buSzPts val="1500"/>
              <a:buChar char="○"/>
            </a:pPr>
            <a:r>
              <a:rPr lang="en" sz="1500"/>
              <a:t>Salmon</a:t>
            </a:r>
            <a:endParaRPr sz="1500"/>
          </a:p>
          <a:p>
            <a:pPr marL="914400" lvl="1" indent="-323850" algn="l" rtl="0">
              <a:spcBef>
                <a:spcPts val="0"/>
              </a:spcBef>
              <a:spcAft>
                <a:spcPts val="0"/>
              </a:spcAft>
              <a:buSzPts val="1500"/>
              <a:buChar char="○"/>
            </a:pPr>
            <a:r>
              <a:rPr lang="en" sz="1500"/>
              <a:t>Mackerel </a:t>
            </a:r>
            <a:endParaRPr sz="1500"/>
          </a:p>
          <a:p>
            <a:pPr marL="914400" lvl="1" indent="-323850" algn="l" rtl="0">
              <a:spcBef>
                <a:spcPts val="0"/>
              </a:spcBef>
              <a:spcAft>
                <a:spcPts val="0"/>
              </a:spcAft>
              <a:buSzPts val="1500"/>
              <a:buChar char="○"/>
            </a:pPr>
            <a:r>
              <a:rPr lang="en" sz="1500"/>
              <a:t>Sunflower seeds</a:t>
            </a:r>
            <a:endParaRPr sz="1500"/>
          </a:p>
          <a:p>
            <a:pPr marL="914400" lvl="1" indent="-323850" algn="l" rtl="0">
              <a:spcBef>
                <a:spcPts val="0"/>
              </a:spcBef>
              <a:spcAft>
                <a:spcPts val="0"/>
              </a:spcAft>
              <a:buSzPts val="1500"/>
              <a:buChar char="○"/>
            </a:pPr>
            <a:r>
              <a:rPr lang="en" sz="1500"/>
              <a:t>Walnuts</a:t>
            </a:r>
            <a:endParaRPr sz="1500"/>
          </a:p>
        </p:txBody>
      </p:sp>
      <p:sp>
        <p:nvSpPr>
          <p:cNvPr id="111" name="Google Shape;111;p20"/>
          <p:cNvSpPr txBox="1">
            <a:spLocks noGrp="1"/>
          </p:cNvSpPr>
          <p:nvPr>
            <p:ph type="body" idx="2"/>
          </p:nvPr>
        </p:nvSpPr>
        <p:spPr>
          <a:xfrm>
            <a:off x="4251300" y="1058225"/>
            <a:ext cx="4703100" cy="36669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500" u="sng"/>
              <a:t>Tips</a:t>
            </a:r>
            <a:endParaRPr sz="7500"/>
          </a:p>
          <a:p>
            <a:pPr marL="457200" lvl="0" indent="-328612" algn="l" rtl="0">
              <a:spcBef>
                <a:spcPts val="1200"/>
              </a:spcBef>
              <a:spcAft>
                <a:spcPts val="0"/>
              </a:spcAft>
              <a:buSzPct val="100000"/>
              <a:buChar char="●"/>
            </a:pPr>
            <a:r>
              <a:rPr lang="en" sz="6300"/>
              <a:t>Avoid certain menu items that say</a:t>
            </a:r>
            <a:endParaRPr sz="6300"/>
          </a:p>
          <a:p>
            <a:pPr marL="914400" lvl="1" indent="-328612" algn="l" rtl="0">
              <a:spcBef>
                <a:spcPts val="0"/>
              </a:spcBef>
              <a:spcAft>
                <a:spcPts val="0"/>
              </a:spcAft>
              <a:buSzPct val="100000"/>
              <a:buChar char="○"/>
            </a:pPr>
            <a:r>
              <a:rPr lang="en" sz="6300"/>
              <a:t>Fried</a:t>
            </a:r>
            <a:endParaRPr sz="6300"/>
          </a:p>
          <a:p>
            <a:pPr marL="914400" lvl="1" indent="-328612" algn="l" rtl="0">
              <a:spcBef>
                <a:spcPts val="0"/>
              </a:spcBef>
              <a:spcAft>
                <a:spcPts val="0"/>
              </a:spcAft>
              <a:buSzPct val="100000"/>
              <a:buChar char="○"/>
            </a:pPr>
            <a:r>
              <a:rPr lang="en" sz="6300"/>
              <a:t>Braised</a:t>
            </a:r>
            <a:endParaRPr sz="6300"/>
          </a:p>
          <a:p>
            <a:pPr marL="914400" lvl="1" indent="-328612" algn="l" rtl="0">
              <a:spcBef>
                <a:spcPts val="0"/>
              </a:spcBef>
              <a:spcAft>
                <a:spcPts val="0"/>
              </a:spcAft>
              <a:buSzPct val="100000"/>
              <a:buChar char="○"/>
            </a:pPr>
            <a:r>
              <a:rPr lang="en" sz="6300"/>
              <a:t>Buttered</a:t>
            </a:r>
            <a:endParaRPr sz="6300"/>
          </a:p>
          <a:p>
            <a:pPr marL="914400" lvl="1" indent="-328612" algn="l" rtl="0">
              <a:spcBef>
                <a:spcPts val="0"/>
              </a:spcBef>
              <a:spcAft>
                <a:spcPts val="0"/>
              </a:spcAft>
              <a:buSzPct val="100000"/>
              <a:buChar char="○"/>
            </a:pPr>
            <a:r>
              <a:rPr lang="en" sz="6300"/>
              <a:t>Pan-fried</a:t>
            </a:r>
            <a:endParaRPr sz="6300"/>
          </a:p>
          <a:p>
            <a:pPr marL="914400" lvl="1" indent="-328612" algn="l" rtl="0">
              <a:spcBef>
                <a:spcPts val="0"/>
              </a:spcBef>
              <a:spcAft>
                <a:spcPts val="0"/>
              </a:spcAft>
              <a:buSzPct val="100000"/>
              <a:buChar char="○"/>
            </a:pPr>
            <a:r>
              <a:rPr lang="en" sz="6300"/>
              <a:t>Cream sauce</a:t>
            </a:r>
            <a:endParaRPr sz="6300"/>
          </a:p>
          <a:p>
            <a:pPr marL="914400" lvl="1" indent="-328612" algn="l" rtl="0">
              <a:spcBef>
                <a:spcPts val="0"/>
              </a:spcBef>
              <a:spcAft>
                <a:spcPts val="0"/>
              </a:spcAft>
              <a:buSzPct val="100000"/>
              <a:buChar char="○"/>
            </a:pPr>
            <a:r>
              <a:rPr lang="en" sz="6300"/>
              <a:t>Cheesy</a:t>
            </a:r>
            <a:endParaRPr sz="6300"/>
          </a:p>
          <a:p>
            <a:pPr marL="457200" lvl="0" indent="-328612" algn="l" rtl="0">
              <a:spcBef>
                <a:spcPts val="0"/>
              </a:spcBef>
              <a:spcAft>
                <a:spcPts val="0"/>
              </a:spcAft>
              <a:buSzPct val="100000"/>
              <a:buChar char="●"/>
            </a:pPr>
            <a:r>
              <a:rPr lang="en" sz="6300"/>
              <a:t>Don’t be afraid to ask:</a:t>
            </a:r>
            <a:endParaRPr sz="6300"/>
          </a:p>
          <a:p>
            <a:pPr marL="914400" lvl="1" indent="-328612" algn="l" rtl="0">
              <a:spcBef>
                <a:spcPts val="0"/>
              </a:spcBef>
              <a:spcAft>
                <a:spcPts val="0"/>
              </a:spcAft>
              <a:buSzPct val="100000"/>
              <a:buChar char="○"/>
            </a:pPr>
            <a:r>
              <a:rPr lang="en" sz="6300"/>
              <a:t>Chefs can remove/reduce the amount of oil, salt, and butter</a:t>
            </a:r>
            <a:endParaRPr sz="6300"/>
          </a:p>
          <a:p>
            <a:pPr marL="914400" lvl="1" indent="-328612" algn="l" rtl="0">
              <a:spcBef>
                <a:spcPts val="0"/>
              </a:spcBef>
              <a:spcAft>
                <a:spcPts val="0"/>
              </a:spcAft>
              <a:buSzPct val="100000"/>
              <a:buChar char="○"/>
            </a:pPr>
            <a:r>
              <a:rPr lang="en" sz="6300"/>
              <a:t>Dressing/sauce on the side</a:t>
            </a:r>
            <a:endParaRPr sz="6300"/>
          </a:p>
          <a:p>
            <a:pPr marL="457200" lvl="0" indent="-328612" algn="l" rtl="0">
              <a:spcBef>
                <a:spcPts val="0"/>
              </a:spcBef>
              <a:spcAft>
                <a:spcPts val="0"/>
              </a:spcAft>
              <a:buSzPct val="100000"/>
              <a:buChar char="●"/>
            </a:pPr>
            <a:r>
              <a:rPr lang="en" sz="6300"/>
              <a:t>Reduce frequency of eating out</a:t>
            </a:r>
            <a:endParaRPr sz="6300"/>
          </a:p>
          <a:p>
            <a:pPr marL="457200" lvl="0" indent="-328612" algn="l" rtl="0">
              <a:spcBef>
                <a:spcPts val="0"/>
              </a:spcBef>
              <a:spcAft>
                <a:spcPts val="0"/>
              </a:spcAft>
              <a:buSzPct val="100000"/>
              <a:buChar char="●"/>
            </a:pPr>
            <a:r>
              <a:rPr lang="en" sz="6300"/>
              <a:t>Choose water</a:t>
            </a:r>
            <a:endParaRPr sz="6300"/>
          </a:p>
          <a:p>
            <a:pPr marL="914400" lvl="0" indent="0" algn="l" rtl="0">
              <a:spcBef>
                <a:spcPts val="1200"/>
              </a:spcBef>
              <a:spcAft>
                <a:spcPts val="0"/>
              </a:spcAft>
              <a:buNone/>
            </a:pPr>
            <a:endParaRPr sz="1300"/>
          </a:p>
          <a:p>
            <a:pPr marL="457200" lvl="0" indent="0" algn="l" rtl="0">
              <a:spcBef>
                <a:spcPts val="1200"/>
              </a:spcBef>
              <a:spcAft>
                <a:spcPts val="1200"/>
              </a:spcAft>
              <a:buNone/>
            </a:pPr>
            <a:endParaRPr sz="1700" u="sng"/>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0" y="1332650"/>
            <a:ext cx="4572000" cy="168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 Daily Calorie Intake</a:t>
            </a:r>
            <a:endParaRPr sz="5000"/>
          </a:p>
        </p:txBody>
      </p:sp>
      <p:sp>
        <p:nvSpPr>
          <p:cNvPr id="117" name="Google Shape;117;p21"/>
          <p:cNvSpPr txBox="1">
            <a:spLocks noGrp="1"/>
          </p:cNvSpPr>
          <p:nvPr>
            <p:ph type="body" idx="2"/>
          </p:nvPr>
        </p:nvSpPr>
        <p:spPr>
          <a:xfrm>
            <a:off x="4939500" y="724200"/>
            <a:ext cx="4204500" cy="37236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118" name="Google Shape;118;p21"/>
          <p:cNvPicPr preferRelativeResize="0"/>
          <p:nvPr/>
        </p:nvPicPr>
        <p:blipFill>
          <a:blip r:embed="rId3">
            <a:alphaModFix/>
          </a:blip>
          <a:stretch>
            <a:fillRect/>
          </a:stretch>
        </p:blipFill>
        <p:spPr>
          <a:xfrm>
            <a:off x="4871375" y="1419763"/>
            <a:ext cx="4095950" cy="2303974"/>
          </a:xfrm>
          <a:prstGeom prst="rect">
            <a:avLst/>
          </a:prstGeom>
          <a:noFill/>
          <a:ln>
            <a:noFill/>
          </a:ln>
        </p:spPr>
      </p:pic>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1224</Words>
  <Application>Microsoft Office PowerPoint</Application>
  <PresentationFormat>On-screen Show (16:9)</PresentationFormat>
  <Paragraphs>156</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Times New Roman</vt:lpstr>
      <vt:lpstr>Old Standard TT</vt:lpstr>
      <vt:lpstr>Merriweather</vt:lpstr>
      <vt:lpstr>Arial</vt:lpstr>
      <vt:lpstr>Paperback</vt:lpstr>
      <vt:lpstr>Eat Right to Smile Bright </vt:lpstr>
      <vt:lpstr>The American Diet</vt:lpstr>
      <vt:lpstr>Why People Choose To Eat Outside Food?</vt:lpstr>
      <vt:lpstr>The Facts on Eating Out </vt:lpstr>
      <vt:lpstr>How Does it Affect Your Health? </vt:lpstr>
      <vt:lpstr>Obesity and Oral Health   </vt:lpstr>
      <vt:lpstr>Diet &amp; Nutrition and Oral Health</vt:lpstr>
      <vt:lpstr>Let’s Choose Healthier Foods</vt:lpstr>
      <vt:lpstr> Daily Calorie Intake</vt:lpstr>
      <vt:lpstr>Recommended for…</vt:lpstr>
      <vt:lpstr>Recommended %</vt:lpstr>
      <vt:lpstr>Nutritional Facts Available </vt:lpstr>
      <vt:lpstr>Alternative Options </vt:lpstr>
      <vt:lpstr>Chipotle: Salad Bowl</vt:lpstr>
      <vt:lpstr>Domino’s: Crunchy Thin Crust Pizza</vt:lpstr>
      <vt:lpstr>Lettuce Be Together Forever</vt:lpstr>
      <vt:lpstr>SpecTacolar</vt:lpstr>
      <vt:lpstr>Salmon &amp; Veggies</vt:lpstr>
      <vt:lpstr>Let’s do a POLL</vt:lpstr>
      <vt:lpstr>Thank you for your participation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 Right to Smile Bright</dc:title>
  <dc:creator>Maria Bravo</dc:creator>
  <cp:lastModifiedBy>Maria Bravo Hernandez</cp:lastModifiedBy>
  <cp:revision>1</cp:revision>
  <dcterms:modified xsi:type="dcterms:W3CDTF">2022-05-13T03:59:13Z</dcterms:modified>
</cp:coreProperties>
</file>