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58" r:id="rId5"/>
    <p:sldId id="266" r:id="rId6"/>
    <p:sldId id="270" r:id="rId7"/>
    <p:sldId id="269" r:id="rId8"/>
    <p:sldId id="260" r:id="rId9"/>
    <p:sldId id="268" r:id="rId10"/>
    <p:sldId id="271" r:id="rId11"/>
    <p:sldId id="264" r:id="rId12"/>
    <p:sldId id="261" r:id="rId13"/>
    <p:sldId id="265"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8190C-6536-4541-9C4F-9EADFDDF85B4}" v="1" dt="2022-05-07T20:56:21.283"/>
    <p1510:client id="{7175402F-D1E2-42CF-A91B-793594549C1C}" v="1" dt="2022-05-07T21:13:47.941"/>
    <p1510:client id="{A8B0877A-AE28-4305-A3DE-0A667B432827}" v="275" vWet="279" dt="2022-05-07T20:02:11.309"/>
    <p1510:client id="{B67E3E69-A967-40B9-93CD-AA22402D277C}" v="198" dt="2022-05-08T00:36:12.795"/>
    <p1510:client id="{E36DDCDB-779F-4DB2-BEE6-4F7782782448}" v="23" dt="2022-05-07T16:58:00.248"/>
    <p1510:client id="{FABC43CB-73F7-4719-81AD-F36CBBA6AB69}" v="36" dt="2022-05-08T19:40:21.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31" autoAdjust="0"/>
  </p:normalViewPr>
  <p:slideViewPr>
    <p:cSldViewPr snapToGrid="0">
      <p:cViewPr>
        <p:scale>
          <a:sx n="50" d="100"/>
          <a:sy n="50" d="100"/>
        </p:scale>
        <p:origin x="17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2-05-07T21:31:09.81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7030A0"/>
    </inkml:brush>
  </inkml:definitions>
  <inkml:trace contextRef="#ctx0" brushRef="#br0">22247 14756 0</inkml:trace>
  <inkml:trace contextRef="#ctx0" brushRef="#br1" timeOffset="14964">24257 15350 0</inkml:trace>
  <inkml:trace contextRef="#ctx0" brushRef="#br1" timeOffset="15167">24257 15350 0</inkml:trace>
  <inkml:trace contextRef="#ctx0" brushRef="#br1" timeOffset="16013">22796 16127 0</inkml:trace>
  <inkml:trace contextRef="#ctx0" brushRef="#br1" timeOffset="16181">22796 16127 0</inkml:trace>
  <inkml:trace contextRef="#ctx0" brushRef="#br1" timeOffset="19190">23252 14939 0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C9CBB-E1F3-4186-B013-5B0A0B25E4FF}" type="datetimeFigureOut">
              <a:rPr lang="en-US" smtClean="0"/>
              <a:t>5/13/2022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B9D0D-B035-4A82-8585-5981B640FFA1}" type="slidenum">
              <a:rPr lang="en-US" smtClean="0"/>
              <a:t>‹#›</a:t>
            </a:fld>
            <a:endParaRPr lang="en-US"/>
          </a:p>
        </p:txBody>
      </p:sp>
    </p:spTree>
    <p:extLst>
      <p:ext uri="{BB962C8B-B14F-4D97-AF65-F5344CB8AC3E}">
        <p14:creationId xmlns:p14="http://schemas.microsoft.com/office/powerpoint/2010/main" val="389751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1</a:t>
            </a:fld>
            <a:endParaRPr lang="en-US"/>
          </a:p>
        </p:txBody>
      </p:sp>
    </p:spTree>
    <p:extLst>
      <p:ext uri="{BB962C8B-B14F-4D97-AF65-F5344CB8AC3E}">
        <p14:creationId xmlns:p14="http://schemas.microsoft.com/office/powerpoint/2010/main" val="229164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13</a:t>
            </a:fld>
            <a:endParaRPr lang="en-US"/>
          </a:p>
        </p:txBody>
      </p:sp>
    </p:spTree>
    <p:extLst>
      <p:ext uri="{BB962C8B-B14F-4D97-AF65-F5344CB8AC3E}">
        <p14:creationId xmlns:p14="http://schemas.microsoft.com/office/powerpoint/2010/main" val="379423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2</a:t>
            </a:fld>
            <a:endParaRPr lang="en-US"/>
          </a:p>
        </p:txBody>
      </p:sp>
    </p:spTree>
    <p:extLst>
      <p:ext uri="{BB962C8B-B14F-4D97-AF65-F5344CB8AC3E}">
        <p14:creationId xmlns:p14="http://schemas.microsoft.com/office/powerpoint/2010/main" val="126654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3</a:t>
            </a:fld>
            <a:endParaRPr lang="en-US"/>
          </a:p>
        </p:txBody>
      </p:sp>
    </p:spTree>
    <p:extLst>
      <p:ext uri="{BB962C8B-B14F-4D97-AF65-F5344CB8AC3E}">
        <p14:creationId xmlns:p14="http://schemas.microsoft.com/office/powerpoint/2010/main" val="344124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4</a:t>
            </a:fld>
            <a:endParaRPr lang="en-US"/>
          </a:p>
        </p:txBody>
      </p:sp>
    </p:spTree>
    <p:extLst>
      <p:ext uri="{BB962C8B-B14F-4D97-AF65-F5344CB8AC3E}">
        <p14:creationId xmlns:p14="http://schemas.microsoft.com/office/powerpoint/2010/main" val="371922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5</a:t>
            </a:fld>
            <a:endParaRPr lang="en-US"/>
          </a:p>
        </p:txBody>
      </p:sp>
    </p:spTree>
    <p:extLst>
      <p:ext uri="{BB962C8B-B14F-4D97-AF65-F5344CB8AC3E}">
        <p14:creationId xmlns:p14="http://schemas.microsoft.com/office/powerpoint/2010/main" val="29137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6</a:t>
            </a:fld>
            <a:endParaRPr lang="en-US"/>
          </a:p>
        </p:txBody>
      </p:sp>
    </p:spTree>
    <p:extLst>
      <p:ext uri="{BB962C8B-B14F-4D97-AF65-F5344CB8AC3E}">
        <p14:creationId xmlns:p14="http://schemas.microsoft.com/office/powerpoint/2010/main" val="373922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B910B9"/>
                </a:solidFill>
                <a:effectLst/>
                <a:latin typeface="Arial" panose="020B0604020202020204" pitchFamily="34" charset="0"/>
              </a:rPr>
              <a:t>Deficiency of Vitamin C can lead to scurvy which can cause gingivitis, bone pain, impaired wound healing, lethargy, myalgia, impaired bone growth, and </a:t>
            </a:r>
            <a:r>
              <a:rPr lang="en-US" sz="1800" b="0" i="0" u="none" strike="noStrike" dirty="0" err="1">
                <a:solidFill>
                  <a:srgbClr val="B910B9"/>
                </a:solidFill>
                <a:effectLst/>
                <a:latin typeface="Arial" panose="020B0604020202020204" pitchFamily="34" charset="0"/>
              </a:rPr>
              <a:t>pseudoparalysis</a:t>
            </a:r>
            <a:r>
              <a:rPr lang="en-US" sz="1800" b="0" i="0" u="none" strike="noStrike" dirty="0">
                <a:solidFill>
                  <a:srgbClr val="B910B9"/>
                </a:solidFill>
                <a:effectLst/>
                <a:latin typeface="Arial" panose="020B0604020202020204" pitchFamily="34" charset="0"/>
              </a:rPr>
              <a:t>. </a:t>
            </a:r>
            <a:r>
              <a:rPr lang="en-US" sz="1800" b="0" i="0" u="none" strike="noStrike" dirty="0">
                <a:solidFill>
                  <a:srgbClr val="0000FF"/>
                </a:solidFill>
                <a:effectLst/>
                <a:latin typeface="Arial" panose="020B0604020202020204" pitchFamily="34" charset="0"/>
              </a:rPr>
              <a:t>Poor oral health can affect an individual’s ability to eat certain nutritious foods while poor nutrition can increase an individual’s risk of poor oral health including periodontal disease and tooth loss. </a:t>
            </a:r>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8</a:t>
            </a:fld>
            <a:endParaRPr lang="en-US"/>
          </a:p>
        </p:txBody>
      </p:sp>
    </p:spTree>
    <p:extLst>
      <p:ext uri="{BB962C8B-B14F-4D97-AF65-F5344CB8AC3E}">
        <p14:creationId xmlns:p14="http://schemas.microsoft.com/office/powerpoint/2010/main" val="141058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11</a:t>
            </a:fld>
            <a:endParaRPr lang="en-US"/>
          </a:p>
        </p:txBody>
      </p:sp>
    </p:spTree>
    <p:extLst>
      <p:ext uri="{BB962C8B-B14F-4D97-AF65-F5344CB8AC3E}">
        <p14:creationId xmlns:p14="http://schemas.microsoft.com/office/powerpoint/2010/main" val="373558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35B9D0D-B035-4A82-8585-5981B640FFA1}" type="slidenum">
              <a:rPr lang="en-US" smtClean="0"/>
              <a:t>12</a:t>
            </a:fld>
            <a:endParaRPr lang="en-US"/>
          </a:p>
        </p:txBody>
      </p:sp>
    </p:spTree>
    <p:extLst>
      <p:ext uri="{BB962C8B-B14F-4D97-AF65-F5344CB8AC3E}">
        <p14:creationId xmlns:p14="http://schemas.microsoft.com/office/powerpoint/2010/main" val="223529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916" y="5109670"/>
            <a:ext cx="7772400" cy="1470025"/>
          </a:xfrm>
        </p:spPr>
        <p:txBody>
          <a:bodyPr/>
          <a:lstStyle>
            <a:lvl1pPr algn="r">
              <a:defRPr/>
            </a:lvl1pPr>
          </a:lstStyle>
          <a:p>
            <a:r>
              <a:rPr lang="en-US"/>
              <a:t>Click to edit Master title style</a:t>
            </a:r>
          </a:p>
        </p:txBody>
      </p:sp>
      <p:sp>
        <p:nvSpPr>
          <p:cNvPr id="3" name="Subtitle 2"/>
          <p:cNvSpPr>
            <a:spLocks noGrp="1"/>
          </p:cNvSpPr>
          <p:nvPr>
            <p:ph type="subTitle" idx="1"/>
          </p:nvPr>
        </p:nvSpPr>
        <p:spPr>
          <a:xfrm>
            <a:off x="1059786" y="4956050"/>
            <a:ext cx="7940659" cy="683665"/>
          </a:xfrm>
        </p:spPr>
        <p:txBody>
          <a:bodyPr/>
          <a:lstStyle>
            <a:lvl1pPr marL="0" indent="0" algn="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E5C6FE-6D69-49C9-9581-B0B9EE73504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418951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5C6FE-6D69-49C9-9581-B0B9EE735047}"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8393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5C6FE-6D69-49C9-9581-B0B9EE73504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252677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5C6FE-6D69-49C9-9581-B0B9EE73504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29681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5C6FE-6D69-49C9-9581-B0B9EE73504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291209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5C6FE-6D69-49C9-9581-B0B9EE73504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316233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5C6FE-6D69-49C9-9581-B0B9EE735047}"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18668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5C6FE-6D69-49C9-9581-B0B9EE735047}"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231477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E5C6FE-6D69-49C9-9581-B0B9EE735047}"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302561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E5C6FE-6D69-49C9-9581-B0B9EE735047}"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136809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5C6FE-6D69-49C9-9581-B0B9EE735047}"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6917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5C6FE-6D69-49C9-9581-B0B9EE735047}"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E48A-39A4-477B-9308-E3247BE05CE7}" type="slidenum">
              <a:rPr lang="en-US" smtClean="0"/>
              <a:t>‹#›</a:t>
            </a:fld>
            <a:endParaRPr lang="en-US"/>
          </a:p>
        </p:txBody>
      </p:sp>
    </p:spTree>
    <p:extLst>
      <p:ext uri="{BB962C8B-B14F-4D97-AF65-F5344CB8AC3E}">
        <p14:creationId xmlns:p14="http://schemas.microsoft.com/office/powerpoint/2010/main" val="224058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5C6FE-6D69-49C9-9581-B0B9EE735047}" type="datetimeFigureOut">
              <a:rPr lang="en-US" smtClean="0"/>
              <a:t>5/13/2022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3E48A-39A4-477B-9308-E3247BE05CE7}" type="slidenum">
              <a:rPr lang="en-US" smtClean="0"/>
              <a:t>‹#›</a:t>
            </a:fld>
            <a:endParaRPr lang="en-US"/>
          </a:p>
        </p:txBody>
      </p:sp>
    </p:spTree>
    <p:extLst>
      <p:ext uri="{BB962C8B-B14F-4D97-AF65-F5344CB8AC3E}">
        <p14:creationId xmlns:p14="http://schemas.microsoft.com/office/powerpoint/2010/main" val="345715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ustomXml" Target="../ink/ink1.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9786" y="4497935"/>
            <a:ext cx="7772400" cy="1470025"/>
          </a:xfrm>
        </p:spPr>
        <p:txBody>
          <a:bodyPr>
            <a:normAutofit/>
          </a:bodyPr>
          <a:lstStyle/>
          <a:p>
            <a:r>
              <a:rPr lang="en-US" sz="6000" dirty="0"/>
              <a:t>Vitamin C</a:t>
            </a:r>
          </a:p>
        </p:txBody>
      </p:sp>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E7702F0-E986-5E59-8438-7972DF62147D}"/>
                  </a:ext>
                </a:extLst>
              </p14:cNvPr>
              <p14:cNvContentPartPr/>
              <p14:nvPr/>
            </p14:nvContentPartPr>
            <p14:xfrm>
              <a:off x="8008920" y="5312160"/>
              <a:ext cx="723960" cy="493920"/>
            </p14:xfrm>
          </p:contentPart>
        </mc:Choice>
        <mc:Fallback xmlns="">
          <p:pic>
            <p:nvPicPr>
              <p:cNvPr id="6" name="Ink 5">
                <a:extLst>
                  <a:ext uri="{FF2B5EF4-FFF2-40B4-BE49-F238E27FC236}">
                    <a16:creationId xmlns:a16="http://schemas.microsoft.com/office/drawing/2014/main" id="{9E7702F0-E986-5E59-8438-7972DF62147D}"/>
                  </a:ext>
                </a:extLst>
              </p:cNvPr>
              <p:cNvPicPr/>
              <p:nvPr/>
            </p:nvPicPr>
            <p:blipFill>
              <a:blip r:embed="rId7"/>
              <a:stretch>
                <a:fillRect/>
              </a:stretch>
            </p:blipFill>
            <p:spPr>
              <a:xfrm>
                <a:off x="7999560" y="5302800"/>
                <a:ext cx="742680" cy="512640"/>
              </a:xfrm>
              <a:prstGeom prst="rect">
                <a:avLst/>
              </a:prstGeom>
            </p:spPr>
          </p:pic>
        </mc:Fallback>
      </mc:AlternateContent>
      <p:pic>
        <p:nvPicPr>
          <p:cNvPr id="7" name="Audio 6">
            <a:hlinkClick r:id="" action="ppaction://media"/>
            <a:extLst>
              <a:ext uri="{FF2B5EF4-FFF2-40B4-BE49-F238E27FC236}">
                <a16:creationId xmlns:a16="http://schemas.microsoft.com/office/drawing/2014/main" id="{0A99D62B-7173-CEB0-321F-187A18F749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4179" y="6143083"/>
            <a:ext cx="406400" cy="406400"/>
          </a:xfrm>
          <a:prstGeom prst="rect">
            <a:avLst/>
          </a:prstGeom>
        </p:spPr>
      </p:pic>
    </p:spTree>
    <p:extLst>
      <p:ext uri="{BB962C8B-B14F-4D97-AF65-F5344CB8AC3E}">
        <p14:creationId xmlns:p14="http://schemas.microsoft.com/office/powerpoint/2010/main" val="3585748754"/>
      </p:ext>
    </p:extLst>
  </p:cSld>
  <p:clrMapOvr>
    <a:masterClrMapping/>
  </p:clrMapOvr>
  <mc:AlternateContent xmlns:mc="http://schemas.openxmlformats.org/markup-compatibility/2006" xmlns:p14="http://schemas.microsoft.com/office/powerpoint/2010/main">
    <mc:Choice Requires="p14">
      <p:transition spd="slow" p14:dur="2000" advTm="7483"/>
    </mc:Choice>
    <mc:Fallback xmlns="">
      <p:transition spd="slow" advTm="7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83B-0519-9DDF-5722-5EB6C2AE17A8}"/>
              </a:ext>
            </a:extLst>
          </p:cNvPr>
          <p:cNvSpPr>
            <a:spLocks noGrp="1"/>
          </p:cNvSpPr>
          <p:nvPr>
            <p:ph type="title"/>
          </p:nvPr>
        </p:nvSpPr>
        <p:spPr/>
        <p:txBody>
          <a:bodyPr/>
          <a:lstStyle/>
          <a:p>
            <a:endParaRPr lang="en-US"/>
          </a:p>
        </p:txBody>
      </p:sp>
      <p:pic>
        <p:nvPicPr>
          <p:cNvPr id="1026" name="Picture 2" descr="Vitamin C deficiency and commonly encountered oral lesions. | Download  Scientific Diagram">
            <a:extLst>
              <a:ext uri="{FF2B5EF4-FFF2-40B4-BE49-F238E27FC236}">
                <a16:creationId xmlns:a16="http://schemas.microsoft.com/office/drawing/2014/main" id="{9F711F80-EFCB-ED1E-B97B-C8FF8B422E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71821" cy="666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5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8DCE-F832-4334-802F-8B95BB4647BF}"/>
              </a:ext>
            </a:extLst>
          </p:cNvPr>
          <p:cNvSpPr>
            <a:spLocks noGrp="1"/>
          </p:cNvSpPr>
          <p:nvPr>
            <p:ph type="title"/>
          </p:nvPr>
        </p:nvSpPr>
        <p:spPr/>
        <p:txBody>
          <a:bodyPr/>
          <a:lstStyle/>
          <a:p>
            <a:r>
              <a:rPr lang="en-US" b="1" dirty="0">
                <a:solidFill>
                  <a:schemeClr val="accent6"/>
                </a:solidFill>
              </a:rPr>
              <a:t>Concept/Problems</a:t>
            </a:r>
            <a:endParaRPr lang="en-US" dirty="0"/>
          </a:p>
        </p:txBody>
      </p:sp>
      <p:pic>
        <p:nvPicPr>
          <p:cNvPr id="6" name="Picture 5">
            <a:extLst>
              <a:ext uri="{FF2B5EF4-FFF2-40B4-BE49-F238E27FC236}">
                <a16:creationId xmlns:a16="http://schemas.microsoft.com/office/drawing/2014/main" id="{ECECEF13-4CE6-8140-BB6A-53B190141D57}"/>
              </a:ext>
            </a:extLst>
          </p:cNvPr>
          <p:cNvPicPr>
            <a:picLocks noChangeAspect="1"/>
          </p:cNvPicPr>
          <p:nvPr/>
        </p:nvPicPr>
        <p:blipFill>
          <a:blip r:embed="rId3"/>
          <a:stretch>
            <a:fillRect/>
          </a:stretch>
        </p:blipFill>
        <p:spPr>
          <a:xfrm>
            <a:off x="0" y="-17585"/>
            <a:ext cx="9193427" cy="6875585"/>
          </a:xfrm>
          <a:prstGeom prst="rect">
            <a:avLst/>
          </a:prstGeom>
        </p:spPr>
      </p:pic>
      <p:sp>
        <p:nvSpPr>
          <p:cNvPr id="7" name="Content Placeholder 2">
            <a:extLst>
              <a:ext uri="{FF2B5EF4-FFF2-40B4-BE49-F238E27FC236}">
                <a16:creationId xmlns:a16="http://schemas.microsoft.com/office/drawing/2014/main" id="{FE8FD0F9-D4D3-7248-574A-001F35B47D30}"/>
              </a:ext>
            </a:extLst>
          </p:cNvPr>
          <p:cNvSpPr txBox="1">
            <a:spLocks/>
          </p:cNvSpPr>
          <p:nvPr/>
        </p:nvSpPr>
        <p:spPr>
          <a:xfrm>
            <a:off x="275967" y="1554591"/>
            <a:ext cx="4572915" cy="447550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US" sz="2800" dirty="0">
                <a:solidFill>
                  <a:srgbClr val="000000"/>
                </a:solidFill>
              </a:rPr>
              <a:t>Overdose may cause digestive discomfort:</a:t>
            </a:r>
          </a:p>
          <a:p>
            <a:pPr lvl="1" fontAlgn="base">
              <a:spcBef>
                <a:spcPts val="0"/>
              </a:spcBef>
              <a:buFont typeface="Courier New" panose="02070309020205020404" pitchFamily="49" charset="0"/>
              <a:buChar char="o"/>
            </a:pPr>
            <a:r>
              <a:rPr lang="en-US" sz="2400" dirty="0">
                <a:solidFill>
                  <a:srgbClr val="000000"/>
                </a:solidFill>
              </a:rPr>
              <a:t>Nausea</a:t>
            </a:r>
          </a:p>
          <a:p>
            <a:pPr lvl="1" fontAlgn="base">
              <a:spcBef>
                <a:spcPts val="0"/>
              </a:spcBef>
              <a:buFont typeface="Courier New" panose="02070309020205020404" pitchFamily="49" charset="0"/>
              <a:buChar char="o"/>
            </a:pPr>
            <a:r>
              <a:rPr lang="en-US" sz="2400" dirty="0">
                <a:solidFill>
                  <a:srgbClr val="000000"/>
                </a:solidFill>
              </a:rPr>
              <a:t>Diarrhea</a:t>
            </a:r>
          </a:p>
          <a:p>
            <a:pPr lvl="1" fontAlgn="base">
              <a:spcBef>
                <a:spcPts val="0"/>
              </a:spcBef>
              <a:buFont typeface="Courier New" panose="02070309020205020404" pitchFamily="49" charset="0"/>
              <a:buChar char="o"/>
            </a:pPr>
            <a:r>
              <a:rPr lang="en-US" sz="2400" dirty="0">
                <a:solidFill>
                  <a:srgbClr val="000000"/>
                </a:solidFill>
              </a:rPr>
              <a:t>Stomach cramping and bloating</a:t>
            </a:r>
          </a:p>
          <a:p>
            <a:pPr lvl="1" fontAlgn="base">
              <a:spcBef>
                <a:spcPts val="0"/>
              </a:spcBef>
              <a:spcAft>
                <a:spcPts val="2000"/>
              </a:spcAft>
              <a:buFont typeface="Courier New" panose="02070309020205020404" pitchFamily="49" charset="0"/>
              <a:buChar char="o"/>
            </a:pPr>
            <a:r>
              <a:rPr lang="en-US" sz="2400" dirty="0">
                <a:solidFill>
                  <a:srgbClr val="000000"/>
                </a:solidFill>
              </a:rPr>
              <a:t>General abdominal discomfort</a:t>
            </a:r>
          </a:p>
          <a:p>
            <a:pPr fontAlgn="base">
              <a:spcBef>
                <a:spcPts val="1400"/>
              </a:spcBef>
            </a:pPr>
            <a:r>
              <a:rPr lang="en-US" sz="2800" dirty="0">
                <a:solidFill>
                  <a:srgbClr val="000000"/>
                </a:solidFill>
              </a:rPr>
              <a:t>May cause dental erosion/tooth wear</a:t>
            </a:r>
          </a:p>
          <a:p>
            <a:pPr fontAlgn="base">
              <a:spcBef>
                <a:spcPts val="1400"/>
              </a:spcBef>
            </a:pPr>
            <a:r>
              <a:rPr lang="en-US" sz="2800" dirty="0">
                <a:solidFill>
                  <a:srgbClr val="000000"/>
                </a:solidFill>
              </a:rPr>
              <a:t>Taking vitamin C in high doses cause vitamin B-12 deficiency</a:t>
            </a:r>
          </a:p>
          <a:p>
            <a:pPr fontAlgn="base">
              <a:spcBef>
                <a:spcPts val="1400"/>
              </a:spcBef>
            </a:pPr>
            <a:r>
              <a:rPr lang="en-US" sz="2800" dirty="0">
                <a:solidFill>
                  <a:srgbClr val="000000"/>
                </a:solidFill>
              </a:rPr>
              <a:t>Toxicity is rare</a:t>
            </a:r>
          </a:p>
        </p:txBody>
      </p:sp>
      <p:sp>
        <p:nvSpPr>
          <p:cNvPr id="10" name="Title 1">
            <a:extLst>
              <a:ext uri="{FF2B5EF4-FFF2-40B4-BE49-F238E27FC236}">
                <a16:creationId xmlns:a16="http://schemas.microsoft.com/office/drawing/2014/main" id="{4CBB558B-1B32-2472-1B22-B43ACA086EE9}"/>
              </a:ext>
            </a:extLst>
          </p:cNvPr>
          <p:cNvSpPr txBox="1">
            <a:spLocks/>
          </p:cNvSpPr>
          <p:nvPr/>
        </p:nvSpPr>
        <p:spPr>
          <a:xfrm>
            <a:off x="432486" y="1807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6"/>
                </a:solidFill>
              </a:rPr>
              <a:t>Concept/Problems</a:t>
            </a:r>
          </a:p>
        </p:txBody>
      </p:sp>
      <p:pic>
        <p:nvPicPr>
          <p:cNvPr id="11" name="Picture 2" descr="Can you overdose on vitamin C? Too much can cause stomach pain and farting  | Express.co.uk">
            <a:extLst>
              <a:ext uri="{FF2B5EF4-FFF2-40B4-BE49-F238E27FC236}">
                <a16:creationId xmlns:a16="http://schemas.microsoft.com/office/drawing/2014/main" id="{13B8961D-D539-2D38-B91B-15E6654BD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206" y="1641599"/>
            <a:ext cx="3293827" cy="1962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w Vitamin “C” Can Help Gum and Teeth Health? - Smile Perfectors">
            <a:extLst>
              <a:ext uri="{FF2B5EF4-FFF2-40B4-BE49-F238E27FC236}">
                <a16:creationId xmlns:a16="http://schemas.microsoft.com/office/drawing/2014/main" id="{7F4DEBFF-9932-09D5-072E-32438B5D3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4207" y="3969297"/>
            <a:ext cx="3293826" cy="247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1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9928-4A45-4E79-9ED8-F5726DC42FDC}"/>
              </a:ext>
            </a:extLst>
          </p:cNvPr>
          <p:cNvSpPr>
            <a:spLocks noGrp="1"/>
          </p:cNvSpPr>
          <p:nvPr>
            <p:ph type="title"/>
          </p:nvPr>
        </p:nvSpPr>
        <p:spPr/>
        <p:txBody>
          <a:bodyPr/>
          <a:lstStyle/>
          <a:p>
            <a:r>
              <a:rPr lang="en-US" b="1">
                <a:solidFill>
                  <a:schemeClr val="accent6"/>
                </a:solidFill>
              </a:rPr>
              <a:t>Conclusion</a:t>
            </a:r>
          </a:p>
        </p:txBody>
      </p:sp>
      <p:sp>
        <p:nvSpPr>
          <p:cNvPr id="3" name="Content Placeholder 2">
            <a:extLst>
              <a:ext uri="{FF2B5EF4-FFF2-40B4-BE49-F238E27FC236}">
                <a16:creationId xmlns:a16="http://schemas.microsoft.com/office/drawing/2014/main" id="{0FF78A6C-6BFD-41E7-B773-4A7C756ABBAA}"/>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Vitamin C deficiency and insufficiency persists and likely contribute to suboptimal bone health.</a:t>
            </a:r>
            <a:endParaRPr lang="en-US" dirty="0">
              <a:cs typeface="Calibri"/>
            </a:endParaRPr>
          </a:p>
          <a:p>
            <a:r>
              <a:rPr lang="en-US" dirty="0">
                <a:ea typeface="+mn-lt"/>
                <a:cs typeface="+mn-lt"/>
              </a:rPr>
              <a:t>The effect on bone health is vital and has proven to be regulated through a series of complex mechanisms of interaction. </a:t>
            </a:r>
            <a:endParaRPr lang="en-US" sz="3000" b="0" i="0" u="none" strike="noStrike" dirty="0">
              <a:effectLst/>
            </a:endParaRPr>
          </a:p>
          <a:p>
            <a:r>
              <a:rPr lang="en-US" sz="3000" b="0" i="0" u="none" strike="noStrike" dirty="0">
                <a:effectLst/>
              </a:rPr>
              <a:t>Supports epithelial barrier function against pathogens</a:t>
            </a:r>
          </a:p>
          <a:p>
            <a:r>
              <a:rPr lang="en-US" sz="3000" b="0" i="0" u="none" strike="noStrike" dirty="0">
                <a:effectLst/>
              </a:rPr>
              <a:t>Vitamin C deficiency results in impaired immunity and higher susceptibility to infections.</a:t>
            </a:r>
            <a:endParaRPr lang="en-US" sz="3000" dirty="0"/>
          </a:p>
          <a:p>
            <a:pPr marL="0" indent="0">
              <a:buNone/>
            </a:pPr>
            <a:br>
              <a:rPr lang="en-US" dirty="0"/>
            </a:br>
            <a:endParaRPr lang="en-US" dirty="0">
              <a:cs typeface="Calibri"/>
            </a:endParaRPr>
          </a:p>
          <a:p>
            <a:endParaRPr lang="en-US" dirty="0">
              <a:cs typeface="Calibri"/>
            </a:endParaRPr>
          </a:p>
        </p:txBody>
      </p:sp>
    </p:spTree>
    <p:extLst>
      <p:ext uri="{BB962C8B-B14F-4D97-AF65-F5344CB8AC3E}">
        <p14:creationId xmlns:p14="http://schemas.microsoft.com/office/powerpoint/2010/main" val="407885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tamin C: Why Is It Important?">
            <a:extLst>
              <a:ext uri="{FF2B5EF4-FFF2-40B4-BE49-F238E27FC236}">
                <a16:creationId xmlns:a16="http://schemas.microsoft.com/office/drawing/2014/main" id="{84086EA1-A283-4486-9B46-4512226F8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 y="1"/>
            <a:ext cx="9139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0232E3-06D3-4D3B-8EFC-4B8ADB32C11F}"/>
              </a:ext>
            </a:extLst>
          </p:cNvPr>
          <p:cNvSpPr/>
          <p:nvPr/>
        </p:nvSpPr>
        <p:spPr>
          <a:xfrm>
            <a:off x="0" y="69490"/>
            <a:ext cx="1622772" cy="1380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5CE6E9-18BE-7608-0AFF-CC9AC1971D40}"/>
              </a:ext>
            </a:extLst>
          </p:cNvPr>
          <p:cNvSpPr/>
          <p:nvPr/>
        </p:nvSpPr>
        <p:spPr>
          <a:xfrm>
            <a:off x="558085" y="3074560"/>
            <a:ext cx="1826686" cy="886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F10F6D-3579-156F-9CDA-729A7CC82D96}"/>
              </a:ext>
            </a:extLst>
          </p:cNvPr>
          <p:cNvSpPr/>
          <p:nvPr/>
        </p:nvSpPr>
        <p:spPr>
          <a:xfrm>
            <a:off x="4250029" y="3171151"/>
            <a:ext cx="4241473" cy="564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AC32C4-4767-C474-CCB7-4356F6356DBD}"/>
              </a:ext>
            </a:extLst>
          </p:cNvPr>
          <p:cNvSpPr/>
          <p:nvPr/>
        </p:nvSpPr>
        <p:spPr>
          <a:xfrm>
            <a:off x="2286001" y="530982"/>
            <a:ext cx="4241473" cy="5941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DF8200-0940-7A88-EA93-DC834294CDCD}"/>
              </a:ext>
            </a:extLst>
          </p:cNvPr>
          <p:cNvPicPr>
            <a:picLocks noChangeAspect="1"/>
          </p:cNvPicPr>
          <p:nvPr/>
        </p:nvPicPr>
        <p:blipFill>
          <a:blip r:embed="rId4"/>
          <a:stretch>
            <a:fillRect/>
          </a:stretch>
        </p:blipFill>
        <p:spPr>
          <a:xfrm>
            <a:off x="2406190" y="761466"/>
            <a:ext cx="4447533" cy="5335068"/>
          </a:xfrm>
          <a:prstGeom prst="rect">
            <a:avLst/>
          </a:prstGeom>
        </p:spPr>
      </p:pic>
      <p:pic>
        <p:nvPicPr>
          <p:cNvPr id="12" name="Picture 5">
            <a:extLst>
              <a:ext uri="{FF2B5EF4-FFF2-40B4-BE49-F238E27FC236}">
                <a16:creationId xmlns:a16="http://schemas.microsoft.com/office/drawing/2014/main" id="{26304208-CF4A-54F4-DF85-4F47FC827F1C}"/>
              </a:ext>
            </a:extLst>
          </p:cNvPr>
          <p:cNvPicPr>
            <a:picLocks noChangeAspect="1"/>
          </p:cNvPicPr>
          <p:nvPr/>
        </p:nvPicPr>
        <p:blipFill>
          <a:blip r:embed="rId5"/>
          <a:stretch>
            <a:fillRect/>
          </a:stretch>
        </p:blipFill>
        <p:spPr>
          <a:xfrm>
            <a:off x="1038412" y="1046698"/>
            <a:ext cx="2095823" cy="633621"/>
          </a:xfrm>
          <a:prstGeom prst="rect">
            <a:avLst/>
          </a:prstGeom>
        </p:spPr>
      </p:pic>
    </p:spTree>
    <p:extLst>
      <p:ext uri="{BB962C8B-B14F-4D97-AF65-F5344CB8AC3E}">
        <p14:creationId xmlns:p14="http://schemas.microsoft.com/office/powerpoint/2010/main" val="1883462431"/>
      </p:ext>
    </p:extLst>
  </p:cSld>
  <p:clrMapOvr>
    <a:masterClrMapping/>
  </p:clrMapOvr>
  <mc:AlternateContent xmlns:mc="http://schemas.openxmlformats.org/markup-compatibility/2006" xmlns:p14="http://schemas.microsoft.com/office/powerpoint/2010/main">
    <mc:Choice Requires="p14">
      <p:transition spd="slow" p14:dur="2000" advTm="4479"/>
    </mc:Choice>
    <mc:Fallback xmlns="">
      <p:transition spd="slow" advTm="44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264F-84D3-4AF2-96F4-A1C76325D246}"/>
              </a:ext>
            </a:extLst>
          </p:cNvPr>
          <p:cNvSpPr>
            <a:spLocks noGrp="1"/>
          </p:cNvSpPr>
          <p:nvPr>
            <p:ph type="title"/>
          </p:nvPr>
        </p:nvSpPr>
        <p:spPr/>
        <p:txBody>
          <a:bodyPr/>
          <a:lstStyle/>
          <a:p>
            <a:r>
              <a:rPr lang="en-US" b="1" dirty="0">
                <a:solidFill>
                  <a:schemeClr val="accent6"/>
                </a:solidFill>
              </a:rPr>
              <a:t>References</a:t>
            </a:r>
          </a:p>
        </p:txBody>
      </p:sp>
      <p:sp>
        <p:nvSpPr>
          <p:cNvPr id="3" name="Content Placeholder 2">
            <a:extLst>
              <a:ext uri="{FF2B5EF4-FFF2-40B4-BE49-F238E27FC236}">
                <a16:creationId xmlns:a16="http://schemas.microsoft.com/office/drawing/2014/main" id="{3A473133-F0C8-4252-81CD-932D35FB3373}"/>
              </a:ext>
            </a:extLst>
          </p:cNvPr>
          <p:cNvSpPr>
            <a:spLocks noGrp="1"/>
          </p:cNvSpPr>
          <p:nvPr>
            <p:ph idx="1"/>
          </p:nvPr>
        </p:nvSpPr>
        <p:spPr/>
        <p:txBody>
          <a:bodyPr vert="horz" lIns="91440" tIns="45720" rIns="91440" bIns="45720" rtlCol="0" anchor="t">
            <a:normAutofit fontScale="40000" lnSpcReduction="20000"/>
          </a:bodyPr>
          <a:lstStyle/>
          <a:p>
            <a:pPr marL="0" indent="0">
              <a:buNone/>
            </a:pPr>
            <a:br>
              <a:rPr lang="en-US"/>
            </a:br>
            <a:endParaRPr lang="en-US">
              <a:cs typeface="Calibri"/>
            </a:endParaRPr>
          </a:p>
          <a:p>
            <a:r>
              <a:rPr lang="en-US" err="1">
                <a:ea typeface="+mn-lt"/>
                <a:cs typeface="+mn-lt"/>
              </a:rPr>
              <a:t>Carr</a:t>
            </a:r>
            <a:r>
              <a:rPr lang="en-US">
                <a:ea typeface="+mn-lt"/>
                <a:cs typeface="+mn-lt"/>
              </a:rPr>
              <a:t>, C. A. &amp; Maggini, S. 2017. Vitamin C and immune function.</a:t>
            </a:r>
            <a:r>
              <a:rPr lang="en-US" i="1">
                <a:ea typeface="+mn-lt"/>
                <a:cs typeface="+mn-lt"/>
              </a:rPr>
              <a:t> National Library of Medicine. 9(11) 1211</a:t>
            </a:r>
            <a:endParaRPr lang="en-US"/>
          </a:p>
          <a:p>
            <a:pPr marL="0" indent="0">
              <a:buNone/>
            </a:pPr>
            <a:br>
              <a:rPr lang="en-US"/>
            </a:br>
            <a:endParaRPr lang="en-US">
              <a:cs typeface="Calibri"/>
            </a:endParaRPr>
          </a:p>
          <a:p>
            <a:r>
              <a:rPr lang="en-US">
                <a:ea typeface="+mn-lt"/>
                <a:cs typeface="+mn-lt"/>
              </a:rPr>
              <a:t>National Institutes of Health. “Office of Dietary Supplements - Vitamin C.” </a:t>
            </a:r>
            <a:r>
              <a:rPr lang="en-US" i="1">
                <a:ea typeface="+mn-lt"/>
                <a:cs typeface="+mn-lt"/>
              </a:rPr>
              <a:t>Nih.gov</a:t>
            </a:r>
            <a:r>
              <a:rPr lang="en-US">
                <a:ea typeface="+mn-lt"/>
                <a:cs typeface="+mn-lt"/>
              </a:rPr>
              <a:t>, 26 Mar. 2021, ods.od.nih.gov/factsheets/</a:t>
            </a:r>
            <a:r>
              <a:rPr lang="en-US" err="1">
                <a:ea typeface="+mn-lt"/>
                <a:cs typeface="+mn-lt"/>
              </a:rPr>
              <a:t>VitaminC-HealthProfessional</a:t>
            </a:r>
            <a:r>
              <a:rPr lang="en-US">
                <a:ea typeface="+mn-lt"/>
                <a:cs typeface="+mn-lt"/>
              </a:rPr>
              <a:t>/.</a:t>
            </a:r>
            <a:endParaRPr lang="en-US"/>
          </a:p>
          <a:p>
            <a:endParaRPr lang="en-US"/>
          </a:p>
          <a:p>
            <a:r>
              <a:rPr lang="en-US">
                <a:ea typeface="+mn-lt"/>
                <a:cs typeface="+mn-lt"/>
              </a:rPr>
              <a:t>“Vitamin c (Ascorbic Acid) Information | Mount Sinai - New York.” </a:t>
            </a:r>
            <a:r>
              <a:rPr lang="en-US" i="1">
                <a:ea typeface="+mn-lt"/>
                <a:cs typeface="+mn-lt"/>
              </a:rPr>
              <a:t>Mount Sinai Health System</a:t>
            </a:r>
            <a:endParaRPr lang="en-US">
              <a:cs typeface="Calibri"/>
            </a:endParaRPr>
          </a:p>
          <a:p>
            <a:endParaRPr lang="en-US"/>
          </a:p>
          <a:p>
            <a:r>
              <a:rPr lang="en-US">
                <a:ea typeface="+mn-lt"/>
                <a:cs typeface="+mn-lt"/>
              </a:rPr>
              <a:t>Cecchini-259, Jill. “Vitamin c Update: Implications for Periodontal Health and Healing.” </a:t>
            </a:r>
            <a:r>
              <a:rPr lang="en-US" i="1">
                <a:ea typeface="+mn-lt"/>
                <a:cs typeface="+mn-lt"/>
              </a:rPr>
              <a:t>Oral Health Group</a:t>
            </a:r>
            <a:r>
              <a:rPr lang="en-US">
                <a:ea typeface="+mn-lt"/>
                <a:cs typeface="+mn-lt"/>
              </a:rPr>
              <a:t>, 12 Oct. 2017</a:t>
            </a:r>
            <a:endParaRPr lang="en-US"/>
          </a:p>
          <a:p>
            <a:endParaRPr lang="en-US"/>
          </a:p>
          <a:p>
            <a:r>
              <a:rPr lang="en-US">
                <a:ea typeface="+mn-lt"/>
                <a:cs typeface="+mn-lt"/>
              </a:rPr>
              <a:t>Aghajanian, P., Hall, S., </a:t>
            </a:r>
            <a:r>
              <a:rPr lang="en-US" err="1">
                <a:ea typeface="+mn-lt"/>
                <a:cs typeface="+mn-lt"/>
              </a:rPr>
              <a:t>Wongworawat</a:t>
            </a:r>
            <a:r>
              <a:rPr lang="en-US">
                <a:ea typeface="+mn-lt"/>
                <a:cs typeface="+mn-lt"/>
              </a:rPr>
              <a:t>, M. D., &amp; Mohan, S. (2015, September 11). The Roles and  Mechanisms of Actions of Vitamin C in Bone: New Developments.</a:t>
            </a:r>
            <a:r>
              <a:rPr lang="en-US" i="1">
                <a:ea typeface="+mn-lt"/>
                <a:cs typeface="+mn-lt"/>
              </a:rPr>
              <a:t> Wiley Online Library</a:t>
            </a:r>
            <a:r>
              <a:rPr lang="en-US">
                <a:ea typeface="+mn-lt"/>
                <a:cs typeface="+mn-lt"/>
              </a:rPr>
              <a:t>. asbmr.onlinelibrary.wiley.com. </a:t>
            </a:r>
            <a:r>
              <a:rPr lang="en-US" i="1">
                <a:ea typeface="+mn-lt"/>
                <a:cs typeface="+mn-lt"/>
              </a:rPr>
              <a:t>30</a:t>
            </a:r>
            <a:r>
              <a:rPr lang="en-US">
                <a:ea typeface="+mn-lt"/>
                <a:cs typeface="+mn-lt"/>
              </a:rPr>
              <a:t>(11), 1945-1955. </a:t>
            </a:r>
          </a:p>
          <a:p>
            <a:endParaRPr lang="en-US">
              <a:ea typeface="+mn-lt"/>
              <a:cs typeface="+mn-lt"/>
            </a:endParaRPr>
          </a:p>
          <a:p>
            <a:endParaRPr lang="en-US">
              <a:cs typeface="Calibri"/>
            </a:endParaRPr>
          </a:p>
          <a:p>
            <a:pPr marL="0" indent="0">
              <a:buNone/>
            </a:pPr>
            <a:endParaRPr lang="en-US">
              <a:cs typeface="Calibri"/>
            </a:endParaRPr>
          </a:p>
          <a:p>
            <a:pPr marL="0" indent="0">
              <a:buNone/>
            </a:pPr>
            <a:br>
              <a:rPr lang="en-US"/>
            </a:br>
            <a:endParaRPr lang="en-US">
              <a:cs typeface="Calibri"/>
            </a:endParaRPr>
          </a:p>
          <a:p>
            <a:endParaRPr lang="en-US">
              <a:cs typeface="Calibri"/>
            </a:endParaRPr>
          </a:p>
        </p:txBody>
      </p:sp>
    </p:spTree>
    <p:extLst>
      <p:ext uri="{BB962C8B-B14F-4D97-AF65-F5344CB8AC3E}">
        <p14:creationId xmlns:p14="http://schemas.microsoft.com/office/powerpoint/2010/main" val="363285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Introduction</a:t>
            </a:r>
          </a:p>
        </p:txBody>
      </p:sp>
      <p:sp>
        <p:nvSpPr>
          <p:cNvPr id="3" name="Content Placeholder 2"/>
          <p:cNvSpPr>
            <a:spLocks noGrp="1"/>
          </p:cNvSpPr>
          <p:nvPr>
            <p:ph idx="1"/>
          </p:nvPr>
        </p:nvSpPr>
        <p:spPr>
          <a:xfrm>
            <a:off x="457200" y="1541205"/>
            <a:ext cx="8229600" cy="4816348"/>
          </a:xfrm>
        </p:spPr>
        <p:txBody>
          <a:bodyPr vert="horz" lIns="91440" tIns="45720" rIns="91440" bIns="45720" rtlCol="0" anchor="t">
            <a:normAutofit/>
          </a:bodyPr>
          <a:lstStyle/>
          <a:p>
            <a:r>
              <a:rPr lang="en-US" sz="2000" dirty="0">
                <a:ea typeface="+mn-lt"/>
                <a:cs typeface="+mn-lt"/>
              </a:rPr>
              <a:t>Also known as Ascorbic Acid</a:t>
            </a:r>
          </a:p>
          <a:p>
            <a:r>
              <a:rPr lang="en-US" sz="2000" dirty="0">
                <a:ea typeface="+mn-lt"/>
                <a:cs typeface="+mn-lt"/>
              </a:rPr>
              <a:t>Antioxidant that helps protect your cells against the effects of free radicals</a:t>
            </a:r>
          </a:p>
          <a:p>
            <a:pPr lvl="1"/>
            <a:r>
              <a:rPr lang="en-US" sz="1600" dirty="0">
                <a:ea typeface="+mn-lt"/>
                <a:cs typeface="+mn-lt"/>
              </a:rPr>
              <a:t>Involved in the regulation of function, development, and cells within the body</a:t>
            </a:r>
          </a:p>
          <a:p>
            <a:r>
              <a:rPr lang="en-US" sz="2000" dirty="0">
                <a:ea typeface="+mn-lt"/>
                <a:cs typeface="+mn-lt"/>
              </a:rPr>
              <a:t>Essential nutrient found in fruits and vegetables</a:t>
            </a:r>
          </a:p>
          <a:p>
            <a:r>
              <a:rPr lang="en-US" sz="2000" dirty="0">
                <a:ea typeface="+mn-lt"/>
                <a:cs typeface="+mn-lt"/>
              </a:rPr>
              <a:t>Needed in small amounts for normal body function:</a:t>
            </a:r>
            <a:endParaRPr lang="en-US" sz="2000" dirty="0">
              <a:cs typeface="Calibri"/>
            </a:endParaRPr>
          </a:p>
          <a:p>
            <a:pPr lvl="1">
              <a:buFont typeface="Courier New" panose="02070309020205020404" pitchFamily="49" charset="0"/>
              <a:buChar char="o"/>
            </a:pPr>
            <a:r>
              <a:rPr lang="en-US" sz="1800" dirty="0">
                <a:ea typeface="+mn-lt"/>
                <a:cs typeface="+mn-lt"/>
              </a:rPr>
              <a:t>Formation of collagen</a:t>
            </a:r>
            <a:endParaRPr lang="en-US" sz="2400" dirty="0"/>
          </a:p>
          <a:p>
            <a:pPr lvl="1">
              <a:buFont typeface="Courier New" panose="02070309020205020404" pitchFamily="49" charset="0"/>
              <a:buChar char="o"/>
            </a:pPr>
            <a:r>
              <a:rPr lang="en-US" sz="1800" dirty="0">
                <a:ea typeface="+mn-lt"/>
                <a:cs typeface="+mn-lt"/>
              </a:rPr>
              <a:t>Absorption of iron</a:t>
            </a:r>
            <a:endParaRPr lang="en-US" sz="2400" dirty="0"/>
          </a:p>
          <a:p>
            <a:pPr lvl="1">
              <a:buFont typeface="Courier New" panose="02070309020205020404" pitchFamily="49" charset="0"/>
              <a:buChar char="o"/>
            </a:pPr>
            <a:r>
              <a:rPr lang="en-US" sz="1800" dirty="0">
                <a:ea typeface="+mn-lt"/>
                <a:cs typeface="+mn-lt"/>
              </a:rPr>
              <a:t>Proper functioning of the immune system</a:t>
            </a:r>
            <a:endParaRPr lang="en-US" sz="2400" dirty="0"/>
          </a:p>
          <a:p>
            <a:pPr lvl="1">
              <a:buFont typeface="Courier New" panose="02070309020205020404" pitchFamily="49" charset="0"/>
              <a:buChar char="o"/>
            </a:pPr>
            <a:r>
              <a:rPr lang="en-US" sz="1800" dirty="0">
                <a:ea typeface="+mn-lt"/>
                <a:cs typeface="+mn-lt"/>
              </a:rPr>
              <a:t>Wound healing</a:t>
            </a:r>
            <a:endParaRPr lang="en-US" sz="2400" dirty="0"/>
          </a:p>
          <a:p>
            <a:pPr lvl="1">
              <a:buFont typeface="Courier New" panose="02070309020205020404" pitchFamily="49" charset="0"/>
              <a:buChar char="o"/>
            </a:pPr>
            <a:r>
              <a:rPr lang="en-US" sz="1800" dirty="0">
                <a:ea typeface="+mn-lt"/>
                <a:cs typeface="+mn-lt"/>
              </a:rPr>
              <a:t>Maintenance of cartilage, bones, and teeth</a:t>
            </a:r>
            <a:endParaRPr lang="en-US" sz="2400" dirty="0"/>
          </a:p>
          <a:p>
            <a:endParaRPr lang="en-US" sz="2000" dirty="0">
              <a:cs typeface="Calibri"/>
            </a:endParaRPr>
          </a:p>
        </p:txBody>
      </p:sp>
    </p:spTree>
    <p:extLst>
      <p:ext uri="{BB962C8B-B14F-4D97-AF65-F5344CB8AC3E}">
        <p14:creationId xmlns:p14="http://schemas.microsoft.com/office/powerpoint/2010/main" val="38702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551F3C-71A5-8EC1-EE05-D08A76D89C1B}"/>
              </a:ext>
            </a:extLst>
          </p:cNvPr>
          <p:cNvPicPr>
            <a:picLocks noChangeAspect="1"/>
          </p:cNvPicPr>
          <p:nvPr/>
        </p:nvPicPr>
        <p:blipFill>
          <a:blip r:embed="rId3"/>
          <a:stretch>
            <a:fillRect/>
          </a:stretch>
        </p:blipFill>
        <p:spPr>
          <a:xfrm>
            <a:off x="0" y="-17585"/>
            <a:ext cx="9193427" cy="6875585"/>
          </a:xfrm>
          <a:prstGeom prst="rect">
            <a:avLst/>
          </a:prstGeom>
        </p:spPr>
      </p:pic>
      <p:sp>
        <p:nvSpPr>
          <p:cNvPr id="8" name="Title 1">
            <a:extLst>
              <a:ext uri="{FF2B5EF4-FFF2-40B4-BE49-F238E27FC236}">
                <a16:creationId xmlns:a16="http://schemas.microsoft.com/office/drawing/2014/main" id="{D8FE2963-062E-FE8B-089D-C4C68BA0CCBA}"/>
              </a:ext>
            </a:extLst>
          </p:cNvPr>
          <p:cNvSpPr txBox="1">
            <a:spLocks/>
          </p:cNvSpPr>
          <p:nvPr/>
        </p:nvSpPr>
        <p:spPr>
          <a:xfrm>
            <a:off x="432486" y="1807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6"/>
                </a:solidFill>
              </a:rPr>
              <a:t>Biochemistry Knowledge</a:t>
            </a:r>
          </a:p>
        </p:txBody>
      </p:sp>
      <p:sp>
        <p:nvSpPr>
          <p:cNvPr id="11" name="Content Placeholder 2">
            <a:extLst>
              <a:ext uri="{FF2B5EF4-FFF2-40B4-BE49-F238E27FC236}">
                <a16:creationId xmlns:a16="http://schemas.microsoft.com/office/drawing/2014/main" id="{08099C32-9763-7631-42A9-37E1ED2E99AA}"/>
              </a:ext>
            </a:extLst>
          </p:cNvPr>
          <p:cNvSpPr txBox="1">
            <a:spLocks/>
          </p:cNvSpPr>
          <p:nvPr/>
        </p:nvSpPr>
        <p:spPr>
          <a:xfrm>
            <a:off x="689487" y="1460876"/>
            <a:ext cx="5183735" cy="4525963"/>
          </a:xfrm>
          <a:prstGeom prst="rect">
            <a:avLst/>
          </a:prstGeom>
        </p:spPr>
        <p:txBody>
          <a:bodyPr vert="horz" lIns="91440" tIns="45720" rIns="91440" bIns="45720" rtlCol="0" anchor="t">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water-soluble compound and is necessary for enzyme activation, oxidative stress reduction, and immune function</a:t>
            </a:r>
          </a:p>
          <a:p>
            <a:r>
              <a:rPr lang="en-US" dirty="0"/>
              <a:t>Most heat labile vitamin and acts as a strong reducing agent</a:t>
            </a:r>
          </a:p>
          <a:p>
            <a:r>
              <a:rPr lang="en-US" dirty="0">
                <a:cs typeface="Calibri"/>
              </a:rPr>
              <a:t>An essential nutrient that cannot be made</a:t>
            </a:r>
            <a:endParaRPr lang="en-US" dirty="0"/>
          </a:p>
          <a:p>
            <a:r>
              <a:rPr lang="en-US" dirty="0"/>
              <a:t>Humans cannot synthesize or store ascorbic acid due to deficiency of single enzyme L-</a:t>
            </a:r>
            <a:r>
              <a:rPr lang="en-US" dirty="0" err="1"/>
              <a:t>gulonolactone</a:t>
            </a:r>
            <a:r>
              <a:rPr lang="en-US" dirty="0"/>
              <a:t> oxidase</a:t>
            </a:r>
          </a:p>
          <a:p>
            <a:pPr lvl="1"/>
            <a:r>
              <a:rPr lang="en-US" dirty="0">
                <a:cs typeface="Calibri"/>
              </a:rPr>
              <a:t>Must be obtained from diet </a:t>
            </a:r>
          </a:p>
          <a:p>
            <a:r>
              <a:rPr lang="en-US" dirty="0"/>
              <a:t>Rapidly absorbed in the intestine and excreted  in urine</a:t>
            </a:r>
          </a:p>
          <a:p>
            <a:r>
              <a:rPr lang="en-US" dirty="0">
                <a:cs typeface="Calibri"/>
              </a:rPr>
              <a:t>Involved in synthesis of collagen fibers </a:t>
            </a:r>
          </a:p>
          <a:p>
            <a:pPr marL="0" indent="0">
              <a:buNone/>
            </a:pPr>
            <a:endParaRPr lang="en-US" dirty="0">
              <a:cs typeface="Calibri"/>
            </a:endParaRPr>
          </a:p>
        </p:txBody>
      </p:sp>
      <p:pic>
        <p:nvPicPr>
          <p:cNvPr id="14" name="Picture 4" descr="Vitamin C supplementation in pregnancy: A review of current literature">
            <a:extLst>
              <a:ext uri="{FF2B5EF4-FFF2-40B4-BE49-F238E27FC236}">
                <a16:creationId xmlns:a16="http://schemas.microsoft.com/office/drawing/2014/main" id="{89BB55A0-AEE7-431A-9890-A72549B7C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562" y="1831667"/>
            <a:ext cx="22955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asuring vitamin C">
            <a:extLst>
              <a:ext uri="{FF2B5EF4-FFF2-40B4-BE49-F238E27FC236}">
                <a16:creationId xmlns:a16="http://schemas.microsoft.com/office/drawing/2014/main" id="{4BA059E5-0FBD-CB72-2D67-322672562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559" y="4140508"/>
            <a:ext cx="2801529" cy="213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1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7051E3-B7E0-9369-5C7F-B72131B48B7B}"/>
              </a:ext>
            </a:extLst>
          </p:cNvPr>
          <p:cNvPicPr>
            <a:picLocks noChangeAspect="1"/>
          </p:cNvPicPr>
          <p:nvPr/>
        </p:nvPicPr>
        <p:blipFill>
          <a:blip r:embed="rId4"/>
          <a:stretch>
            <a:fillRect/>
          </a:stretch>
        </p:blipFill>
        <p:spPr>
          <a:xfrm>
            <a:off x="0" y="-17585"/>
            <a:ext cx="9193427" cy="6875585"/>
          </a:xfrm>
          <a:prstGeom prst="rect">
            <a:avLst/>
          </a:prstGeom>
        </p:spPr>
      </p:pic>
      <p:sp>
        <p:nvSpPr>
          <p:cNvPr id="8" name="Title 3">
            <a:extLst>
              <a:ext uri="{FF2B5EF4-FFF2-40B4-BE49-F238E27FC236}">
                <a16:creationId xmlns:a16="http://schemas.microsoft.com/office/drawing/2014/main" id="{80330711-E4A7-C2DE-50DB-751A405FCD2E}"/>
              </a:ext>
            </a:extLst>
          </p:cNvPr>
          <p:cNvSpPr txBox="1">
            <a:spLocks/>
          </p:cNvSpPr>
          <p:nvPr/>
        </p:nvSpPr>
        <p:spPr>
          <a:xfrm>
            <a:off x="368578" y="21451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chemeClr val="accent6"/>
                </a:solidFill>
              </a:rPr>
              <a:t>Current Status</a:t>
            </a:r>
            <a:endParaRPr lang="en-US" b="1" dirty="0">
              <a:solidFill>
                <a:schemeClr val="accent6"/>
              </a:solidFill>
            </a:endParaRPr>
          </a:p>
        </p:txBody>
      </p:sp>
      <p:sp>
        <p:nvSpPr>
          <p:cNvPr id="11" name="Content Placeholder 4">
            <a:extLst>
              <a:ext uri="{FF2B5EF4-FFF2-40B4-BE49-F238E27FC236}">
                <a16:creationId xmlns:a16="http://schemas.microsoft.com/office/drawing/2014/main" id="{054FEDD5-B631-2EC4-F04C-3DEC6F31C6FA}"/>
              </a:ext>
            </a:extLst>
          </p:cNvPr>
          <p:cNvSpPr txBox="1">
            <a:spLocks/>
          </p:cNvSpPr>
          <p:nvPr/>
        </p:nvSpPr>
        <p:spPr>
          <a:xfrm>
            <a:off x="368578" y="1357513"/>
            <a:ext cx="4888542" cy="4672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ts val="0"/>
              </a:spcBef>
            </a:pPr>
            <a:r>
              <a:rPr lang="en-US" sz="2400" dirty="0">
                <a:solidFill>
                  <a:srgbClr val="000000"/>
                </a:solidFill>
              </a:rPr>
              <a:t>Systemically beneficial in prevention of certain cancers, including mouth cancer. </a:t>
            </a:r>
          </a:p>
          <a:p>
            <a:pPr lvl="1" fontAlgn="base">
              <a:spcBef>
                <a:spcPts val="0"/>
              </a:spcBef>
              <a:buFont typeface="Arial" pitchFamily="34" charset="0"/>
              <a:buChar char="•"/>
            </a:pPr>
            <a:r>
              <a:rPr lang="en-US" sz="2400" dirty="0">
                <a:solidFill>
                  <a:srgbClr val="000000"/>
                </a:solidFill>
              </a:rPr>
              <a:t>Antiatherosclerosis and anti-cariogenic properties (slows the progression)</a:t>
            </a:r>
          </a:p>
          <a:p>
            <a:pPr lvl="1" fontAlgn="base">
              <a:spcBef>
                <a:spcPts val="0"/>
              </a:spcBef>
              <a:buFont typeface="Arial" pitchFamily="34" charset="0"/>
              <a:buChar char="•"/>
            </a:pPr>
            <a:r>
              <a:rPr lang="en-US" sz="2400" dirty="0">
                <a:solidFill>
                  <a:srgbClr val="000000"/>
                </a:solidFill>
              </a:rPr>
              <a:t>Lowers risk of hypertension.</a:t>
            </a:r>
          </a:p>
          <a:p>
            <a:r>
              <a:rPr lang="en-US" sz="2400" dirty="0">
                <a:solidFill>
                  <a:srgbClr val="000000"/>
                </a:solidFill>
              </a:rPr>
              <a:t>Dietary Approaches to Stop Hypertension (DASH) recommended by nutritionists  to have plenty of Vitamin C which contains antioxidants.</a:t>
            </a:r>
          </a:p>
        </p:txBody>
      </p:sp>
      <p:pic>
        <p:nvPicPr>
          <p:cNvPr id="14" name="Picture 6" descr="Does vitamin C minimise exercise-induced oxidative stress? | Semantic  Scholar">
            <a:extLst>
              <a:ext uri="{FF2B5EF4-FFF2-40B4-BE49-F238E27FC236}">
                <a16:creationId xmlns:a16="http://schemas.microsoft.com/office/drawing/2014/main" id="{95D42AF8-D23A-13D5-6D1F-D261DCE42D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120" y="1330132"/>
            <a:ext cx="359092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ood Pressure and Vitamin C">
            <a:extLst>
              <a:ext uri="{FF2B5EF4-FFF2-40B4-BE49-F238E27FC236}">
                <a16:creationId xmlns:a16="http://schemas.microsoft.com/office/drawing/2014/main" id="{EA43F0E1-3651-88F3-D2DD-ED3F7324C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578" y="2815846"/>
            <a:ext cx="2029248" cy="2073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itamin C And Heart Disease: Vitamin C Improves Heart Function">
            <a:extLst>
              <a:ext uri="{FF2B5EF4-FFF2-40B4-BE49-F238E27FC236}">
                <a16:creationId xmlns:a16="http://schemas.microsoft.com/office/drawing/2014/main" id="{1D6D3A1F-0428-8F83-056B-79B21C7A31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851" y="4889693"/>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9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13F586-76F0-BD87-5CF2-A8672FB09056}"/>
              </a:ext>
            </a:extLst>
          </p:cNvPr>
          <p:cNvPicPr>
            <a:picLocks noChangeAspect="1"/>
          </p:cNvPicPr>
          <p:nvPr/>
        </p:nvPicPr>
        <p:blipFill>
          <a:blip r:embed="rId4"/>
          <a:stretch>
            <a:fillRect/>
          </a:stretch>
        </p:blipFill>
        <p:spPr>
          <a:xfrm>
            <a:off x="-24714" y="-50185"/>
            <a:ext cx="9193427" cy="6875585"/>
          </a:xfrm>
          <a:prstGeom prst="rect">
            <a:avLst/>
          </a:prstGeom>
        </p:spPr>
      </p:pic>
      <p:sp>
        <p:nvSpPr>
          <p:cNvPr id="15" name="Title 1">
            <a:extLst>
              <a:ext uri="{FF2B5EF4-FFF2-40B4-BE49-F238E27FC236}">
                <a16:creationId xmlns:a16="http://schemas.microsoft.com/office/drawing/2014/main" id="{D8AE23E4-8212-7EEE-62CA-B7AF173E447F}"/>
              </a:ext>
            </a:extLst>
          </p:cNvPr>
          <p:cNvSpPr txBox="1">
            <a:spLocks/>
          </p:cNvSpPr>
          <p:nvPr/>
        </p:nvSpPr>
        <p:spPr>
          <a:xfrm>
            <a:off x="481913" y="32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6"/>
                </a:solidFill>
              </a:rPr>
              <a:t>Health Benefits</a:t>
            </a:r>
            <a:endParaRPr lang="en-US" dirty="0"/>
          </a:p>
        </p:txBody>
      </p:sp>
      <p:sp>
        <p:nvSpPr>
          <p:cNvPr id="18" name="Content Placeholder 2">
            <a:extLst>
              <a:ext uri="{FF2B5EF4-FFF2-40B4-BE49-F238E27FC236}">
                <a16:creationId xmlns:a16="http://schemas.microsoft.com/office/drawing/2014/main" id="{DFBBDC33-351C-46AF-091C-AFA133AB50E2}"/>
              </a:ext>
            </a:extLst>
          </p:cNvPr>
          <p:cNvSpPr txBox="1">
            <a:spLocks/>
          </p:cNvSpPr>
          <p:nvPr/>
        </p:nvSpPr>
        <p:spPr>
          <a:xfrm>
            <a:off x="481913" y="1315811"/>
            <a:ext cx="8402594" cy="4911993"/>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rabicPeriod"/>
            </a:pPr>
            <a:r>
              <a:rPr lang="en-US" sz="2000" dirty="0">
                <a:cs typeface="Calibri"/>
              </a:rPr>
              <a:t>Powerful antioxidant and protector of the cells and DNA</a:t>
            </a:r>
          </a:p>
          <a:p>
            <a:pPr marL="457200" indent="-457200">
              <a:buAutoNum type="arabicPeriod"/>
            </a:pPr>
            <a:r>
              <a:rPr lang="en-US" sz="2000" dirty="0">
                <a:cs typeface="Calibri"/>
              </a:rPr>
              <a:t>Key factors in the synthesis of collagen</a:t>
            </a:r>
          </a:p>
          <a:p>
            <a:pPr marL="457200" indent="-457200">
              <a:buAutoNum type="arabicPeriod"/>
            </a:pPr>
            <a:r>
              <a:rPr lang="en-US" sz="2000" dirty="0">
                <a:cs typeface="Calibri"/>
              </a:rPr>
              <a:t>May have anti-aging effects</a:t>
            </a:r>
          </a:p>
          <a:p>
            <a:pPr marL="457200" indent="-457200">
              <a:buAutoNum type="arabicPeriod"/>
            </a:pPr>
            <a:r>
              <a:rPr lang="en-US" sz="2000" dirty="0">
                <a:cs typeface="Calibri"/>
              </a:rPr>
              <a:t>May prevent and alleviate diverse infections and common cold</a:t>
            </a:r>
          </a:p>
          <a:p>
            <a:pPr marL="457200" indent="-457200">
              <a:buAutoNum type="arabicPeriod"/>
            </a:pPr>
            <a:r>
              <a:rPr lang="en-US" sz="2000" dirty="0">
                <a:cs typeface="Calibri"/>
              </a:rPr>
              <a:t>May boost the immune system</a:t>
            </a:r>
          </a:p>
          <a:p>
            <a:pPr marL="457200" indent="-457200">
              <a:buAutoNum type="arabicPeriod"/>
            </a:pPr>
            <a:r>
              <a:rPr lang="en-US" sz="2000" dirty="0">
                <a:cs typeface="Calibri"/>
              </a:rPr>
              <a:t>May reduce blood pressure</a:t>
            </a:r>
          </a:p>
          <a:p>
            <a:pPr marL="457200" indent="-457200">
              <a:buAutoNum type="arabicPeriod"/>
            </a:pPr>
            <a:r>
              <a:rPr lang="en-US" sz="2000" dirty="0">
                <a:cs typeface="Calibri"/>
              </a:rPr>
              <a:t>May lessen the risk of heart disease</a:t>
            </a:r>
          </a:p>
          <a:p>
            <a:pPr marL="457200" indent="-457200">
              <a:buAutoNum type="arabicPeriod"/>
            </a:pPr>
            <a:r>
              <a:rPr lang="en-US" sz="2000" dirty="0">
                <a:cs typeface="Calibri"/>
              </a:rPr>
              <a:t>May help prevent iron deficiency anemia</a:t>
            </a:r>
          </a:p>
          <a:p>
            <a:pPr marL="457200" indent="-457200">
              <a:buAutoNum type="arabicPeriod"/>
            </a:pPr>
            <a:r>
              <a:rPr lang="en-US" sz="2000" dirty="0">
                <a:cs typeface="Calibri"/>
              </a:rPr>
              <a:t>May improve the healing of pressure                                                                  ulcers</a:t>
            </a:r>
          </a:p>
          <a:p>
            <a:pPr marL="457200" indent="-457200">
              <a:buAutoNum type="arabicPeriod"/>
            </a:pPr>
            <a:r>
              <a:rPr lang="en-US" sz="2000" dirty="0">
                <a:cs typeface="Calibri"/>
              </a:rPr>
              <a:t>Might protect against cognitive                                                                 impairment and </a:t>
            </a:r>
            <a:r>
              <a:rPr lang="en-US" sz="2000" dirty="0" err="1">
                <a:cs typeface="Calibri"/>
              </a:rPr>
              <a:t>alzheimers</a:t>
            </a:r>
            <a:r>
              <a:rPr lang="en-US" sz="2000" dirty="0">
                <a:cs typeface="Calibri"/>
              </a:rPr>
              <a:t> disease</a:t>
            </a:r>
          </a:p>
          <a:p>
            <a:pPr marL="457200" indent="-457200">
              <a:buAutoNum type="arabicPeriod"/>
            </a:pPr>
            <a:r>
              <a:rPr lang="en-US" sz="2000" dirty="0">
                <a:cs typeface="Calibri"/>
              </a:rPr>
              <a:t>May improve mood</a:t>
            </a:r>
          </a:p>
          <a:p>
            <a:pPr marL="457200" indent="-457200">
              <a:buAutoNum type="arabicPeriod"/>
            </a:pPr>
            <a:r>
              <a:rPr lang="en-US" sz="2000" dirty="0">
                <a:cs typeface="Calibri"/>
              </a:rPr>
              <a:t>May lower LDL cholesterol                                                                                  (bad cholesterol) </a:t>
            </a:r>
          </a:p>
        </p:txBody>
      </p:sp>
      <p:pic>
        <p:nvPicPr>
          <p:cNvPr id="19" name="Picture 18">
            <a:extLst>
              <a:ext uri="{FF2B5EF4-FFF2-40B4-BE49-F238E27FC236}">
                <a16:creationId xmlns:a16="http://schemas.microsoft.com/office/drawing/2014/main" id="{D33AF1DD-4942-8982-2177-0B3751113C8F}"/>
              </a:ext>
            </a:extLst>
          </p:cNvPr>
          <p:cNvPicPr>
            <a:picLocks noChangeAspect="1"/>
          </p:cNvPicPr>
          <p:nvPr/>
        </p:nvPicPr>
        <p:blipFill>
          <a:blip r:embed="rId5"/>
          <a:stretch>
            <a:fillRect/>
          </a:stretch>
        </p:blipFill>
        <p:spPr>
          <a:xfrm>
            <a:off x="5560540" y="3966519"/>
            <a:ext cx="3304187" cy="2545492"/>
          </a:xfrm>
          <a:prstGeom prst="rect">
            <a:avLst/>
          </a:prstGeom>
        </p:spPr>
      </p:pic>
      <p:pic>
        <p:nvPicPr>
          <p:cNvPr id="20" name="Content Placeholder 3">
            <a:extLst>
              <a:ext uri="{FF2B5EF4-FFF2-40B4-BE49-F238E27FC236}">
                <a16:creationId xmlns:a16="http://schemas.microsoft.com/office/drawing/2014/main" id="{CB94291F-1972-335C-E402-14B3587FBF0E}"/>
              </a:ext>
            </a:extLst>
          </p:cNvPr>
          <p:cNvPicPr>
            <a:picLocks noChangeAspect="1"/>
          </p:cNvPicPr>
          <p:nvPr/>
        </p:nvPicPr>
        <p:blipFill>
          <a:blip r:embed="rId6"/>
          <a:stretch>
            <a:fillRect/>
          </a:stretch>
        </p:blipFill>
        <p:spPr>
          <a:xfrm>
            <a:off x="5933042" y="3617251"/>
            <a:ext cx="2559182" cy="349268"/>
          </a:xfrm>
          <a:prstGeom prst="rect">
            <a:avLst/>
          </a:prstGeom>
        </p:spPr>
      </p:pic>
    </p:spTree>
    <p:extLst>
      <p:ext uri="{BB962C8B-B14F-4D97-AF65-F5344CB8AC3E}">
        <p14:creationId xmlns:p14="http://schemas.microsoft.com/office/powerpoint/2010/main" val="228401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161DCB-49CA-0A31-0B7C-240766B51586}"/>
              </a:ext>
            </a:extLst>
          </p:cNvPr>
          <p:cNvSpPr txBox="1"/>
          <p:nvPr/>
        </p:nvSpPr>
        <p:spPr>
          <a:xfrm>
            <a:off x="601726" y="1832286"/>
            <a:ext cx="7760043" cy="3877985"/>
          </a:xfrm>
          <a:prstGeom prst="rect">
            <a:avLst/>
          </a:prstGeom>
          <a:noFill/>
        </p:spPr>
        <p:txBody>
          <a:bodyPr wrap="square" rtlCol="0">
            <a:spAutoFit/>
          </a:bodyPr>
          <a:lstStyle/>
          <a:p>
            <a:pPr rtl="0">
              <a:spcBef>
                <a:spcPts val="0"/>
              </a:spcBef>
              <a:spcAft>
                <a:spcPts val="0"/>
              </a:spcAft>
            </a:pPr>
            <a:r>
              <a:rPr lang="en-US" sz="2400" dirty="0"/>
              <a:t>Benefits of Vitamin C on the Periodontium</a:t>
            </a:r>
            <a:endParaRPr lang="en-US" sz="2400" b="0" i="0" u="none" strike="noStrike" dirty="0">
              <a:effectLst/>
            </a:endParaRPr>
          </a:p>
          <a:p>
            <a:pPr marL="285750" indent="-285750" rtl="0">
              <a:spcBef>
                <a:spcPts val="0"/>
              </a:spcBef>
              <a:spcAft>
                <a:spcPts val="0"/>
              </a:spcAft>
              <a:buFont typeface="Arial" panose="020B0604020202020204" pitchFamily="34" charset="0"/>
              <a:buChar char="•"/>
            </a:pPr>
            <a:r>
              <a:rPr lang="en-US" sz="2400" b="0" i="0" u="none" strike="noStrike" dirty="0">
                <a:effectLst/>
              </a:rPr>
              <a:t>Maintains periodontium </a:t>
            </a:r>
          </a:p>
          <a:p>
            <a:pPr marL="285750" indent="-285750" rtl="0">
              <a:spcBef>
                <a:spcPts val="0"/>
              </a:spcBef>
              <a:spcAft>
                <a:spcPts val="0"/>
              </a:spcAft>
              <a:buFont typeface="Arial" panose="020B0604020202020204" pitchFamily="34" charset="0"/>
              <a:buChar char="•"/>
            </a:pPr>
            <a:r>
              <a:rPr lang="en-US" sz="2400" b="0" i="0" dirty="0">
                <a:effectLst/>
              </a:rPr>
              <a:t>↓</a:t>
            </a:r>
            <a:r>
              <a:rPr lang="en-US" sz="2400" dirty="0"/>
              <a:t> risk of periodontal disease </a:t>
            </a:r>
          </a:p>
          <a:p>
            <a:pPr marL="285750" indent="-285750" rtl="0">
              <a:spcBef>
                <a:spcPts val="0"/>
              </a:spcBef>
              <a:spcAft>
                <a:spcPts val="0"/>
              </a:spcAft>
              <a:buFont typeface="Arial" panose="020B0604020202020204" pitchFamily="34" charset="0"/>
              <a:buChar char="•"/>
            </a:pPr>
            <a:r>
              <a:rPr lang="en-US" sz="2400" b="0" i="0" u="none" strike="noStrike" dirty="0">
                <a:effectLst/>
              </a:rPr>
              <a:t>Promotes healing </a:t>
            </a:r>
          </a:p>
          <a:p>
            <a:pPr marL="742950" lvl="1" indent="-285750">
              <a:buFont typeface="Arial" panose="020B0604020202020204" pitchFamily="34" charset="0"/>
              <a:buChar char="•"/>
            </a:pPr>
            <a:r>
              <a:rPr lang="en-US" sz="2400" dirty="0"/>
              <a:t>Antioxidant content </a:t>
            </a:r>
            <a:endParaRPr lang="en-US" sz="2400" b="0" i="0" u="none" strike="noStrike" dirty="0">
              <a:effectLst/>
            </a:endParaRPr>
          </a:p>
          <a:p>
            <a:pPr marL="285750" indent="-285750" rtl="0">
              <a:spcBef>
                <a:spcPts val="0"/>
              </a:spcBef>
              <a:spcAft>
                <a:spcPts val="0"/>
              </a:spcAft>
              <a:buFont typeface="Arial" panose="020B0604020202020204" pitchFamily="34" charset="0"/>
              <a:buChar char="•"/>
            </a:pPr>
            <a:r>
              <a:rPr lang="en-US" sz="2400" dirty="0"/>
              <a:t>Restores tissues in wound healing </a:t>
            </a:r>
          </a:p>
          <a:p>
            <a:pPr marL="285750" indent="-285750" rtl="0">
              <a:spcBef>
                <a:spcPts val="0"/>
              </a:spcBef>
              <a:spcAft>
                <a:spcPts val="0"/>
              </a:spcAft>
              <a:buFont typeface="Arial" panose="020B0604020202020204" pitchFamily="34" charset="0"/>
              <a:buChar char="•"/>
            </a:pPr>
            <a:r>
              <a:rPr lang="en-US" sz="2400" b="0" i="0" u="none" strike="noStrike" dirty="0">
                <a:effectLst/>
              </a:rPr>
              <a:t>Forms new collagen</a:t>
            </a:r>
          </a:p>
          <a:p>
            <a:pPr marL="285750" indent="-285750">
              <a:buFont typeface="Arial" panose="020B0604020202020204" pitchFamily="34" charset="0"/>
              <a:buChar char="•"/>
            </a:pPr>
            <a:r>
              <a:rPr lang="en-US" sz="2400" dirty="0">
                <a:solidFill>
                  <a:srgbClr val="000000"/>
                </a:solidFill>
              </a:rPr>
              <a:t>Can assist in the prevention of tooth loss </a:t>
            </a:r>
          </a:p>
          <a:p>
            <a:pPr rtl="0">
              <a:spcBef>
                <a:spcPts val="0"/>
              </a:spcBef>
              <a:spcAft>
                <a:spcPts val="0"/>
              </a:spcAft>
            </a:pPr>
            <a:endParaRPr lang="en-US" dirty="0">
              <a:solidFill>
                <a:srgbClr val="4D8A17"/>
              </a:solidFill>
              <a:latin typeface="Arial" panose="020B0604020202020204" pitchFamily="34" charset="0"/>
            </a:endParaRPr>
          </a:p>
          <a:p>
            <a:br>
              <a:rPr lang="en-US" dirty="0"/>
            </a:br>
            <a:endParaRPr lang="en-US" dirty="0"/>
          </a:p>
        </p:txBody>
      </p:sp>
      <p:sp>
        <p:nvSpPr>
          <p:cNvPr id="7" name="Title 1">
            <a:extLst>
              <a:ext uri="{FF2B5EF4-FFF2-40B4-BE49-F238E27FC236}">
                <a16:creationId xmlns:a16="http://schemas.microsoft.com/office/drawing/2014/main" id="{64464248-3134-B20E-3F10-AE848B40E623}"/>
              </a:ext>
            </a:extLst>
          </p:cNvPr>
          <p:cNvSpPr>
            <a:spLocks noGrp="1"/>
          </p:cNvSpPr>
          <p:nvPr>
            <p:ph type="title"/>
          </p:nvPr>
        </p:nvSpPr>
        <p:spPr>
          <a:xfrm>
            <a:off x="457200" y="274638"/>
            <a:ext cx="8229600" cy="1143000"/>
          </a:xfrm>
        </p:spPr>
        <p:txBody>
          <a:bodyPr/>
          <a:lstStyle/>
          <a:p>
            <a:r>
              <a:rPr lang="en-US" b="1" dirty="0">
                <a:solidFill>
                  <a:schemeClr val="accent6"/>
                </a:solidFill>
              </a:rPr>
              <a:t>Periodontal Health</a:t>
            </a:r>
          </a:p>
        </p:txBody>
      </p:sp>
    </p:spTree>
    <p:extLst>
      <p:ext uri="{BB962C8B-B14F-4D97-AF65-F5344CB8AC3E}">
        <p14:creationId xmlns:p14="http://schemas.microsoft.com/office/powerpoint/2010/main" val="33628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AB5C-F0EB-34B1-5641-8FDEB506AE28}"/>
              </a:ext>
            </a:extLst>
          </p:cNvPr>
          <p:cNvSpPr>
            <a:spLocks noGrp="1"/>
          </p:cNvSpPr>
          <p:nvPr>
            <p:ph type="title"/>
          </p:nvPr>
        </p:nvSpPr>
        <p:spPr/>
        <p:txBody>
          <a:bodyPr/>
          <a:lstStyle/>
          <a:p>
            <a:r>
              <a:rPr lang="en-US" dirty="0"/>
              <a:t>RDA</a:t>
            </a:r>
          </a:p>
        </p:txBody>
      </p:sp>
      <p:sp>
        <p:nvSpPr>
          <p:cNvPr id="3" name="Content Placeholder 2">
            <a:extLst>
              <a:ext uri="{FF2B5EF4-FFF2-40B4-BE49-F238E27FC236}">
                <a16:creationId xmlns:a16="http://schemas.microsoft.com/office/drawing/2014/main" id="{FBA36801-4DE9-C9D8-D1F6-C778026012A3}"/>
              </a:ext>
            </a:extLst>
          </p:cNvPr>
          <p:cNvSpPr>
            <a:spLocks noGrp="1"/>
          </p:cNvSpPr>
          <p:nvPr>
            <p:ph idx="1"/>
          </p:nvPr>
        </p:nvSpPr>
        <p:spPr>
          <a:xfrm>
            <a:off x="457200" y="1309818"/>
            <a:ext cx="8229600" cy="4841060"/>
          </a:xfrm>
        </p:spPr>
        <p:txBody>
          <a:bodyPr>
            <a:normAutofit fontScale="77500" lnSpcReduction="20000"/>
          </a:bodyPr>
          <a:lstStyle/>
          <a:p>
            <a:r>
              <a:rPr lang="en-US" dirty="0"/>
              <a:t>For healthy individuals</a:t>
            </a:r>
          </a:p>
          <a:p>
            <a:pPr lvl="1"/>
            <a:r>
              <a:rPr lang="en-US" dirty="0"/>
              <a:t>Adult males</a:t>
            </a:r>
          </a:p>
          <a:p>
            <a:pPr lvl="2"/>
            <a:r>
              <a:rPr lang="en-US" dirty="0"/>
              <a:t>90 mg/day</a:t>
            </a:r>
          </a:p>
          <a:p>
            <a:pPr lvl="1"/>
            <a:r>
              <a:rPr lang="en-US" dirty="0"/>
              <a:t>Adult females</a:t>
            </a:r>
          </a:p>
          <a:p>
            <a:pPr lvl="2"/>
            <a:r>
              <a:rPr lang="en-US" dirty="0"/>
              <a:t>75 mg/day</a:t>
            </a:r>
          </a:p>
          <a:p>
            <a:pPr lvl="1"/>
            <a:r>
              <a:rPr lang="en-US" dirty="0"/>
              <a:t>Children</a:t>
            </a:r>
          </a:p>
          <a:p>
            <a:pPr lvl="2"/>
            <a:r>
              <a:rPr lang="en-US" dirty="0"/>
              <a:t>Depends on age and gender</a:t>
            </a:r>
          </a:p>
          <a:p>
            <a:pPr lvl="2"/>
            <a:r>
              <a:rPr lang="en-US" dirty="0"/>
              <a:t>15-65 mg/day </a:t>
            </a:r>
          </a:p>
          <a:p>
            <a:pPr lvl="1"/>
            <a:r>
              <a:rPr lang="en-US" dirty="0"/>
              <a:t>Infants </a:t>
            </a:r>
          </a:p>
          <a:p>
            <a:pPr lvl="2"/>
            <a:r>
              <a:rPr lang="en-US" dirty="0"/>
              <a:t>40-50 mg/day </a:t>
            </a:r>
          </a:p>
          <a:p>
            <a:pPr lvl="1"/>
            <a:r>
              <a:rPr lang="en-US" dirty="0"/>
              <a:t>Pregnant or lactating</a:t>
            </a:r>
          </a:p>
          <a:p>
            <a:pPr lvl="2"/>
            <a:r>
              <a:rPr lang="en-US" dirty="0"/>
              <a:t>15 mg above RDA (pregnant)</a:t>
            </a:r>
          </a:p>
          <a:p>
            <a:pPr lvl="2"/>
            <a:r>
              <a:rPr lang="en-US" dirty="0"/>
              <a:t>50 mg above RDA (lactating)</a:t>
            </a:r>
          </a:p>
          <a:p>
            <a:pPr lvl="1"/>
            <a:r>
              <a:rPr lang="en-US" dirty="0"/>
              <a:t>Smokers</a:t>
            </a:r>
          </a:p>
          <a:p>
            <a:pPr lvl="2"/>
            <a:r>
              <a:rPr lang="en-US" dirty="0"/>
              <a:t>35 mg above RDA</a:t>
            </a:r>
          </a:p>
          <a:p>
            <a:pPr marL="914400" lvl="2" indent="0">
              <a:buNone/>
            </a:pPr>
            <a:endParaRPr lang="en-US" dirty="0"/>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314538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accent6"/>
                </a:solidFill>
              </a:rPr>
              <a:t>Concept/Problems</a:t>
            </a:r>
          </a:p>
        </p:txBody>
      </p:sp>
      <p:sp>
        <p:nvSpPr>
          <p:cNvPr id="3" name="Content Placeholder 2"/>
          <p:cNvSpPr>
            <a:spLocks noGrp="1"/>
          </p:cNvSpPr>
          <p:nvPr>
            <p:ph idx="1"/>
          </p:nvPr>
        </p:nvSpPr>
        <p:spPr>
          <a:xfrm>
            <a:off x="457200" y="1513102"/>
            <a:ext cx="8131048" cy="4764130"/>
          </a:xfrm>
        </p:spPr>
        <p:txBody>
          <a:bodyPr vert="horz" lIns="91440" tIns="45720" rIns="91440" bIns="45720" rtlCol="0" anchor="t">
            <a:normAutofit fontScale="62500" lnSpcReduction="20000"/>
          </a:bodyPr>
          <a:lstStyle/>
          <a:p>
            <a:r>
              <a:rPr lang="en-US" dirty="0">
                <a:ea typeface="+mn-lt"/>
                <a:cs typeface="+mn-lt"/>
              </a:rPr>
              <a:t>Tobacco users are at high risk of vitamin C deficiency</a:t>
            </a:r>
          </a:p>
          <a:p>
            <a:r>
              <a:rPr lang="en-US" dirty="0">
                <a:ea typeface="+mn-lt"/>
                <a:cs typeface="+mn-lt"/>
              </a:rPr>
              <a:t>Deficiency can lead to: </a:t>
            </a:r>
            <a:endParaRPr lang="en-US" dirty="0">
              <a:cs typeface="Calibri"/>
            </a:endParaRPr>
          </a:p>
          <a:p>
            <a:pPr lvl="1">
              <a:buFont typeface="Courier New" panose="02070309020205020404" pitchFamily="49" charset="0"/>
              <a:buChar char="o"/>
            </a:pPr>
            <a:r>
              <a:rPr lang="en-US" dirty="0">
                <a:ea typeface="+mn-lt"/>
                <a:cs typeface="+mn-lt"/>
              </a:rPr>
              <a:t>Scurvy</a:t>
            </a:r>
          </a:p>
          <a:p>
            <a:pPr lvl="2">
              <a:buFont typeface="Courier New" panose="02070309020205020404" pitchFamily="49" charset="0"/>
              <a:buChar char="o"/>
            </a:pPr>
            <a:r>
              <a:rPr lang="en-US" dirty="0">
                <a:ea typeface="+mn-lt"/>
                <a:cs typeface="+mn-lt"/>
              </a:rPr>
              <a:t>Bone pain</a:t>
            </a:r>
          </a:p>
          <a:p>
            <a:pPr lvl="2">
              <a:buFont typeface="Courier New" panose="02070309020205020404" pitchFamily="49" charset="0"/>
              <a:buChar char="o"/>
            </a:pPr>
            <a:r>
              <a:rPr lang="en-US" dirty="0">
                <a:ea typeface="+mn-lt"/>
                <a:cs typeface="+mn-lt"/>
              </a:rPr>
              <a:t>Impaired wound healing </a:t>
            </a:r>
          </a:p>
          <a:p>
            <a:pPr lvl="2">
              <a:buFont typeface="Courier New" panose="02070309020205020404" pitchFamily="49" charset="0"/>
              <a:buChar char="o"/>
            </a:pPr>
            <a:r>
              <a:rPr lang="en-US" dirty="0">
                <a:ea typeface="+mn-lt"/>
                <a:cs typeface="+mn-lt"/>
              </a:rPr>
              <a:t>Impaired bone growth</a:t>
            </a:r>
          </a:p>
          <a:p>
            <a:pPr lvl="2">
              <a:buFont typeface="Courier New" panose="02070309020205020404" pitchFamily="49" charset="0"/>
              <a:buChar char="o"/>
            </a:pPr>
            <a:r>
              <a:rPr lang="en-US" dirty="0">
                <a:ea typeface="+mn-lt"/>
                <a:cs typeface="+mn-lt"/>
              </a:rPr>
              <a:t>Lethargy</a:t>
            </a:r>
          </a:p>
          <a:p>
            <a:pPr lvl="2">
              <a:buFont typeface="Courier New" panose="02070309020205020404" pitchFamily="49" charset="0"/>
              <a:buChar char="o"/>
            </a:pPr>
            <a:r>
              <a:rPr lang="en-US" dirty="0">
                <a:ea typeface="+mn-lt"/>
                <a:cs typeface="+mn-lt"/>
              </a:rPr>
              <a:t>Myalgia</a:t>
            </a:r>
          </a:p>
          <a:p>
            <a:pPr lvl="2">
              <a:buFont typeface="Courier New" panose="02070309020205020404" pitchFamily="49" charset="0"/>
              <a:buChar char="o"/>
            </a:pPr>
            <a:r>
              <a:rPr lang="en-US" dirty="0" err="1">
                <a:ea typeface="+mn-lt"/>
                <a:cs typeface="+mn-lt"/>
              </a:rPr>
              <a:t>Pseudoparalysis</a:t>
            </a:r>
            <a:r>
              <a:rPr lang="en-US" dirty="0">
                <a:ea typeface="+mn-lt"/>
                <a:cs typeface="+mn-lt"/>
              </a:rPr>
              <a:t> </a:t>
            </a:r>
          </a:p>
          <a:p>
            <a:pPr lvl="1">
              <a:buFont typeface="Courier New" panose="02070309020205020404" pitchFamily="49" charset="0"/>
              <a:buChar char="o"/>
            </a:pPr>
            <a:r>
              <a:rPr lang="en-US" dirty="0">
                <a:ea typeface="+mn-lt"/>
                <a:cs typeface="+mn-lt"/>
              </a:rPr>
              <a:t>Gingivitis/Periodontal disease</a:t>
            </a:r>
          </a:p>
          <a:p>
            <a:pPr lvl="2">
              <a:buFont typeface="Courier New" panose="02070309020205020404" pitchFamily="49" charset="0"/>
              <a:buChar char="o"/>
            </a:pPr>
            <a:r>
              <a:rPr lang="en-US" dirty="0"/>
              <a:t>Especially in smokers </a:t>
            </a:r>
          </a:p>
          <a:p>
            <a:pPr lvl="1">
              <a:buFont typeface="Courier New" panose="02070309020205020404" pitchFamily="49" charset="0"/>
              <a:buChar char="o"/>
            </a:pPr>
            <a:r>
              <a:rPr lang="en-US" dirty="0">
                <a:ea typeface="+mn-lt"/>
                <a:cs typeface="+mn-lt"/>
              </a:rPr>
              <a:t>Weakened tooth enamel</a:t>
            </a:r>
            <a:endParaRPr lang="en-US" dirty="0"/>
          </a:p>
          <a:p>
            <a:pPr lvl="1">
              <a:buFont typeface="Courier New" panose="02070309020205020404" pitchFamily="49" charset="0"/>
              <a:buChar char="o"/>
            </a:pPr>
            <a:r>
              <a:rPr lang="en-US" dirty="0">
                <a:ea typeface="+mn-lt"/>
                <a:cs typeface="+mn-lt"/>
              </a:rPr>
              <a:t>Anemia</a:t>
            </a:r>
            <a:endParaRPr lang="en-US" dirty="0"/>
          </a:p>
          <a:p>
            <a:pPr lvl="1">
              <a:buFont typeface="Courier New" panose="02070309020205020404" pitchFamily="49" charset="0"/>
              <a:buChar char="o"/>
            </a:pPr>
            <a:r>
              <a:rPr lang="en-US" dirty="0">
                <a:ea typeface="+mn-lt"/>
                <a:cs typeface="+mn-lt"/>
              </a:rPr>
              <a:t>Bone pain/</a:t>
            </a:r>
            <a:r>
              <a:rPr lang="en-US" b="0" i="0" dirty="0">
                <a:effectLst/>
              </a:rPr>
              <a:t>↑ risk of </a:t>
            </a:r>
            <a:r>
              <a:rPr lang="en-US" dirty="0">
                <a:ea typeface="+mn-lt"/>
                <a:cs typeface="+mn-lt"/>
              </a:rPr>
              <a:t>osteoporosis</a:t>
            </a:r>
          </a:p>
          <a:p>
            <a:pPr lvl="1">
              <a:buFont typeface="Courier New" panose="02070309020205020404" pitchFamily="49" charset="0"/>
              <a:buChar char="o"/>
            </a:pPr>
            <a:r>
              <a:rPr lang="en-US" dirty="0">
                <a:ea typeface="+mn-lt"/>
                <a:cs typeface="+mn-lt"/>
              </a:rPr>
              <a:t>Impaired immunity </a:t>
            </a:r>
          </a:p>
          <a:p>
            <a:pPr lvl="2">
              <a:buFont typeface="Courier New" panose="02070309020205020404" pitchFamily="49" charset="0"/>
              <a:buChar char="o"/>
            </a:pPr>
            <a:r>
              <a:rPr lang="en-US" b="0" i="0" dirty="0">
                <a:effectLst/>
              </a:rPr>
              <a:t>↑</a:t>
            </a:r>
            <a:r>
              <a:rPr lang="en-US" b="0" i="0" dirty="0">
                <a:effectLst/>
                <a:ea typeface="+mn-lt"/>
                <a:cs typeface="+mn-lt"/>
              </a:rPr>
              <a:t> susceptibility to infection</a:t>
            </a:r>
          </a:p>
          <a:p>
            <a:pPr lvl="2">
              <a:buFont typeface="Courier New" panose="02070309020205020404" pitchFamily="49" charset="0"/>
              <a:buChar char="o"/>
            </a:pPr>
            <a:r>
              <a:rPr lang="en-US" dirty="0">
                <a:ea typeface="+mn-lt"/>
                <a:cs typeface="+mn-lt"/>
              </a:rPr>
              <a:t>Various medical condition(s)</a:t>
            </a:r>
          </a:p>
          <a:p>
            <a:pPr lvl="1">
              <a:buFont typeface="Courier New" panose="02070309020205020404" pitchFamily="49" charset="0"/>
              <a:buChar char="o"/>
            </a:pPr>
            <a:endParaRPr lang="en-US" dirty="0">
              <a:ea typeface="+mn-lt"/>
              <a:cs typeface="+mn-lt"/>
            </a:endParaRPr>
          </a:p>
          <a:p>
            <a:pPr marL="0" indent="0">
              <a:buNone/>
            </a:pPr>
            <a:endParaRPr lang="en-US" dirty="0">
              <a:cs typeface="Calibri"/>
            </a:endParaRPr>
          </a:p>
        </p:txBody>
      </p:sp>
    </p:spTree>
    <p:extLst>
      <p:ext uri="{BB962C8B-B14F-4D97-AF65-F5344CB8AC3E}">
        <p14:creationId xmlns:p14="http://schemas.microsoft.com/office/powerpoint/2010/main" val="394851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What are the symptoms of Vitamin C deficiency? - Quora">
            <a:extLst>
              <a:ext uri="{FF2B5EF4-FFF2-40B4-BE49-F238E27FC236}">
                <a16:creationId xmlns:a16="http://schemas.microsoft.com/office/drawing/2014/main" id="{02EA2C9A-4EB2-1832-F3E2-CD44A08E6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3" y="973225"/>
            <a:ext cx="6053053" cy="493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7198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760</Words>
  <Application>Microsoft Office PowerPoint</Application>
  <PresentationFormat>On-screen Show (4:3)</PresentationFormat>
  <Paragraphs>128</Paragraphs>
  <Slides>14</Slides>
  <Notes>10</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Courier New</vt:lpstr>
      <vt:lpstr>Office Theme</vt:lpstr>
      <vt:lpstr>Vitamin C</vt:lpstr>
      <vt:lpstr>Introduction</vt:lpstr>
      <vt:lpstr>PowerPoint Presentation</vt:lpstr>
      <vt:lpstr>PowerPoint Presentation</vt:lpstr>
      <vt:lpstr>PowerPoint Presentation</vt:lpstr>
      <vt:lpstr>Periodontal Health</vt:lpstr>
      <vt:lpstr>RDA</vt:lpstr>
      <vt:lpstr>Concept/Problems</vt:lpstr>
      <vt:lpstr>PowerPoint Presentation</vt:lpstr>
      <vt:lpstr>PowerPoint Presentation</vt:lpstr>
      <vt:lpstr>Concept/Problems</vt:lpstr>
      <vt:lpstr>Conclusion</vt:lpstr>
      <vt:lpstr>PowerPoint Presentation</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Julian</dc:creator>
  <cp:lastModifiedBy>maramok9244@student.laccd.edu</cp:lastModifiedBy>
  <cp:revision>41</cp:revision>
  <dcterms:created xsi:type="dcterms:W3CDTF">2013-08-21T15:31:44Z</dcterms:created>
  <dcterms:modified xsi:type="dcterms:W3CDTF">2022-05-13T16:22:01Z</dcterms:modified>
</cp:coreProperties>
</file>