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Alegreya"/>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ADBB01A-451E-4433-AA3C-F4E45487AC99}">
  <a:tblStyle styleId="{8ADBB01A-451E-4433-AA3C-F4E45487AC9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font" Target="fonts/Alegreya-bold.fntdata"/><Relationship Id="rId10" Type="http://schemas.openxmlformats.org/officeDocument/2006/relationships/slide" Target="slides/slide4.xml"/><Relationship Id="rId21" Type="http://schemas.openxmlformats.org/officeDocument/2006/relationships/font" Target="fonts/Alegreya-regular.fntdata"/><Relationship Id="rId13" Type="http://schemas.openxmlformats.org/officeDocument/2006/relationships/slide" Target="slides/slide7.xml"/><Relationship Id="rId24" Type="http://schemas.openxmlformats.org/officeDocument/2006/relationships/font" Target="fonts/Alegreya-boldItalic.fntdata"/><Relationship Id="rId12" Type="http://schemas.openxmlformats.org/officeDocument/2006/relationships/slide" Target="slides/slide6.xml"/><Relationship Id="rId23" Type="http://schemas.openxmlformats.org/officeDocument/2006/relationships/font" Target="fonts/Alegreya-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1be5ba570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1be5ba570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1be5ba570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1be5ba570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1be5ba570c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1be5ba570c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1be5ba570c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1be5ba570c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2a268775c5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2a268775c5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1bef020b1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1bef020b1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1bef020b1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1bef020b1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2016-2020 data obtain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1bef020b1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1bef020b1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https://everytownresearch.org/report/gun-violence-in-america/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1bef020b1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1bef020b1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1bef020b18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1bef020b18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1bef020b18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1bef020b18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1bef020b18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1bef020b18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1be5ba570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1be5ba570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1001075" y="448750"/>
            <a:ext cx="7316400" cy="1300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3680">
                <a:solidFill>
                  <a:schemeClr val="lt1"/>
                </a:solidFill>
                <a:highlight>
                  <a:schemeClr val="dk1"/>
                </a:highlight>
                <a:latin typeface="Georgia"/>
                <a:ea typeface="Georgia"/>
                <a:cs typeface="Georgia"/>
                <a:sym typeface="Georgia"/>
              </a:rPr>
              <a:t> </a:t>
            </a:r>
            <a:r>
              <a:rPr lang="en" sz="2880">
                <a:solidFill>
                  <a:schemeClr val="lt1"/>
                </a:solidFill>
                <a:highlight>
                  <a:schemeClr val="dk1"/>
                </a:highlight>
                <a:latin typeface="Georgia"/>
                <a:ea typeface="Georgia"/>
                <a:cs typeface="Georgia"/>
                <a:sym typeface="Georgia"/>
              </a:rPr>
              <a:t>C</a:t>
            </a:r>
            <a:r>
              <a:rPr lang="en" sz="2880">
                <a:solidFill>
                  <a:schemeClr val="lt1"/>
                </a:solidFill>
                <a:highlight>
                  <a:schemeClr val="dk1"/>
                </a:highlight>
                <a:latin typeface="Georgia"/>
                <a:ea typeface="Georgia"/>
                <a:cs typeface="Georgia"/>
                <a:sym typeface="Georgia"/>
              </a:rPr>
              <a:t>omplication &amp; </a:t>
            </a:r>
            <a:r>
              <a:rPr lang="en" sz="2880">
                <a:solidFill>
                  <a:schemeClr val="lt1"/>
                </a:solidFill>
                <a:highlight>
                  <a:schemeClr val="dk1"/>
                </a:highlight>
                <a:latin typeface="Georgia"/>
                <a:ea typeface="Georgia"/>
                <a:cs typeface="Georgia"/>
                <a:sym typeface="Georgia"/>
              </a:rPr>
              <a:t>treatment</a:t>
            </a:r>
            <a:r>
              <a:rPr lang="en" sz="2880">
                <a:solidFill>
                  <a:schemeClr val="lt1"/>
                </a:solidFill>
                <a:highlight>
                  <a:schemeClr val="dk1"/>
                </a:highlight>
                <a:latin typeface="Georgia"/>
                <a:ea typeface="Georgia"/>
                <a:cs typeface="Georgia"/>
                <a:sym typeface="Georgia"/>
              </a:rPr>
              <a:t> to liver by gunshot</a:t>
            </a:r>
            <a:endParaRPr sz="2280">
              <a:solidFill>
                <a:schemeClr val="lt1"/>
              </a:solidFill>
              <a:highlight>
                <a:schemeClr val="dk1"/>
              </a:highlight>
              <a:latin typeface="Georgia"/>
              <a:ea typeface="Georgia"/>
              <a:cs typeface="Georgia"/>
              <a:sym typeface="Georgia"/>
            </a:endParaRPr>
          </a:p>
        </p:txBody>
      </p:sp>
      <p:sp>
        <p:nvSpPr>
          <p:cNvPr id="55" name="Google Shape;55;p13"/>
          <p:cNvSpPr txBox="1"/>
          <p:nvPr>
            <p:ph idx="1" type="subTitle"/>
          </p:nvPr>
        </p:nvSpPr>
        <p:spPr>
          <a:xfrm>
            <a:off x="311700" y="16522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lt1"/>
                </a:solidFill>
                <a:highlight>
                  <a:schemeClr val="dk1"/>
                </a:highlight>
                <a:latin typeface="Georgia"/>
                <a:ea typeface="Georgia"/>
                <a:cs typeface="Georgia"/>
                <a:sym typeface="Georgia"/>
              </a:rPr>
              <a:t>Dalia R</a:t>
            </a:r>
            <a:endParaRPr>
              <a:solidFill>
                <a:schemeClr val="lt1"/>
              </a:solidFill>
              <a:highlight>
                <a:schemeClr val="dk1"/>
              </a:highlight>
              <a:latin typeface="Georgia"/>
              <a:ea typeface="Georgia"/>
              <a:cs typeface="Georgia"/>
              <a:sym typeface="Georgia"/>
            </a:endParaRPr>
          </a:p>
        </p:txBody>
      </p:sp>
      <p:pic>
        <p:nvPicPr>
          <p:cNvPr id="56" name="Google Shape;56;p13"/>
          <p:cNvPicPr preferRelativeResize="0"/>
          <p:nvPr/>
        </p:nvPicPr>
        <p:blipFill>
          <a:blip r:embed="rId4">
            <a:alphaModFix/>
          </a:blip>
          <a:stretch>
            <a:fillRect/>
          </a:stretch>
        </p:blipFill>
        <p:spPr>
          <a:xfrm>
            <a:off x="149575" y="1801875"/>
            <a:ext cx="3530074" cy="2398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Georgia"/>
                <a:ea typeface="Georgia"/>
                <a:cs typeface="Georgia"/>
                <a:sym typeface="Georgia"/>
              </a:rPr>
              <a:t>Results </a:t>
            </a:r>
            <a:endParaRPr>
              <a:latin typeface="Georgia"/>
              <a:ea typeface="Georgia"/>
              <a:cs typeface="Georgia"/>
              <a:sym typeface="Georgia"/>
            </a:endParaRPr>
          </a:p>
        </p:txBody>
      </p:sp>
      <p:sp>
        <p:nvSpPr>
          <p:cNvPr id="119" name="Google Shape;119;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30200" lvl="0" marL="457200" rtl="0" algn="l">
              <a:spcBef>
                <a:spcPts val="0"/>
              </a:spcBef>
              <a:spcAft>
                <a:spcPts val="0"/>
              </a:spcAft>
              <a:buClr>
                <a:schemeClr val="dk1"/>
              </a:buClr>
              <a:buSzPts val="1600"/>
              <a:buFont typeface="Alegreya"/>
              <a:buChar char="●"/>
            </a:pPr>
            <a:r>
              <a:rPr lang="en" sz="1600">
                <a:solidFill>
                  <a:schemeClr val="dk1"/>
                </a:solidFill>
                <a:latin typeface="Alegreya"/>
                <a:ea typeface="Alegreya"/>
                <a:cs typeface="Alegreya"/>
                <a:sym typeface="Alegreya"/>
              </a:rPr>
              <a:t>2nd and 3rd liver lesion obtains the highest prevalence in the study.</a:t>
            </a:r>
            <a:endParaRPr sz="1600">
              <a:solidFill>
                <a:schemeClr val="dk1"/>
              </a:solidFill>
              <a:latin typeface="Alegreya"/>
              <a:ea typeface="Alegreya"/>
              <a:cs typeface="Alegreya"/>
              <a:sym typeface="Alegreya"/>
            </a:endParaRPr>
          </a:p>
          <a:p>
            <a:pPr indent="-330200" lvl="0" marL="457200" rtl="0" algn="l">
              <a:spcBef>
                <a:spcPts val="0"/>
              </a:spcBef>
              <a:spcAft>
                <a:spcPts val="0"/>
              </a:spcAft>
              <a:buClr>
                <a:schemeClr val="dk1"/>
              </a:buClr>
              <a:buSzPts val="1600"/>
              <a:buFont typeface="Alegreya"/>
              <a:buChar char="●"/>
            </a:pPr>
            <a:r>
              <a:rPr lang="en" sz="1600">
                <a:solidFill>
                  <a:schemeClr val="dk1"/>
                </a:solidFill>
                <a:latin typeface="Alegreya"/>
                <a:ea typeface="Alegreya"/>
                <a:cs typeface="Alegreya"/>
                <a:sym typeface="Alegreya"/>
              </a:rPr>
              <a:t>100% of 4th lesion grade present complication.</a:t>
            </a:r>
            <a:endParaRPr sz="1600">
              <a:solidFill>
                <a:schemeClr val="dk1"/>
              </a:solidFill>
              <a:latin typeface="Alegreya"/>
              <a:ea typeface="Alegreya"/>
              <a:cs typeface="Alegreya"/>
              <a:sym typeface="Alegreya"/>
            </a:endParaRPr>
          </a:p>
          <a:p>
            <a:pPr indent="-330200" lvl="0" marL="457200" rtl="0" algn="l">
              <a:spcBef>
                <a:spcPts val="0"/>
              </a:spcBef>
              <a:spcAft>
                <a:spcPts val="0"/>
              </a:spcAft>
              <a:buClr>
                <a:schemeClr val="dk1"/>
              </a:buClr>
              <a:buSzPts val="1600"/>
              <a:buFont typeface="Alegreya"/>
              <a:buChar char="●"/>
            </a:pPr>
            <a:r>
              <a:rPr lang="en" sz="1600">
                <a:solidFill>
                  <a:schemeClr val="dk1"/>
                </a:solidFill>
                <a:latin typeface="Alegreya"/>
                <a:ea typeface="Alegreya"/>
                <a:cs typeface="Alegreya"/>
                <a:sym typeface="Alegreya"/>
              </a:rPr>
              <a:t>Liver hemostasis was performed as the </a:t>
            </a:r>
            <a:r>
              <a:rPr lang="en" sz="1600">
                <a:solidFill>
                  <a:schemeClr val="dk1"/>
                </a:solidFill>
                <a:latin typeface="Alegreya"/>
                <a:ea typeface="Alegreya"/>
                <a:cs typeface="Alegreya"/>
                <a:sym typeface="Alegreya"/>
              </a:rPr>
              <a:t>first</a:t>
            </a:r>
            <a:r>
              <a:rPr lang="en" sz="1600">
                <a:solidFill>
                  <a:schemeClr val="dk1"/>
                </a:solidFill>
                <a:latin typeface="Alegreya"/>
                <a:ea typeface="Alegreya"/>
                <a:cs typeface="Alegreya"/>
                <a:sym typeface="Alegreya"/>
              </a:rPr>
              <a:t> therapeutic intervention for LT in 100%. The rest of the surgical procedures performed were specific to treat associated organ and non-organ </a:t>
            </a:r>
            <a:r>
              <a:rPr lang="en" sz="1600">
                <a:solidFill>
                  <a:schemeClr val="dk1"/>
                </a:solidFill>
                <a:latin typeface="Alegreya"/>
                <a:ea typeface="Alegreya"/>
                <a:cs typeface="Alegreya"/>
                <a:sym typeface="Alegreya"/>
              </a:rPr>
              <a:t>lesions</a:t>
            </a:r>
            <a:r>
              <a:rPr lang="en" sz="1600">
                <a:solidFill>
                  <a:schemeClr val="dk1"/>
                </a:solidFill>
                <a:latin typeface="Alegreya"/>
                <a:ea typeface="Alegreya"/>
                <a:cs typeface="Alegreya"/>
                <a:sym typeface="Alegreya"/>
              </a:rPr>
              <a:t>. </a:t>
            </a:r>
            <a:endParaRPr sz="1600">
              <a:solidFill>
                <a:schemeClr val="dk1"/>
              </a:solidFill>
              <a:latin typeface="Alegreya"/>
              <a:ea typeface="Alegreya"/>
              <a:cs typeface="Alegreya"/>
              <a:sym typeface="Alegreya"/>
            </a:endParaRPr>
          </a:p>
          <a:p>
            <a:pPr indent="-330200" lvl="0" marL="457200" rtl="0" algn="l">
              <a:spcBef>
                <a:spcPts val="0"/>
              </a:spcBef>
              <a:spcAft>
                <a:spcPts val="0"/>
              </a:spcAft>
              <a:buClr>
                <a:schemeClr val="dk1"/>
              </a:buClr>
              <a:buSzPts val="1600"/>
              <a:buFont typeface="Georgia"/>
              <a:buChar char="●"/>
            </a:pPr>
            <a:r>
              <a:rPr lang="en" sz="1600">
                <a:solidFill>
                  <a:schemeClr val="dk1"/>
                </a:solidFill>
                <a:latin typeface="Georgia"/>
                <a:ea typeface="Georgia"/>
                <a:cs typeface="Georgia"/>
                <a:sym typeface="Georgia"/>
              </a:rPr>
              <a:t>38% were admitted to the ICU because of LT, and 45% had a hospital stay ≥ 14 days without entering the ICU. </a:t>
            </a:r>
            <a:endParaRPr sz="1600">
              <a:solidFill>
                <a:schemeClr val="dk1"/>
              </a:solidFill>
              <a:latin typeface="Georgia"/>
              <a:ea typeface="Georgia"/>
              <a:cs typeface="Georgia"/>
              <a:sym typeface="Georgia"/>
            </a:endParaRPr>
          </a:p>
          <a:p>
            <a:pPr indent="-330200" lvl="0" marL="457200" rtl="0" algn="l">
              <a:spcBef>
                <a:spcPts val="0"/>
              </a:spcBef>
              <a:spcAft>
                <a:spcPts val="0"/>
              </a:spcAft>
              <a:buClr>
                <a:schemeClr val="dk1"/>
              </a:buClr>
              <a:buSzPts val="1600"/>
              <a:buFont typeface="Georgia"/>
              <a:buChar char="●"/>
            </a:pPr>
            <a:r>
              <a:rPr lang="en" sz="1600">
                <a:solidFill>
                  <a:schemeClr val="dk1"/>
                </a:solidFill>
                <a:latin typeface="Georgia"/>
                <a:ea typeface="Georgia"/>
                <a:cs typeface="Georgia"/>
                <a:sym typeface="Georgia"/>
              </a:rPr>
              <a:t> 36% presented various complications, such as wound dehiscence, empyema, and anastomosis leak.</a:t>
            </a:r>
            <a:endParaRPr sz="1600">
              <a:solidFill>
                <a:schemeClr val="dk1"/>
              </a:solidFill>
              <a:latin typeface="Georgia"/>
              <a:ea typeface="Georgia"/>
              <a:cs typeface="Georgia"/>
              <a:sym typeface="Georgia"/>
            </a:endParaRPr>
          </a:p>
          <a:p>
            <a:pPr indent="-330200" lvl="0" marL="457200" rtl="0" algn="l">
              <a:spcBef>
                <a:spcPts val="0"/>
              </a:spcBef>
              <a:spcAft>
                <a:spcPts val="0"/>
              </a:spcAft>
              <a:buClr>
                <a:schemeClr val="dk1"/>
              </a:buClr>
              <a:buSzPts val="1600"/>
              <a:buFont typeface="Georgia"/>
              <a:buChar char="●"/>
            </a:pPr>
            <a:r>
              <a:rPr lang="en" sz="1600">
                <a:solidFill>
                  <a:schemeClr val="dk1"/>
                </a:solidFill>
                <a:latin typeface="Georgia"/>
                <a:ea typeface="Georgia"/>
                <a:cs typeface="Georgia"/>
                <a:sym typeface="Georgia"/>
              </a:rPr>
              <a:t>9%(5) females and 91% (48) males associated with liver </a:t>
            </a:r>
            <a:r>
              <a:rPr lang="en" sz="1600">
                <a:solidFill>
                  <a:schemeClr val="dk1"/>
                </a:solidFill>
                <a:latin typeface="Georgia"/>
                <a:ea typeface="Georgia"/>
                <a:cs typeface="Georgia"/>
                <a:sym typeface="Georgia"/>
              </a:rPr>
              <a:t>trauma. </a:t>
            </a:r>
            <a:endParaRPr sz="1600">
              <a:solidFill>
                <a:schemeClr val="dk1"/>
              </a:solidFill>
              <a:latin typeface="Georgia"/>
              <a:ea typeface="Georgia"/>
              <a:cs typeface="Georgia"/>
              <a:sym typeface="Georgia"/>
            </a:endParaRPr>
          </a:p>
          <a:p>
            <a:pPr indent="0" lvl="0" marL="0" rtl="0" algn="l">
              <a:spcBef>
                <a:spcPts val="1200"/>
              </a:spcBef>
              <a:spcAft>
                <a:spcPts val="0"/>
              </a:spcAft>
              <a:buNone/>
            </a:pPr>
            <a:r>
              <a:t/>
            </a:r>
            <a:endParaRPr sz="1600">
              <a:solidFill>
                <a:schemeClr val="dk1"/>
              </a:solidFill>
              <a:latin typeface="Georgia"/>
              <a:ea typeface="Georgia"/>
              <a:cs typeface="Georgia"/>
              <a:sym typeface="Georgia"/>
            </a:endParaRPr>
          </a:p>
          <a:p>
            <a:pPr indent="0" lvl="0" marL="0" rtl="0" algn="l">
              <a:spcBef>
                <a:spcPts val="120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Georgia"/>
                <a:ea typeface="Georgia"/>
                <a:cs typeface="Georgia"/>
                <a:sym typeface="Georgia"/>
              </a:rPr>
              <a:t>Discussion </a:t>
            </a:r>
            <a:endParaRPr>
              <a:latin typeface="Georgia"/>
              <a:ea typeface="Georgia"/>
              <a:cs typeface="Georgia"/>
              <a:sym typeface="Georgia"/>
            </a:endParaRPr>
          </a:p>
        </p:txBody>
      </p:sp>
      <p:sp>
        <p:nvSpPr>
          <p:cNvPr id="125" name="Google Shape;125;p23"/>
          <p:cNvSpPr txBox="1"/>
          <p:nvPr>
            <p:ph idx="1" type="body"/>
          </p:nvPr>
        </p:nvSpPr>
        <p:spPr>
          <a:xfrm>
            <a:off x="239825" y="1131950"/>
            <a:ext cx="85206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Clr>
                <a:schemeClr val="dk1"/>
              </a:buClr>
              <a:buSzPts val="1400"/>
              <a:buFont typeface="Georgia"/>
              <a:buChar char="●"/>
            </a:pPr>
            <a:r>
              <a:rPr lang="en" sz="1400">
                <a:solidFill>
                  <a:schemeClr val="dk1"/>
                </a:solidFill>
                <a:latin typeface="Georgia"/>
                <a:ea typeface="Georgia"/>
                <a:cs typeface="Georgia"/>
                <a:sym typeface="Georgia"/>
              </a:rPr>
              <a:t>​​​​Variables in this study revealed hemostasis as the initial treatment for LT. </a:t>
            </a:r>
            <a:r>
              <a:rPr lang="en" sz="1400">
                <a:solidFill>
                  <a:schemeClr val="dk1"/>
                </a:solidFill>
                <a:latin typeface="Georgia"/>
                <a:ea typeface="Georgia"/>
                <a:cs typeface="Georgia"/>
                <a:sym typeface="Georgia"/>
              </a:rPr>
              <a:t>This mainly</a:t>
            </a:r>
            <a:r>
              <a:rPr lang="en" sz="1400">
                <a:solidFill>
                  <a:schemeClr val="dk1"/>
                </a:solidFill>
                <a:latin typeface="Georgia"/>
                <a:ea typeface="Georgia"/>
                <a:cs typeface="Georgia"/>
                <a:sym typeface="Georgia"/>
              </a:rPr>
              <a:t> includ</a:t>
            </a:r>
            <a:r>
              <a:rPr lang="en" sz="1400">
                <a:solidFill>
                  <a:schemeClr val="dk1"/>
                </a:solidFill>
                <a:latin typeface="Georgia"/>
                <a:ea typeface="Georgia"/>
                <a:cs typeface="Georgia"/>
                <a:sym typeface="Georgia"/>
              </a:rPr>
              <a:t>es </a:t>
            </a:r>
            <a:r>
              <a:rPr lang="en" sz="1400">
                <a:solidFill>
                  <a:schemeClr val="dk1"/>
                </a:solidFill>
                <a:latin typeface="Georgia"/>
                <a:ea typeface="Georgia"/>
                <a:cs typeface="Georgia"/>
                <a:sym typeface="Georgia"/>
              </a:rPr>
              <a:t>non-operative management. If  not possible, laparotomy could be considered as the initial therapeutic measure. Laparotomy is a surgical incision into the </a:t>
            </a:r>
            <a:r>
              <a:rPr lang="en" sz="1400">
                <a:solidFill>
                  <a:schemeClr val="dk1"/>
                </a:solidFill>
                <a:latin typeface="Georgia"/>
                <a:ea typeface="Georgia"/>
                <a:cs typeface="Georgia"/>
                <a:sym typeface="Georgia"/>
              </a:rPr>
              <a:t>abdominal</a:t>
            </a:r>
            <a:r>
              <a:rPr lang="en" sz="1400">
                <a:solidFill>
                  <a:schemeClr val="dk1"/>
                </a:solidFill>
                <a:latin typeface="Georgia"/>
                <a:ea typeface="Georgia"/>
                <a:cs typeface="Georgia"/>
                <a:sym typeface="Georgia"/>
              </a:rPr>
              <a:t> cavity, which examines the organs. Invasive surgical techniques have declined because conservative treatment is successful in percentages close or equal to 100%.  However, invasive methods should not be considered in disuse because of the associated lesions that the patient​​ may present.​​​​​​</a:t>
            </a:r>
            <a:endParaRPr sz="1700">
              <a:solidFill>
                <a:schemeClr val="dk1"/>
              </a:solidFill>
              <a:latin typeface="Georgia"/>
              <a:ea typeface="Georgia"/>
              <a:cs typeface="Georgia"/>
              <a:sym typeface="Georgia"/>
            </a:endParaRPr>
          </a:p>
        </p:txBody>
      </p:sp>
      <p:pic>
        <p:nvPicPr>
          <p:cNvPr id="126" name="Google Shape;126;p23"/>
          <p:cNvPicPr preferRelativeResize="0"/>
          <p:nvPr/>
        </p:nvPicPr>
        <p:blipFill>
          <a:blip r:embed="rId3">
            <a:alphaModFix/>
          </a:blip>
          <a:stretch>
            <a:fillRect/>
          </a:stretch>
        </p:blipFill>
        <p:spPr>
          <a:xfrm>
            <a:off x="2547900" y="2938350"/>
            <a:ext cx="4149252" cy="19008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Georgia"/>
                <a:ea typeface="Georgia"/>
                <a:cs typeface="Georgia"/>
                <a:sym typeface="Georgia"/>
              </a:rPr>
              <a:t>Conclusion</a:t>
            </a:r>
            <a:endParaRPr>
              <a:latin typeface="Georgia"/>
              <a:ea typeface="Georgia"/>
              <a:cs typeface="Georgia"/>
              <a:sym typeface="Georgia"/>
            </a:endParaRPr>
          </a:p>
        </p:txBody>
      </p:sp>
      <p:sp>
        <p:nvSpPr>
          <p:cNvPr id="132" name="Google Shape;132;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Clr>
                <a:schemeClr val="dk1"/>
              </a:buClr>
              <a:buSzPts val="1400"/>
              <a:buFont typeface="Georgia"/>
              <a:buChar char="●"/>
            </a:pPr>
            <a:r>
              <a:rPr lang="en" sz="1400">
                <a:solidFill>
                  <a:schemeClr val="dk1"/>
                </a:solidFill>
                <a:latin typeface="Georgia"/>
                <a:ea typeface="Georgia"/>
                <a:cs typeface="Georgia"/>
                <a:sym typeface="Georgia"/>
              </a:rPr>
              <a:t>The research found the lung was the organ that was most frequently injured together with liver trauma in 57% of living patients and 67% of dead patients in our study. In addition to an obvious hemothorax and therapeutic use of a chest tube . It was also  found that most patients with LT did not require hospitalization in the ICU or the hospital ward for more than 14 days since they mostly had a one grade lesion. The use of prophylactic antibiotics with the chest tube is reserved for penetrating wounds, which is currently accepted to significantly reduce the length of hospital stay and the number of cases of empyema an. The study  does suggest applicable statistics regarding the increase in the number of this type of lesion for the correct optimization of resources to reduce the reaction time between the injury moment to the time of </a:t>
            </a:r>
            <a:r>
              <a:rPr lang="en" sz="1400">
                <a:solidFill>
                  <a:schemeClr val="dk1"/>
                </a:solidFill>
                <a:latin typeface="Georgia"/>
                <a:ea typeface="Georgia"/>
                <a:cs typeface="Georgia"/>
                <a:sym typeface="Georgia"/>
              </a:rPr>
              <a:t>require</a:t>
            </a:r>
            <a:r>
              <a:rPr lang="en" sz="1400">
                <a:solidFill>
                  <a:schemeClr val="dk1"/>
                </a:solidFill>
                <a:latin typeface="Georgia"/>
                <a:ea typeface="Georgia"/>
                <a:cs typeface="Georgia"/>
                <a:sym typeface="Georgia"/>
              </a:rPr>
              <a:t> </a:t>
            </a:r>
            <a:r>
              <a:rPr lang="en" sz="1400">
                <a:solidFill>
                  <a:schemeClr val="dk1"/>
                </a:solidFill>
                <a:latin typeface="Georgia"/>
                <a:ea typeface="Georgia"/>
                <a:cs typeface="Georgia"/>
                <a:sym typeface="Georgia"/>
              </a:rPr>
              <a:t>medication,</a:t>
            </a:r>
            <a:r>
              <a:rPr lang="en" sz="1400">
                <a:solidFill>
                  <a:schemeClr val="dk1"/>
                </a:solidFill>
                <a:latin typeface="Georgia"/>
                <a:ea typeface="Georgia"/>
                <a:cs typeface="Georgia"/>
                <a:sym typeface="Georgia"/>
              </a:rPr>
              <a:t> </a:t>
            </a:r>
            <a:endParaRPr sz="1400">
              <a:solidFill>
                <a:schemeClr val="dk1"/>
              </a:solidFill>
              <a:latin typeface="Georgia"/>
              <a:ea typeface="Georgia"/>
              <a:cs typeface="Georgia"/>
              <a:sym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Georgia"/>
                <a:ea typeface="Georgia"/>
                <a:cs typeface="Georgia"/>
                <a:sym typeface="Georgia"/>
              </a:rPr>
              <a:t>Clinical Bottom Line </a:t>
            </a:r>
            <a:endParaRPr>
              <a:latin typeface="Georgia"/>
              <a:ea typeface="Georgia"/>
              <a:cs typeface="Georgia"/>
              <a:sym typeface="Georgia"/>
            </a:endParaRPr>
          </a:p>
        </p:txBody>
      </p:sp>
      <p:sp>
        <p:nvSpPr>
          <p:cNvPr id="138" name="Google Shape;138;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a:t>
            </a:r>
            <a:r>
              <a:rPr lang="en" sz="1400">
                <a:solidFill>
                  <a:schemeClr val="dk1"/>
                </a:solidFill>
                <a:latin typeface="Georgia"/>
                <a:ea typeface="Georgia"/>
                <a:cs typeface="Georgia"/>
                <a:sym typeface="Georgia"/>
              </a:rPr>
              <a:t>This </a:t>
            </a:r>
            <a:r>
              <a:rPr lang="en" sz="1400">
                <a:solidFill>
                  <a:schemeClr val="dk1"/>
                </a:solidFill>
                <a:latin typeface="Georgia"/>
                <a:ea typeface="Georgia"/>
                <a:cs typeface="Georgia"/>
                <a:sym typeface="Georgia"/>
              </a:rPr>
              <a:t>research</a:t>
            </a:r>
            <a:r>
              <a:rPr lang="en" sz="1400">
                <a:solidFill>
                  <a:schemeClr val="dk1"/>
                </a:solidFill>
                <a:latin typeface="Georgia"/>
                <a:ea typeface="Georgia"/>
                <a:cs typeface="Georgia"/>
                <a:sym typeface="Georgia"/>
              </a:rPr>
              <a:t> can be sued in the clinical setting, </a:t>
            </a:r>
            <a:r>
              <a:rPr lang="en" sz="1400">
                <a:solidFill>
                  <a:schemeClr val="dk1"/>
                </a:solidFill>
                <a:latin typeface="Georgia"/>
                <a:ea typeface="Georgia"/>
                <a:cs typeface="Georgia"/>
                <a:sym typeface="Georgia"/>
              </a:rPr>
              <a:t>although</a:t>
            </a:r>
            <a:r>
              <a:rPr lang="en" sz="1400">
                <a:solidFill>
                  <a:schemeClr val="dk1"/>
                </a:solidFill>
                <a:latin typeface="Georgia"/>
                <a:ea typeface="Georgia"/>
                <a:cs typeface="Georgia"/>
                <a:sym typeface="Georgia"/>
              </a:rPr>
              <a:t> the study does </a:t>
            </a:r>
            <a:r>
              <a:rPr lang="en" sz="1400">
                <a:solidFill>
                  <a:schemeClr val="dk1"/>
                </a:solidFill>
                <a:latin typeface="Georgia"/>
                <a:ea typeface="Georgia"/>
                <a:cs typeface="Georgia"/>
                <a:sym typeface="Georgia"/>
              </a:rPr>
              <a:t>suggest</a:t>
            </a:r>
            <a:r>
              <a:rPr lang="en" sz="1400">
                <a:solidFill>
                  <a:schemeClr val="dk1"/>
                </a:solidFill>
                <a:latin typeface="Georgia"/>
                <a:ea typeface="Georgia"/>
                <a:cs typeface="Georgia"/>
                <a:sym typeface="Georgia"/>
              </a:rPr>
              <a:t> prominent variables to define the prognosis of the patient. It’s necessary to measure these variables separately and evaluate mortality in each of the groups. As well as locating and taking in consideration the </a:t>
            </a:r>
            <a:r>
              <a:rPr lang="en" sz="1400">
                <a:solidFill>
                  <a:schemeClr val="dk1"/>
                </a:solidFill>
                <a:latin typeface="Georgia"/>
                <a:ea typeface="Georgia"/>
                <a:cs typeface="Georgia"/>
                <a:sym typeface="Georgia"/>
              </a:rPr>
              <a:t>severity</a:t>
            </a:r>
            <a:r>
              <a:rPr lang="en" sz="1400">
                <a:solidFill>
                  <a:schemeClr val="dk1"/>
                </a:solidFill>
                <a:latin typeface="Georgia"/>
                <a:ea typeface="Georgia"/>
                <a:cs typeface="Georgia"/>
                <a:sym typeface="Georgia"/>
              </a:rPr>
              <a:t> of the type of wounds with </a:t>
            </a:r>
            <a:r>
              <a:rPr lang="en" sz="1400">
                <a:solidFill>
                  <a:schemeClr val="dk1"/>
                </a:solidFill>
                <a:latin typeface="Georgia"/>
                <a:ea typeface="Georgia"/>
                <a:cs typeface="Georgia"/>
                <a:sym typeface="Georgia"/>
              </a:rPr>
              <a:t>differen</a:t>
            </a:r>
            <a:r>
              <a:rPr lang="en" sz="1400">
                <a:solidFill>
                  <a:schemeClr val="dk1"/>
                </a:solidFill>
                <a:latin typeface="Georgia"/>
                <a:ea typeface="Georgia"/>
                <a:cs typeface="Georgia"/>
                <a:sym typeface="Georgia"/>
              </a:rPr>
              <a:t>t therapeutic options available, individualizing the procedure from hospital admission to post-operative management of complications or medical follow-up.</a:t>
            </a:r>
            <a:endParaRPr sz="1400">
              <a:solidFill>
                <a:schemeClr val="dk1"/>
              </a:solidFill>
              <a:latin typeface="Georgia"/>
              <a:ea typeface="Georgia"/>
              <a:cs typeface="Georgia"/>
              <a:sym typeface="Georgi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Georgia"/>
                <a:ea typeface="Georgia"/>
                <a:cs typeface="Georgia"/>
                <a:sym typeface="Georgia"/>
              </a:rPr>
              <a:t>Citation/Reference</a:t>
            </a:r>
            <a:r>
              <a:rPr lang="en"/>
              <a:t> </a:t>
            </a:r>
            <a:endParaRPr/>
          </a:p>
        </p:txBody>
      </p:sp>
      <p:sp>
        <p:nvSpPr>
          <p:cNvPr id="144" name="Google Shape;144;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400">
              <a:solidFill>
                <a:schemeClr val="dk1"/>
              </a:solidFill>
              <a:latin typeface="Georgia"/>
              <a:ea typeface="Georgia"/>
              <a:cs typeface="Georgia"/>
              <a:sym typeface="Georgia"/>
            </a:endParaRPr>
          </a:p>
          <a:p>
            <a:pPr indent="0" lvl="0" marL="0" rtl="0" algn="l">
              <a:spcBef>
                <a:spcPts val="1200"/>
              </a:spcBef>
              <a:spcAft>
                <a:spcPts val="0"/>
              </a:spcAft>
              <a:buNone/>
            </a:pPr>
            <a:r>
              <a:rPr lang="en" sz="1400">
                <a:latin typeface="Georgia"/>
                <a:ea typeface="Georgia"/>
                <a:cs typeface="Georgia"/>
                <a:sym typeface="Georgia"/>
              </a:rPr>
              <a:t>R. Cantú-Alejo, D., 2022. </a:t>
            </a:r>
            <a:r>
              <a:rPr i="1" lang="en" sz="1400">
                <a:latin typeface="Georgia"/>
                <a:ea typeface="Georgia"/>
                <a:cs typeface="Georgia"/>
                <a:sym typeface="Georgia"/>
              </a:rPr>
              <a:t>Complicaciones y tratamiento de herida hepática por proyectil de arma de fuego. Un enfoque retrospectivo | Cirugía y Cirujanos</a:t>
            </a:r>
            <a:endParaRPr i="1" sz="1400">
              <a:latin typeface="Georgia"/>
              <a:ea typeface="Georgia"/>
              <a:cs typeface="Georgia"/>
              <a:sym typeface="Georgia"/>
            </a:endParaRPr>
          </a:p>
          <a:p>
            <a:pPr indent="0" lvl="0" marL="0" rtl="0" algn="l">
              <a:spcBef>
                <a:spcPts val="1200"/>
              </a:spcBef>
              <a:spcAft>
                <a:spcPts val="1200"/>
              </a:spcAft>
              <a:buNone/>
            </a:pPr>
            <a:r>
              <a:rPr lang="en" sz="1400">
                <a:latin typeface="Georgia"/>
                <a:ea typeface="Georgia"/>
                <a:cs typeface="Georgia"/>
                <a:sym typeface="Georgia"/>
              </a:rPr>
              <a:t>Everytown Research &amp; Policy. 2022. </a:t>
            </a:r>
            <a:r>
              <a:rPr i="1" lang="en" sz="1400">
                <a:latin typeface="Georgia"/>
                <a:ea typeface="Georgia"/>
                <a:cs typeface="Georgia"/>
                <a:sym typeface="Georgia"/>
              </a:rPr>
              <a:t>Gun Violence in America | Everytown	AQ12	 Research &amp; Policy</a:t>
            </a:r>
            <a:r>
              <a:rPr lang="en" sz="1400">
                <a:latin typeface="Georgia"/>
                <a:ea typeface="Georgia"/>
                <a:cs typeface="Georgia"/>
                <a:sym typeface="Georgia"/>
              </a:rPr>
              <a:t>.</a:t>
            </a:r>
            <a:endParaRPr i="1" sz="1400">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Georgia"/>
                <a:ea typeface="Georgia"/>
                <a:cs typeface="Georgia"/>
                <a:sym typeface="Georgia"/>
              </a:rPr>
              <a:t>Introduction </a:t>
            </a:r>
            <a:endParaRPr>
              <a:latin typeface="Georgia"/>
              <a:ea typeface="Georgia"/>
              <a:cs typeface="Georgia"/>
              <a:sym typeface="Georgia"/>
            </a:endParaRPr>
          </a:p>
        </p:txBody>
      </p:sp>
      <p:sp>
        <p:nvSpPr>
          <p:cNvPr id="62" name="Google Shape;62;p14"/>
          <p:cNvSpPr txBox="1"/>
          <p:nvPr>
            <p:ph idx="1" type="body"/>
          </p:nvPr>
        </p:nvSpPr>
        <p:spPr>
          <a:xfrm>
            <a:off x="268425" y="1187125"/>
            <a:ext cx="4779900" cy="34164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Clr>
                <a:schemeClr val="dk1"/>
              </a:buClr>
              <a:buSzPts val="1600"/>
              <a:buFont typeface="Georgia"/>
              <a:buChar char="●"/>
            </a:pPr>
            <a:r>
              <a:rPr lang="en" sz="1600">
                <a:solidFill>
                  <a:schemeClr val="dk1"/>
                </a:solidFill>
                <a:latin typeface="Georgia"/>
                <a:ea typeface="Georgia"/>
                <a:cs typeface="Georgia"/>
                <a:sym typeface="Georgia"/>
              </a:rPr>
              <a:t>Gunshot wounds are a result of a bullet or other </a:t>
            </a:r>
            <a:r>
              <a:rPr lang="en" sz="1600">
                <a:solidFill>
                  <a:schemeClr val="dk1"/>
                </a:solidFill>
                <a:latin typeface="Georgia"/>
                <a:ea typeface="Georgia"/>
                <a:cs typeface="Georgia"/>
                <a:sym typeface="Georgia"/>
              </a:rPr>
              <a:t>projectile</a:t>
            </a:r>
            <a:r>
              <a:rPr lang="en" sz="1600">
                <a:solidFill>
                  <a:schemeClr val="dk1"/>
                </a:solidFill>
                <a:latin typeface="Georgia"/>
                <a:ea typeface="Georgia"/>
                <a:cs typeface="Georgia"/>
                <a:sym typeface="Georgia"/>
              </a:rPr>
              <a:t> entering  through the body. </a:t>
            </a:r>
            <a:endParaRPr sz="1600">
              <a:solidFill>
                <a:schemeClr val="dk1"/>
              </a:solidFill>
              <a:latin typeface="Georgia"/>
              <a:ea typeface="Georgia"/>
              <a:cs typeface="Georgia"/>
              <a:sym typeface="Georgia"/>
            </a:endParaRPr>
          </a:p>
          <a:p>
            <a:pPr indent="-330200" lvl="0" marL="457200" rtl="0" algn="l">
              <a:spcBef>
                <a:spcPts val="0"/>
              </a:spcBef>
              <a:spcAft>
                <a:spcPts val="0"/>
              </a:spcAft>
              <a:buClr>
                <a:schemeClr val="dk1"/>
              </a:buClr>
              <a:buSzPts val="1600"/>
              <a:buFont typeface="Georgia"/>
              <a:buChar char="●"/>
            </a:pPr>
            <a:r>
              <a:rPr lang="en" sz="1600">
                <a:solidFill>
                  <a:schemeClr val="dk1"/>
                </a:solidFill>
                <a:latin typeface="Georgia"/>
                <a:ea typeface="Georgia"/>
                <a:cs typeface="Georgia"/>
                <a:sym typeface="Georgia"/>
              </a:rPr>
              <a:t>The amount of </a:t>
            </a:r>
            <a:r>
              <a:rPr lang="en" sz="1600">
                <a:solidFill>
                  <a:schemeClr val="dk1"/>
                </a:solidFill>
                <a:latin typeface="Georgia"/>
                <a:ea typeface="Georgia"/>
                <a:cs typeface="Georgia"/>
                <a:sym typeface="Georgia"/>
              </a:rPr>
              <a:t>damage</a:t>
            </a:r>
            <a:r>
              <a:rPr lang="en" sz="1600">
                <a:solidFill>
                  <a:schemeClr val="dk1"/>
                </a:solidFill>
                <a:latin typeface="Georgia"/>
                <a:ea typeface="Georgia"/>
                <a:cs typeface="Georgia"/>
                <a:sym typeface="Georgia"/>
              </a:rPr>
              <a:t> depends on the location of injury, the speed and the type of bullet.</a:t>
            </a:r>
            <a:endParaRPr sz="1600">
              <a:solidFill>
                <a:schemeClr val="dk1"/>
              </a:solidFill>
              <a:latin typeface="Georgia"/>
              <a:ea typeface="Georgia"/>
              <a:cs typeface="Georgia"/>
              <a:sym typeface="Georgia"/>
            </a:endParaRPr>
          </a:p>
          <a:p>
            <a:pPr indent="-330200" lvl="0" marL="457200" rtl="0" algn="l">
              <a:spcBef>
                <a:spcPts val="0"/>
              </a:spcBef>
              <a:spcAft>
                <a:spcPts val="0"/>
              </a:spcAft>
              <a:buClr>
                <a:schemeClr val="dk1"/>
              </a:buClr>
              <a:buSzPts val="1600"/>
              <a:buFont typeface="Georgia"/>
              <a:buChar char="●"/>
            </a:pPr>
            <a:r>
              <a:rPr lang="en" sz="1600">
                <a:solidFill>
                  <a:schemeClr val="dk1"/>
                </a:solidFill>
                <a:latin typeface="Georgia"/>
                <a:ea typeface="Georgia"/>
                <a:cs typeface="Georgia"/>
                <a:sym typeface="Georgia"/>
              </a:rPr>
              <a:t>Head &amp; body shots tend to cause more damage due to the vital organs </a:t>
            </a:r>
            <a:endParaRPr sz="1600">
              <a:solidFill>
                <a:schemeClr val="dk1"/>
              </a:solidFill>
              <a:latin typeface="Georgia"/>
              <a:ea typeface="Georgia"/>
              <a:cs typeface="Georgia"/>
              <a:sym typeface="Georgia"/>
            </a:endParaRPr>
          </a:p>
          <a:p>
            <a:pPr indent="-330200" lvl="0" marL="457200" rtl="0" algn="l">
              <a:spcBef>
                <a:spcPts val="0"/>
              </a:spcBef>
              <a:spcAft>
                <a:spcPts val="0"/>
              </a:spcAft>
              <a:buClr>
                <a:schemeClr val="dk1"/>
              </a:buClr>
              <a:buSzPts val="1600"/>
              <a:buFont typeface="Georgia"/>
              <a:buChar char="●"/>
            </a:pPr>
            <a:r>
              <a:rPr lang="en" sz="1600">
                <a:solidFill>
                  <a:schemeClr val="dk1"/>
                </a:solidFill>
                <a:latin typeface="Georgia"/>
                <a:ea typeface="Georgia"/>
                <a:cs typeface="Georgia"/>
                <a:sym typeface="Georgia"/>
              </a:rPr>
              <a:t>High velocity wounds with fracture give a higher risk of infection. </a:t>
            </a:r>
            <a:endParaRPr sz="1600">
              <a:solidFill>
                <a:schemeClr val="dk1"/>
              </a:solidFill>
              <a:latin typeface="Georgia"/>
              <a:ea typeface="Georgia"/>
              <a:cs typeface="Georgia"/>
              <a:sym typeface="Georgia"/>
            </a:endParaRPr>
          </a:p>
        </p:txBody>
      </p:sp>
      <p:pic>
        <p:nvPicPr>
          <p:cNvPr id="63" name="Google Shape;63;p14"/>
          <p:cNvPicPr preferRelativeResize="0"/>
          <p:nvPr/>
        </p:nvPicPr>
        <p:blipFill>
          <a:blip r:embed="rId3">
            <a:alphaModFix/>
          </a:blip>
          <a:stretch>
            <a:fillRect/>
          </a:stretch>
        </p:blipFill>
        <p:spPr>
          <a:xfrm>
            <a:off x="5134926" y="792600"/>
            <a:ext cx="3359675" cy="3890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Georgia"/>
                <a:ea typeface="Georgia"/>
                <a:cs typeface="Georgia"/>
                <a:sym typeface="Georgia"/>
              </a:rPr>
              <a:t>Introduction</a:t>
            </a:r>
            <a:endParaRPr>
              <a:latin typeface="Georgia"/>
              <a:ea typeface="Georgia"/>
              <a:cs typeface="Georgia"/>
              <a:sym typeface="Georgia"/>
            </a:endParaRPr>
          </a:p>
        </p:txBody>
      </p:sp>
      <p:sp>
        <p:nvSpPr>
          <p:cNvPr id="69" name="Google Shape;69;p15"/>
          <p:cNvSpPr txBox="1"/>
          <p:nvPr>
            <p:ph idx="1" type="body"/>
          </p:nvPr>
        </p:nvSpPr>
        <p:spPr>
          <a:xfrm>
            <a:off x="7178400" y="1232850"/>
            <a:ext cx="18702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dk1"/>
                </a:solidFill>
                <a:latin typeface="Georgia"/>
                <a:ea typeface="Georgia"/>
                <a:cs typeface="Georgia"/>
                <a:sym typeface="Georgia"/>
              </a:rPr>
              <a:t>Average death   per year: 40,620</a:t>
            </a:r>
            <a:endParaRPr>
              <a:solidFill>
                <a:schemeClr val="dk1"/>
              </a:solidFill>
              <a:latin typeface="Georgia"/>
              <a:ea typeface="Georgia"/>
              <a:cs typeface="Georgia"/>
              <a:sym typeface="Georgia"/>
            </a:endParaRPr>
          </a:p>
        </p:txBody>
      </p:sp>
      <p:pic>
        <p:nvPicPr>
          <p:cNvPr id="70" name="Google Shape;70;p15"/>
          <p:cNvPicPr preferRelativeResize="0"/>
          <p:nvPr/>
        </p:nvPicPr>
        <p:blipFill>
          <a:blip r:embed="rId3">
            <a:alphaModFix/>
          </a:blip>
          <a:stretch>
            <a:fillRect/>
          </a:stretch>
        </p:blipFill>
        <p:spPr>
          <a:xfrm>
            <a:off x="311700" y="1079413"/>
            <a:ext cx="6684774" cy="3723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6" name="Google Shape;76;p16"/>
          <p:cNvSpPr txBox="1"/>
          <p:nvPr>
            <p:ph idx="1" type="body"/>
          </p:nvPr>
        </p:nvSpPr>
        <p:spPr>
          <a:xfrm>
            <a:off x="372300" y="788800"/>
            <a:ext cx="8520600" cy="34164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Clr>
                <a:schemeClr val="dk1"/>
              </a:buClr>
              <a:buSzPts val="1600"/>
              <a:buFont typeface="Georgia"/>
              <a:buChar char="●"/>
            </a:pPr>
            <a:r>
              <a:rPr lang="en" sz="1600">
                <a:solidFill>
                  <a:schemeClr val="dk1"/>
                </a:solidFill>
                <a:latin typeface="Georgia"/>
                <a:ea typeface="Georgia"/>
                <a:cs typeface="Georgia"/>
                <a:sym typeface="Georgia"/>
              </a:rPr>
              <a:t>The US gun homicide rate is 26 times that of other high-income countries.</a:t>
            </a:r>
            <a:endParaRPr sz="1600">
              <a:solidFill>
                <a:schemeClr val="dk1"/>
              </a:solidFill>
              <a:latin typeface="Georgia"/>
              <a:ea typeface="Georgia"/>
              <a:cs typeface="Georgia"/>
              <a:sym typeface="Georgia"/>
            </a:endParaRPr>
          </a:p>
          <a:p>
            <a:pPr indent="-330200" lvl="0" marL="457200" rtl="0" algn="l">
              <a:spcBef>
                <a:spcPts val="0"/>
              </a:spcBef>
              <a:spcAft>
                <a:spcPts val="0"/>
              </a:spcAft>
              <a:buClr>
                <a:schemeClr val="dk1"/>
              </a:buClr>
              <a:buSzPts val="1600"/>
              <a:buFont typeface="Georgia"/>
              <a:buChar char="●"/>
            </a:pPr>
            <a:r>
              <a:rPr lang="en" sz="1600">
                <a:solidFill>
                  <a:schemeClr val="dk1"/>
                </a:solidFill>
                <a:latin typeface="Georgia"/>
                <a:ea typeface="Georgia"/>
                <a:cs typeface="Georgia"/>
                <a:sym typeface="Georgia"/>
              </a:rPr>
              <a:t>Gun homicides are concentrated in cities—half of all gun homicides took place in just 127 cities, which represented nearly a quarter of the US population.</a:t>
            </a:r>
            <a:endParaRPr sz="1600">
              <a:solidFill>
                <a:schemeClr val="dk1"/>
              </a:solidFill>
              <a:latin typeface="Georgia"/>
              <a:ea typeface="Georgia"/>
              <a:cs typeface="Georgia"/>
              <a:sym typeface="Georgia"/>
            </a:endParaRPr>
          </a:p>
          <a:p>
            <a:pPr indent="0" lvl="0" marL="457200" rtl="0" algn="l">
              <a:spcBef>
                <a:spcPts val="1200"/>
              </a:spcBef>
              <a:spcAft>
                <a:spcPts val="1200"/>
              </a:spcAft>
              <a:buNone/>
            </a:pPr>
            <a:r>
              <a:t/>
            </a:r>
            <a:endParaRPr sz="1600">
              <a:solidFill>
                <a:schemeClr val="dk1"/>
              </a:solidFill>
              <a:latin typeface="Georgia"/>
              <a:ea typeface="Georgia"/>
              <a:cs typeface="Georgia"/>
              <a:sym typeface="Georgia"/>
            </a:endParaRPr>
          </a:p>
        </p:txBody>
      </p:sp>
      <p:pic>
        <p:nvPicPr>
          <p:cNvPr id="77" name="Google Shape;77;p16"/>
          <p:cNvPicPr preferRelativeResize="0"/>
          <p:nvPr/>
        </p:nvPicPr>
        <p:blipFill>
          <a:blip r:embed="rId3">
            <a:alphaModFix/>
          </a:blip>
          <a:stretch>
            <a:fillRect/>
          </a:stretch>
        </p:blipFill>
        <p:spPr>
          <a:xfrm>
            <a:off x="1372475" y="2043550"/>
            <a:ext cx="6064123" cy="27448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969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Georgia"/>
                <a:ea typeface="Georgia"/>
                <a:cs typeface="Georgia"/>
                <a:sym typeface="Georgia"/>
              </a:rPr>
              <a:t>Subject:</a:t>
            </a:r>
            <a:endParaRPr>
              <a:latin typeface="Georgia"/>
              <a:ea typeface="Georgia"/>
              <a:cs typeface="Georgia"/>
              <a:sym typeface="Georgia"/>
            </a:endParaRPr>
          </a:p>
        </p:txBody>
      </p:sp>
      <p:sp>
        <p:nvSpPr>
          <p:cNvPr id="83" name="Google Shape;83;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Clr>
                <a:schemeClr val="dk1"/>
              </a:buClr>
              <a:buSzPts val="1600"/>
              <a:buFont typeface="Georgia"/>
              <a:buChar char="●"/>
            </a:pPr>
            <a:r>
              <a:rPr lang="en" sz="1600">
                <a:solidFill>
                  <a:schemeClr val="dk1"/>
                </a:solidFill>
                <a:latin typeface="Georgia"/>
                <a:ea typeface="Georgia"/>
                <a:cs typeface="Georgia"/>
                <a:sym typeface="Georgia"/>
              </a:rPr>
              <a:t>A study was conducted on 53 patients admitted to the Department of Surgery with LT (liver trauma) caused by a GSW were reviewed.(2011-2015)</a:t>
            </a:r>
            <a:endParaRPr sz="1600">
              <a:solidFill>
                <a:schemeClr val="dk1"/>
              </a:solidFill>
              <a:latin typeface="Georgia"/>
              <a:ea typeface="Georgia"/>
              <a:cs typeface="Georgia"/>
              <a:sym typeface="Georgia"/>
            </a:endParaRPr>
          </a:p>
          <a:p>
            <a:pPr indent="-330200" lvl="0" marL="457200" rtl="0" algn="l">
              <a:spcBef>
                <a:spcPts val="0"/>
              </a:spcBef>
              <a:spcAft>
                <a:spcPts val="0"/>
              </a:spcAft>
              <a:buClr>
                <a:schemeClr val="dk1"/>
              </a:buClr>
              <a:buSzPts val="1600"/>
              <a:buFont typeface="Georgia"/>
              <a:buChar char="●"/>
            </a:pPr>
            <a:r>
              <a:rPr lang="en" sz="1600">
                <a:solidFill>
                  <a:schemeClr val="dk1"/>
                </a:solidFill>
                <a:latin typeface="Georgia"/>
                <a:ea typeface="Georgia"/>
                <a:cs typeface="Georgia"/>
                <a:sym typeface="Georgia"/>
              </a:rPr>
              <a:t>In addition  to Liver trauma and GSW other injured organs were analyzed</a:t>
            </a:r>
            <a:endParaRPr sz="1600">
              <a:solidFill>
                <a:schemeClr val="dk1"/>
              </a:solidFill>
              <a:latin typeface="Georgia"/>
              <a:ea typeface="Georgia"/>
              <a:cs typeface="Georgia"/>
              <a:sym typeface="Georgia"/>
            </a:endParaRPr>
          </a:p>
          <a:p>
            <a:pPr indent="-330200" lvl="0" marL="457200" rtl="0" algn="l">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Posttraumatic arthritis may be caused by mechanical symptoms and subsequent destruction of the joint. (accumulation of fluid)</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Font typeface="Georgia"/>
              <a:buChar char="●"/>
            </a:pPr>
            <a:r>
              <a:rPr lang="en" sz="1600">
                <a:solidFill>
                  <a:schemeClr val="dk1"/>
                </a:solidFill>
                <a:latin typeface="Alegreya"/>
                <a:ea typeface="Alegreya"/>
                <a:cs typeface="Alegreya"/>
                <a:sym typeface="Alegreya"/>
              </a:rPr>
              <a:t>Damage that occurs include bleeding, infection of a wound, broken bone, organ damage, loss ability of movement in the body, or death.</a:t>
            </a:r>
            <a:endParaRPr sz="1600">
              <a:solidFill>
                <a:schemeClr val="dk1"/>
              </a:solidFill>
              <a:latin typeface="Alegreya"/>
              <a:ea typeface="Alegreya"/>
              <a:cs typeface="Alegreya"/>
              <a:sym typeface="Alegreya"/>
            </a:endParaRPr>
          </a:p>
          <a:p>
            <a:pPr indent="0" lvl="0" marL="457200" rtl="0" algn="l">
              <a:spcBef>
                <a:spcPts val="1200"/>
              </a:spcBef>
              <a:spcAft>
                <a:spcPts val="0"/>
              </a:spcAft>
              <a:buNone/>
            </a:pPr>
            <a:r>
              <a:t/>
            </a:r>
            <a:endParaRPr sz="1600">
              <a:solidFill>
                <a:schemeClr val="dk1"/>
              </a:solidFill>
              <a:latin typeface="Georgia"/>
              <a:ea typeface="Georgia"/>
              <a:cs typeface="Georgia"/>
              <a:sym typeface="Georgia"/>
            </a:endParaRPr>
          </a:p>
          <a:p>
            <a:pPr indent="0" lvl="0" marL="0" rtl="0" algn="l">
              <a:spcBef>
                <a:spcPts val="12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Georgia"/>
                <a:ea typeface="Georgia"/>
                <a:cs typeface="Georgia"/>
                <a:sym typeface="Georgia"/>
              </a:rPr>
              <a:t>Methods</a:t>
            </a:r>
            <a:r>
              <a:rPr lang="en">
                <a:latin typeface="Georgia"/>
                <a:ea typeface="Georgia"/>
                <a:cs typeface="Georgia"/>
                <a:sym typeface="Georgia"/>
              </a:rPr>
              <a:t> </a:t>
            </a:r>
            <a:endParaRPr>
              <a:latin typeface="Georgia"/>
              <a:ea typeface="Georgia"/>
              <a:cs typeface="Georgia"/>
              <a:sym typeface="Georgia"/>
            </a:endParaRPr>
          </a:p>
        </p:txBody>
      </p:sp>
      <p:sp>
        <p:nvSpPr>
          <p:cNvPr id="89" name="Google Shape;89;p18"/>
          <p:cNvSpPr txBox="1"/>
          <p:nvPr>
            <p:ph idx="1" type="body"/>
          </p:nvPr>
        </p:nvSpPr>
        <p:spPr>
          <a:xfrm>
            <a:off x="5074225" y="1152475"/>
            <a:ext cx="3758100" cy="34164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Clr>
                <a:schemeClr val="dk1"/>
              </a:buClr>
              <a:buSzPts val="1600"/>
              <a:buFont typeface="Georgia"/>
              <a:buChar char="●"/>
            </a:pPr>
            <a:r>
              <a:rPr lang="en" sz="1600">
                <a:solidFill>
                  <a:schemeClr val="dk1"/>
                </a:solidFill>
                <a:latin typeface="Georgia"/>
                <a:ea typeface="Georgia"/>
                <a:cs typeface="Georgia"/>
                <a:sym typeface="Georgia"/>
              </a:rPr>
              <a:t>Data were collected on the number of injured organs, sex, age, number of days in hospital, number of days in intensive care,etc</a:t>
            </a:r>
            <a:endParaRPr sz="1600">
              <a:solidFill>
                <a:schemeClr val="dk1"/>
              </a:solidFill>
              <a:latin typeface="Georgia"/>
              <a:ea typeface="Georgia"/>
              <a:cs typeface="Georgia"/>
              <a:sym typeface="Georgia"/>
            </a:endParaRPr>
          </a:p>
          <a:p>
            <a:pPr indent="-330200" lvl="0" marL="457200" rtl="0" algn="l">
              <a:spcBef>
                <a:spcPts val="0"/>
              </a:spcBef>
              <a:spcAft>
                <a:spcPts val="0"/>
              </a:spcAft>
              <a:buClr>
                <a:schemeClr val="dk1"/>
              </a:buClr>
              <a:buSzPts val="1600"/>
              <a:buFont typeface="Georgia"/>
              <a:buChar char="●"/>
            </a:pPr>
            <a:r>
              <a:rPr lang="en" sz="1600">
                <a:solidFill>
                  <a:schemeClr val="dk1"/>
                </a:solidFill>
                <a:latin typeface="Georgia"/>
                <a:ea typeface="Georgia"/>
                <a:cs typeface="Georgia"/>
                <a:sym typeface="Georgia"/>
              </a:rPr>
              <a:t>The data was analyzed using a spreadsheet from the Numbers</a:t>
            </a:r>
            <a:r>
              <a:rPr baseline="30000" lang="en" sz="1600">
                <a:solidFill>
                  <a:schemeClr val="dk1"/>
                </a:solidFill>
                <a:latin typeface="Georgia"/>
                <a:ea typeface="Georgia"/>
                <a:cs typeface="Georgia"/>
                <a:sym typeface="Georgia"/>
              </a:rPr>
              <a:t>®</a:t>
            </a:r>
            <a:r>
              <a:rPr lang="en" sz="1600">
                <a:solidFill>
                  <a:schemeClr val="dk1"/>
                </a:solidFill>
                <a:latin typeface="Georgia"/>
                <a:ea typeface="Georgia"/>
                <a:cs typeface="Georgia"/>
                <a:sym typeface="Georgia"/>
              </a:rPr>
              <a:t> v3.6.1 program </a:t>
            </a:r>
            <a:endParaRPr sz="1600">
              <a:solidFill>
                <a:schemeClr val="dk1"/>
              </a:solidFill>
              <a:latin typeface="Georgia"/>
              <a:ea typeface="Georgia"/>
              <a:cs typeface="Georgia"/>
              <a:sym typeface="Georgia"/>
            </a:endParaRPr>
          </a:p>
          <a:p>
            <a:pPr indent="-330200" lvl="0" marL="457200" rtl="0" algn="l">
              <a:spcBef>
                <a:spcPts val="0"/>
              </a:spcBef>
              <a:spcAft>
                <a:spcPts val="0"/>
              </a:spcAft>
              <a:buClr>
                <a:schemeClr val="dk1"/>
              </a:buClr>
              <a:buSzPts val="1600"/>
              <a:buFont typeface="Georgia"/>
              <a:buChar char="●"/>
            </a:pPr>
            <a:r>
              <a:rPr lang="en" sz="1600">
                <a:solidFill>
                  <a:schemeClr val="dk1"/>
                </a:solidFill>
                <a:latin typeface="Georgia"/>
                <a:ea typeface="Georgia"/>
                <a:cs typeface="Georgia"/>
                <a:sym typeface="Georgia"/>
              </a:rPr>
              <a:t>Statistical analysis was performed using the IBM SPSS Statistics v20.0 program </a:t>
            </a:r>
            <a:endParaRPr sz="1600">
              <a:solidFill>
                <a:schemeClr val="dk1"/>
              </a:solidFill>
              <a:latin typeface="Georgia"/>
              <a:ea typeface="Georgia"/>
              <a:cs typeface="Georgia"/>
              <a:sym typeface="Georgia"/>
            </a:endParaRPr>
          </a:p>
        </p:txBody>
      </p:sp>
      <p:pic>
        <p:nvPicPr>
          <p:cNvPr id="90" name="Google Shape;90;p18"/>
          <p:cNvPicPr preferRelativeResize="0"/>
          <p:nvPr/>
        </p:nvPicPr>
        <p:blipFill>
          <a:blip r:embed="rId3">
            <a:alphaModFix/>
          </a:blip>
          <a:stretch>
            <a:fillRect/>
          </a:stretch>
        </p:blipFill>
        <p:spPr>
          <a:xfrm>
            <a:off x="165675" y="1412275"/>
            <a:ext cx="2787075" cy="2787075"/>
          </a:xfrm>
          <a:prstGeom prst="rect">
            <a:avLst/>
          </a:prstGeom>
          <a:noFill/>
          <a:ln>
            <a:noFill/>
          </a:ln>
        </p:spPr>
      </p:pic>
      <p:pic>
        <p:nvPicPr>
          <p:cNvPr id="91" name="Google Shape;91;p18"/>
          <p:cNvPicPr preferRelativeResize="0"/>
          <p:nvPr/>
        </p:nvPicPr>
        <p:blipFill>
          <a:blip r:embed="rId4">
            <a:alphaModFix/>
          </a:blip>
          <a:stretch>
            <a:fillRect/>
          </a:stretch>
        </p:blipFill>
        <p:spPr>
          <a:xfrm>
            <a:off x="3184925" y="1902374"/>
            <a:ext cx="1955727" cy="1916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00">
                <a:latin typeface="Georgia"/>
                <a:ea typeface="Georgia"/>
                <a:cs typeface="Georgia"/>
                <a:sym typeface="Georgia"/>
              </a:rPr>
              <a:t>Methods </a:t>
            </a:r>
            <a:endParaRPr sz="2400">
              <a:latin typeface="Georgia"/>
              <a:ea typeface="Georgia"/>
              <a:cs typeface="Georgia"/>
              <a:sym typeface="Georgia"/>
            </a:endParaRPr>
          </a:p>
        </p:txBody>
      </p:sp>
      <p:sp>
        <p:nvSpPr>
          <p:cNvPr id="97" name="Google Shape;97;p19"/>
          <p:cNvSpPr txBox="1"/>
          <p:nvPr>
            <p:ph idx="1" type="body"/>
          </p:nvPr>
        </p:nvSpPr>
        <p:spPr>
          <a:xfrm>
            <a:off x="216475" y="944650"/>
            <a:ext cx="85206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A CT scan can adequately identify the extent of an  injury and can also determine the relationship between the penetrating object and the injured structures.</a:t>
            </a:r>
            <a:endParaRPr sz="1400">
              <a:solidFill>
                <a:schemeClr val="dk1"/>
              </a:solidFill>
              <a:latin typeface="Times New Roman"/>
              <a:ea typeface="Times New Roman"/>
              <a:cs typeface="Times New Roman"/>
              <a:sym typeface="Times New Roman"/>
            </a:endParaRPr>
          </a:p>
          <a:p>
            <a:pPr indent="-317500" lvl="0" marL="457200" rtl="0" algn="l">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A plain radiography can also be documented to provide information about the following;</a:t>
            </a:r>
            <a:endParaRPr sz="1400">
              <a:solidFill>
                <a:schemeClr val="dk1"/>
              </a:solidFill>
              <a:latin typeface="Times New Roman"/>
              <a:ea typeface="Times New Roman"/>
              <a:cs typeface="Times New Roman"/>
              <a:sym typeface="Times New Roman"/>
            </a:endParaRPr>
          </a:p>
          <a:p>
            <a:pPr indent="0" lvl="0" marL="457200" rtl="0" algn="l">
              <a:spcBef>
                <a:spcPts val="1200"/>
              </a:spcBef>
              <a:spcAft>
                <a:spcPts val="0"/>
              </a:spcAft>
              <a:buNone/>
            </a:pPr>
            <a:r>
              <a:rPr lang="en" sz="1400">
                <a:solidFill>
                  <a:schemeClr val="dk1"/>
                </a:solidFill>
                <a:latin typeface="Times New Roman"/>
                <a:ea typeface="Times New Roman"/>
                <a:cs typeface="Times New Roman"/>
                <a:sym typeface="Times New Roman"/>
              </a:rPr>
              <a:t>Shape of the penetrating object, skull fractures , and to determine the presence intracranial object, </a:t>
            </a:r>
            <a:endParaRPr sz="1400">
              <a:solidFill>
                <a:schemeClr val="dk1"/>
              </a:solidFill>
              <a:latin typeface="Times New Roman"/>
              <a:ea typeface="Times New Roman"/>
              <a:cs typeface="Times New Roman"/>
              <a:sym typeface="Times New Roman"/>
            </a:endParaRPr>
          </a:p>
          <a:p>
            <a:pPr indent="-317500" lvl="0" marL="457200" rtl="0" algn="l">
              <a:spcBef>
                <a:spcPts val="1200"/>
              </a:spcBef>
              <a:spcAft>
                <a:spcPts val="0"/>
              </a:spcAft>
              <a:buClr>
                <a:schemeClr val="dk1"/>
              </a:buClr>
              <a:buSzPts val="1400"/>
              <a:buFont typeface="Georgia"/>
              <a:buChar char="●"/>
            </a:pPr>
            <a:r>
              <a:rPr lang="en" sz="1400">
                <a:solidFill>
                  <a:schemeClr val="dk1"/>
                </a:solidFill>
                <a:latin typeface="Georgia"/>
                <a:ea typeface="Georgia"/>
                <a:cs typeface="Georgia"/>
                <a:sym typeface="Georgia"/>
              </a:rPr>
              <a:t>It can also  provide more detailed information about the liver, gallbladder, and related structures than standard X-rays of the abdomen,</a:t>
            </a:r>
            <a:endParaRPr sz="1400">
              <a:solidFill>
                <a:schemeClr val="dk1"/>
              </a:solidFill>
              <a:latin typeface="Georgia"/>
              <a:ea typeface="Georgia"/>
              <a:cs typeface="Georgia"/>
              <a:sym typeface="Georgia"/>
            </a:endParaRPr>
          </a:p>
          <a:p>
            <a:pPr indent="0" lvl="0" marL="0" rtl="0" algn="l">
              <a:spcBef>
                <a:spcPts val="1200"/>
              </a:spcBef>
              <a:spcAft>
                <a:spcPts val="1200"/>
              </a:spcAft>
              <a:buNone/>
            </a:pPr>
            <a:r>
              <a:t/>
            </a:r>
            <a:endParaRPr sz="1600">
              <a:solidFill>
                <a:srgbClr val="000000"/>
              </a:solidFill>
              <a:latin typeface="Times New Roman"/>
              <a:ea typeface="Times New Roman"/>
              <a:cs typeface="Times New Roman"/>
              <a:sym typeface="Times New Roman"/>
            </a:endParaRPr>
          </a:p>
        </p:txBody>
      </p:sp>
      <p:pic>
        <p:nvPicPr>
          <p:cNvPr id="98" name="Google Shape;98;p19"/>
          <p:cNvPicPr preferRelativeResize="0"/>
          <p:nvPr/>
        </p:nvPicPr>
        <p:blipFill>
          <a:blip r:embed="rId3">
            <a:alphaModFix/>
          </a:blip>
          <a:stretch>
            <a:fillRect/>
          </a:stretch>
        </p:blipFill>
        <p:spPr>
          <a:xfrm>
            <a:off x="2258250" y="3134275"/>
            <a:ext cx="2235800" cy="1893426"/>
          </a:xfrm>
          <a:prstGeom prst="rect">
            <a:avLst/>
          </a:prstGeom>
          <a:noFill/>
          <a:ln>
            <a:noFill/>
          </a:ln>
        </p:spPr>
      </p:pic>
      <p:pic>
        <p:nvPicPr>
          <p:cNvPr id="99" name="Google Shape;99;p19"/>
          <p:cNvPicPr preferRelativeResize="0"/>
          <p:nvPr/>
        </p:nvPicPr>
        <p:blipFill>
          <a:blip r:embed="rId4">
            <a:alphaModFix/>
          </a:blip>
          <a:stretch>
            <a:fillRect/>
          </a:stretch>
        </p:blipFill>
        <p:spPr>
          <a:xfrm>
            <a:off x="5555675" y="2998000"/>
            <a:ext cx="2029699" cy="20296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Georgia"/>
                <a:ea typeface="Georgia"/>
                <a:cs typeface="Georgia"/>
                <a:sym typeface="Georgia"/>
              </a:rPr>
              <a:t>Results</a:t>
            </a:r>
            <a:r>
              <a:rPr lang="en">
                <a:latin typeface="Georgia"/>
                <a:ea typeface="Georgia"/>
                <a:cs typeface="Georgia"/>
                <a:sym typeface="Georgia"/>
              </a:rPr>
              <a:t> </a:t>
            </a:r>
            <a:endParaRPr>
              <a:latin typeface="Georgia"/>
              <a:ea typeface="Georgia"/>
              <a:cs typeface="Georgia"/>
              <a:sym typeface="Georgia"/>
            </a:endParaRPr>
          </a:p>
        </p:txBody>
      </p:sp>
      <p:sp>
        <p:nvSpPr>
          <p:cNvPr id="105" name="Google Shape;105;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graphicFrame>
        <p:nvGraphicFramePr>
          <p:cNvPr id="106" name="Google Shape;106;p20"/>
          <p:cNvGraphicFramePr/>
          <p:nvPr/>
        </p:nvGraphicFramePr>
        <p:xfrm>
          <a:off x="877725" y="1017725"/>
          <a:ext cx="3000000" cy="3000000"/>
        </p:xfrm>
        <a:graphic>
          <a:graphicData uri="http://schemas.openxmlformats.org/drawingml/2006/table">
            <a:tbl>
              <a:tblPr>
                <a:noFill/>
                <a:tableStyleId>{8ADBB01A-451E-4433-AA3C-F4E45487AC99}</a:tableStyleId>
              </a:tblPr>
              <a:tblGrid>
                <a:gridCol w="1209375"/>
                <a:gridCol w="1209375"/>
                <a:gridCol w="1209375"/>
                <a:gridCol w="1209375"/>
                <a:gridCol w="1209375"/>
                <a:gridCol w="1209375"/>
              </a:tblGrid>
              <a:tr h="1173625">
                <a:tc>
                  <a:txBody>
                    <a:bodyPr/>
                    <a:lstStyle/>
                    <a:p>
                      <a:pPr indent="0" lvl="0" marL="0" rtl="0" algn="l">
                        <a:spcBef>
                          <a:spcPts val="0"/>
                        </a:spcBef>
                        <a:spcAft>
                          <a:spcPts val="0"/>
                        </a:spcAft>
                        <a:buNone/>
                      </a:pPr>
                      <a:r>
                        <a:t/>
                      </a:r>
                      <a:endParaRPr>
                        <a:solidFill>
                          <a:schemeClr val="dk1"/>
                        </a:solidFill>
                        <a:latin typeface="Georgia"/>
                        <a:ea typeface="Georgia"/>
                        <a:cs typeface="Georgia"/>
                        <a:sym typeface="Georgia"/>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Georgia"/>
                          <a:ea typeface="Georgia"/>
                          <a:cs typeface="Georgia"/>
                          <a:sym typeface="Georgia"/>
                        </a:rPr>
                        <a:t>Number of complications </a:t>
                      </a:r>
                      <a:endParaRPr>
                        <a:solidFill>
                          <a:schemeClr val="dk1"/>
                        </a:solidFill>
                        <a:latin typeface="Georgia"/>
                        <a:ea typeface="Georgia"/>
                        <a:cs typeface="Georgia"/>
                        <a:sym typeface="Georgia"/>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Georgia"/>
                          <a:ea typeface="Georgia"/>
                          <a:cs typeface="Georgia"/>
                          <a:sym typeface="Georgia"/>
                        </a:rPr>
                        <a:t>% Respect to the total sample (n=53)</a:t>
                      </a:r>
                      <a:endParaRPr>
                        <a:solidFill>
                          <a:schemeClr val="dk1"/>
                        </a:solidFill>
                        <a:latin typeface="Georgia"/>
                        <a:ea typeface="Georgia"/>
                        <a:cs typeface="Georgia"/>
                        <a:sym typeface="Georgia"/>
                      </a:endParaRPr>
                    </a:p>
                  </a:txBody>
                  <a:tcPr marT="91425" marB="91425" marR="91425" marL="91425"/>
                </a:tc>
                <a:tc>
                  <a:txBody>
                    <a:bodyPr/>
                    <a:lstStyle/>
                    <a:p>
                      <a:pPr indent="0" lvl="0" marL="0" rtl="0" algn="l">
                        <a:spcBef>
                          <a:spcPts val="0"/>
                        </a:spcBef>
                        <a:spcAft>
                          <a:spcPts val="0"/>
                        </a:spcAft>
                        <a:buNone/>
                      </a:pPr>
                      <a:r>
                        <a:rPr b="1" lang="en" sz="1100">
                          <a:solidFill>
                            <a:schemeClr val="dk1"/>
                          </a:solidFill>
                          <a:latin typeface="Georgia"/>
                          <a:ea typeface="Georgia"/>
                          <a:cs typeface="Georgia"/>
                          <a:sym typeface="Georgia"/>
                        </a:rPr>
                        <a:t>% Respect to the total of complicated patients(n = 19)</a:t>
                      </a:r>
                      <a:endParaRPr>
                        <a:solidFill>
                          <a:schemeClr val="dk1"/>
                        </a:solidFill>
                        <a:latin typeface="Georgia"/>
                        <a:ea typeface="Georgia"/>
                        <a:cs typeface="Georgia"/>
                        <a:sym typeface="Georgia"/>
                      </a:endParaRPr>
                    </a:p>
                  </a:txBody>
                  <a:tcPr marT="91425" marB="91425" marR="91425" marL="91425"/>
                </a:tc>
                <a:tc>
                  <a:txBody>
                    <a:bodyPr/>
                    <a:lstStyle/>
                    <a:p>
                      <a:pPr indent="0" lvl="0" marL="0" rtl="0" algn="l">
                        <a:spcBef>
                          <a:spcPts val="0"/>
                        </a:spcBef>
                        <a:spcAft>
                          <a:spcPts val="0"/>
                        </a:spcAft>
                        <a:buNone/>
                      </a:pPr>
                      <a:r>
                        <a:rPr b="1" lang="en" sz="1100">
                          <a:solidFill>
                            <a:schemeClr val="dk1"/>
                          </a:solidFill>
                          <a:latin typeface="Georgia"/>
                          <a:ea typeface="Georgia"/>
                          <a:cs typeface="Georgia"/>
                          <a:sym typeface="Georgia"/>
                        </a:rPr>
                        <a:t>Number of deaths related to complications (n = 9)</a:t>
                      </a:r>
                      <a:endParaRPr>
                        <a:solidFill>
                          <a:schemeClr val="dk1"/>
                        </a:solidFill>
                        <a:latin typeface="Georgia"/>
                        <a:ea typeface="Georgia"/>
                        <a:cs typeface="Georgia"/>
                        <a:sym typeface="Georgia"/>
                      </a:endParaRPr>
                    </a:p>
                    <a:p>
                      <a:pPr indent="0" lvl="0" marL="0" rtl="0" algn="l">
                        <a:spcBef>
                          <a:spcPts val="0"/>
                        </a:spcBef>
                        <a:spcAft>
                          <a:spcPts val="0"/>
                        </a:spcAft>
                        <a:buNone/>
                      </a:pPr>
                      <a:r>
                        <a:t/>
                      </a:r>
                      <a:endParaRPr>
                        <a:solidFill>
                          <a:schemeClr val="dk1"/>
                        </a:solidFill>
                        <a:latin typeface="Georgia"/>
                        <a:ea typeface="Georgia"/>
                        <a:cs typeface="Georgia"/>
                        <a:sym typeface="Georgia"/>
                      </a:endParaRPr>
                    </a:p>
                  </a:txBody>
                  <a:tcPr marT="91425" marB="91425" marR="91425" marL="91425"/>
                </a:tc>
                <a:tc>
                  <a:txBody>
                    <a:bodyPr/>
                    <a:lstStyle/>
                    <a:p>
                      <a:pPr indent="0" lvl="0" marL="0" rtl="0" algn="l">
                        <a:spcBef>
                          <a:spcPts val="0"/>
                        </a:spcBef>
                        <a:spcAft>
                          <a:spcPts val="0"/>
                        </a:spcAft>
                        <a:buNone/>
                      </a:pPr>
                      <a:r>
                        <a:rPr b="1" lang="en" sz="1100">
                          <a:solidFill>
                            <a:schemeClr val="dk1"/>
                          </a:solidFill>
                          <a:latin typeface="Georgia"/>
                          <a:ea typeface="Georgia"/>
                          <a:cs typeface="Georgia"/>
                          <a:sym typeface="Georgia"/>
                        </a:rPr>
                        <a:t>Number of complicated patients related to ICU stay (n = 20)</a:t>
                      </a:r>
                      <a:endParaRPr>
                        <a:solidFill>
                          <a:schemeClr val="dk1"/>
                        </a:solidFill>
                        <a:latin typeface="Georgia"/>
                        <a:ea typeface="Georgia"/>
                        <a:cs typeface="Georgia"/>
                        <a:sym typeface="Georgia"/>
                      </a:endParaRPr>
                    </a:p>
                    <a:p>
                      <a:pPr indent="0" lvl="0" marL="0" rtl="0" algn="l">
                        <a:spcBef>
                          <a:spcPts val="0"/>
                        </a:spcBef>
                        <a:spcAft>
                          <a:spcPts val="0"/>
                        </a:spcAft>
                        <a:buNone/>
                      </a:pPr>
                      <a:r>
                        <a:t/>
                      </a:r>
                      <a:endParaRPr>
                        <a:solidFill>
                          <a:schemeClr val="dk1"/>
                        </a:solidFill>
                        <a:latin typeface="Georgia"/>
                        <a:ea typeface="Georgia"/>
                        <a:cs typeface="Georgia"/>
                        <a:sym typeface="Georgia"/>
                      </a:endParaRPr>
                    </a:p>
                  </a:txBody>
                  <a:tcPr marT="91425" marB="91425" marR="91425" marL="91425"/>
                </a:tc>
              </a:tr>
              <a:tr h="579550">
                <a:tc>
                  <a:txBody>
                    <a:bodyPr/>
                    <a:lstStyle/>
                    <a:p>
                      <a:pPr indent="0" lvl="0" marL="0" rtl="0" algn="l">
                        <a:spcBef>
                          <a:spcPts val="0"/>
                        </a:spcBef>
                        <a:spcAft>
                          <a:spcPts val="0"/>
                        </a:spcAft>
                        <a:buNone/>
                      </a:pPr>
                      <a:r>
                        <a:rPr lang="en">
                          <a:solidFill>
                            <a:schemeClr val="dk1"/>
                          </a:solidFill>
                          <a:latin typeface="Georgia"/>
                          <a:ea typeface="Georgia"/>
                          <a:cs typeface="Georgia"/>
                          <a:sym typeface="Georgia"/>
                        </a:rPr>
                        <a:t>Wound dehenives </a:t>
                      </a:r>
                      <a:endParaRPr>
                        <a:solidFill>
                          <a:schemeClr val="dk1"/>
                        </a:solidFill>
                        <a:latin typeface="Georgia"/>
                        <a:ea typeface="Georgia"/>
                        <a:cs typeface="Georgia"/>
                        <a:sym typeface="Georgia"/>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Georgia"/>
                          <a:ea typeface="Georgia"/>
                          <a:cs typeface="Georgia"/>
                          <a:sym typeface="Georgia"/>
                        </a:rPr>
                        <a:t>8</a:t>
                      </a:r>
                      <a:endParaRPr>
                        <a:solidFill>
                          <a:schemeClr val="dk1"/>
                        </a:solidFill>
                        <a:latin typeface="Georgia"/>
                        <a:ea typeface="Georgia"/>
                        <a:cs typeface="Georgia"/>
                        <a:sym typeface="Georgia"/>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Georgia"/>
                          <a:ea typeface="Georgia"/>
                          <a:cs typeface="Georgia"/>
                          <a:sym typeface="Georgia"/>
                        </a:rPr>
                        <a:t>15</a:t>
                      </a:r>
                      <a:endParaRPr>
                        <a:solidFill>
                          <a:schemeClr val="dk1"/>
                        </a:solidFill>
                        <a:latin typeface="Georgia"/>
                        <a:ea typeface="Georgia"/>
                        <a:cs typeface="Georgia"/>
                        <a:sym typeface="Georgia"/>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Georgia"/>
                          <a:ea typeface="Georgia"/>
                          <a:cs typeface="Georgia"/>
                          <a:sym typeface="Georgia"/>
                        </a:rPr>
                        <a:t>42</a:t>
                      </a:r>
                      <a:endParaRPr>
                        <a:solidFill>
                          <a:schemeClr val="dk1"/>
                        </a:solidFill>
                        <a:latin typeface="Georgia"/>
                        <a:ea typeface="Georgia"/>
                        <a:cs typeface="Georgia"/>
                        <a:sym typeface="Georgia"/>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Georgia"/>
                          <a:ea typeface="Georgia"/>
                          <a:cs typeface="Georgia"/>
                          <a:sym typeface="Georgia"/>
                        </a:rPr>
                        <a:t>0</a:t>
                      </a:r>
                      <a:endParaRPr>
                        <a:solidFill>
                          <a:schemeClr val="dk1"/>
                        </a:solidFill>
                        <a:latin typeface="Georgia"/>
                        <a:ea typeface="Georgia"/>
                        <a:cs typeface="Georgia"/>
                        <a:sym typeface="Georgia"/>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Georgia"/>
                          <a:ea typeface="Georgia"/>
                          <a:cs typeface="Georgia"/>
                          <a:sym typeface="Georgia"/>
                        </a:rPr>
                        <a:t>0</a:t>
                      </a:r>
                      <a:endParaRPr>
                        <a:solidFill>
                          <a:schemeClr val="dk1"/>
                        </a:solidFill>
                        <a:latin typeface="Georgia"/>
                        <a:ea typeface="Georgia"/>
                        <a:cs typeface="Georgia"/>
                        <a:sym typeface="Georgia"/>
                      </a:endParaRPr>
                    </a:p>
                  </a:txBody>
                  <a:tcPr marT="91425" marB="91425" marR="91425" marL="91425"/>
                </a:tc>
              </a:tr>
              <a:tr h="376700">
                <a:tc>
                  <a:txBody>
                    <a:bodyPr/>
                    <a:lstStyle/>
                    <a:p>
                      <a:pPr indent="0" lvl="0" marL="0" rtl="0" algn="l">
                        <a:spcBef>
                          <a:spcPts val="0"/>
                        </a:spcBef>
                        <a:spcAft>
                          <a:spcPts val="0"/>
                        </a:spcAft>
                        <a:buNone/>
                      </a:pPr>
                      <a:r>
                        <a:rPr lang="en">
                          <a:solidFill>
                            <a:schemeClr val="dk1"/>
                          </a:solidFill>
                          <a:latin typeface="Georgia"/>
                          <a:ea typeface="Georgia"/>
                          <a:cs typeface="Georgia"/>
                          <a:sym typeface="Georgia"/>
                        </a:rPr>
                        <a:t>Empyema </a:t>
                      </a:r>
                      <a:endParaRPr>
                        <a:solidFill>
                          <a:schemeClr val="dk1"/>
                        </a:solidFill>
                        <a:latin typeface="Georgia"/>
                        <a:ea typeface="Georgia"/>
                        <a:cs typeface="Georgia"/>
                        <a:sym typeface="Georgia"/>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Georgia"/>
                          <a:ea typeface="Georgia"/>
                          <a:cs typeface="Georgia"/>
                          <a:sym typeface="Georgia"/>
                        </a:rPr>
                        <a:t>6</a:t>
                      </a:r>
                      <a:endParaRPr>
                        <a:solidFill>
                          <a:schemeClr val="dk1"/>
                        </a:solidFill>
                        <a:latin typeface="Georgia"/>
                        <a:ea typeface="Georgia"/>
                        <a:cs typeface="Georgia"/>
                        <a:sym typeface="Georgia"/>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Georgia"/>
                          <a:ea typeface="Georgia"/>
                          <a:cs typeface="Georgia"/>
                          <a:sym typeface="Georgia"/>
                        </a:rPr>
                        <a:t>11</a:t>
                      </a:r>
                      <a:endParaRPr>
                        <a:solidFill>
                          <a:schemeClr val="dk1"/>
                        </a:solidFill>
                        <a:latin typeface="Georgia"/>
                        <a:ea typeface="Georgia"/>
                        <a:cs typeface="Georgia"/>
                        <a:sym typeface="Georgia"/>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Georgia"/>
                          <a:ea typeface="Georgia"/>
                          <a:cs typeface="Georgia"/>
                          <a:sym typeface="Georgia"/>
                        </a:rPr>
                        <a:t>32</a:t>
                      </a:r>
                      <a:endParaRPr>
                        <a:solidFill>
                          <a:schemeClr val="dk1"/>
                        </a:solidFill>
                        <a:latin typeface="Georgia"/>
                        <a:ea typeface="Georgia"/>
                        <a:cs typeface="Georgia"/>
                        <a:sym typeface="Georgia"/>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Georgia"/>
                          <a:ea typeface="Georgia"/>
                          <a:cs typeface="Georgia"/>
                          <a:sym typeface="Georgia"/>
                        </a:rPr>
                        <a:t>1</a:t>
                      </a:r>
                      <a:endParaRPr>
                        <a:solidFill>
                          <a:schemeClr val="dk1"/>
                        </a:solidFill>
                        <a:latin typeface="Georgia"/>
                        <a:ea typeface="Georgia"/>
                        <a:cs typeface="Georgia"/>
                        <a:sym typeface="Georgia"/>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Georgia"/>
                          <a:ea typeface="Georgia"/>
                          <a:cs typeface="Georgia"/>
                          <a:sym typeface="Georgia"/>
                        </a:rPr>
                        <a:t>6</a:t>
                      </a:r>
                      <a:endParaRPr>
                        <a:solidFill>
                          <a:schemeClr val="dk1"/>
                        </a:solidFill>
                        <a:latin typeface="Georgia"/>
                        <a:ea typeface="Georgia"/>
                        <a:cs typeface="Georgia"/>
                        <a:sym typeface="Georgia"/>
                      </a:endParaRPr>
                    </a:p>
                  </a:txBody>
                  <a:tcPr marT="91425" marB="91425" marR="91425" marL="91425"/>
                </a:tc>
              </a:tr>
              <a:tr h="579550">
                <a:tc>
                  <a:txBody>
                    <a:bodyPr/>
                    <a:lstStyle/>
                    <a:p>
                      <a:pPr indent="0" lvl="0" marL="0" rtl="0" algn="l">
                        <a:spcBef>
                          <a:spcPts val="0"/>
                        </a:spcBef>
                        <a:spcAft>
                          <a:spcPts val="0"/>
                        </a:spcAft>
                        <a:buNone/>
                      </a:pPr>
                      <a:r>
                        <a:rPr lang="en">
                          <a:solidFill>
                            <a:schemeClr val="dk1"/>
                          </a:solidFill>
                          <a:latin typeface="Georgia"/>
                          <a:ea typeface="Georgia"/>
                          <a:cs typeface="Georgia"/>
                          <a:sym typeface="Georgia"/>
                        </a:rPr>
                        <a:t>Anastomosis leak</a:t>
                      </a:r>
                      <a:endParaRPr>
                        <a:solidFill>
                          <a:schemeClr val="dk1"/>
                        </a:solidFill>
                        <a:latin typeface="Georgia"/>
                        <a:ea typeface="Georgia"/>
                        <a:cs typeface="Georgia"/>
                        <a:sym typeface="Georgia"/>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Georgia"/>
                          <a:ea typeface="Georgia"/>
                          <a:cs typeface="Georgia"/>
                          <a:sym typeface="Georgia"/>
                        </a:rPr>
                        <a:t>3</a:t>
                      </a:r>
                      <a:endParaRPr>
                        <a:solidFill>
                          <a:schemeClr val="dk1"/>
                        </a:solidFill>
                        <a:latin typeface="Georgia"/>
                        <a:ea typeface="Georgia"/>
                        <a:cs typeface="Georgia"/>
                        <a:sym typeface="Georgia"/>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Georgia"/>
                          <a:ea typeface="Georgia"/>
                          <a:cs typeface="Georgia"/>
                          <a:sym typeface="Georgia"/>
                        </a:rPr>
                        <a:t>6</a:t>
                      </a:r>
                      <a:endParaRPr>
                        <a:solidFill>
                          <a:schemeClr val="dk1"/>
                        </a:solidFill>
                        <a:latin typeface="Georgia"/>
                        <a:ea typeface="Georgia"/>
                        <a:cs typeface="Georgia"/>
                        <a:sym typeface="Georgia"/>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Georgia"/>
                          <a:ea typeface="Georgia"/>
                          <a:cs typeface="Georgia"/>
                          <a:sym typeface="Georgia"/>
                        </a:rPr>
                        <a:t>16</a:t>
                      </a:r>
                      <a:endParaRPr>
                        <a:solidFill>
                          <a:schemeClr val="dk1"/>
                        </a:solidFill>
                        <a:latin typeface="Georgia"/>
                        <a:ea typeface="Georgia"/>
                        <a:cs typeface="Georgia"/>
                        <a:sym typeface="Georgia"/>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Georgia"/>
                          <a:ea typeface="Georgia"/>
                          <a:cs typeface="Georgia"/>
                          <a:sym typeface="Georgia"/>
                        </a:rPr>
                        <a:t>1</a:t>
                      </a:r>
                      <a:endParaRPr>
                        <a:solidFill>
                          <a:schemeClr val="dk1"/>
                        </a:solidFill>
                        <a:latin typeface="Georgia"/>
                        <a:ea typeface="Georgia"/>
                        <a:cs typeface="Georgia"/>
                        <a:sym typeface="Georgia"/>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Georgia"/>
                          <a:ea typeface="Georgia"/>
                          <a:cs typeface="Georgia"/>
                          <a:sym typeface="Georgia"/>
                        </a:rPr>
                        <a:t>1</a:t>
                      </a:r>
                      <a:endParaRPr>
                        <a:solidFill>
                          <a:schemeClr val="dk1"/>
                        </a:solidFill>
                        <a:latin typeface="Georgia"/>
                        <a:ea typeface="Georgia"/>
                        <a:cs typeface="Georgia"/>
                        <a:sym typeface="Georgia"/>
                      </a:endParaRPr>
                    </a:p>
                  </a:txBody>
                  <a:tcPr marT="91425" marB="91425" marR="91425" marL="91425"/>
                </a:tc>
              </a:tr>
              <a:tr h="579550">
                <a:tc>
                  <a:txBody>
                    <a:bodyPr/>
                    <a:lstStyle/>
                    <a:p>
                      <a:pPr indent="0" lvl="0" marL="0" rtl="0" algn="l">
                        <a:spcBef>
                          <a:spcPts val="0"/>
                        </a:spcBef>
                        <a:spcAft>
                          <a:spcPts val="0"/>
                        </a:spcAft>
                        <a:buNone/>
                      </a:pPr>
                      <a:r>
                        <a:rPr lang="en">
                          <a:solidFill>
                            <a:schemeClr val="dk1"/>
                          </a:solidFill>
                          <a:latin typeface="Georgia"/>
                          <a:ea typeface="Georgia"/>
                          <a:cs typeface="Georgia"/>
                          <a:sym typeface="Georgia"/>
                        </a:rPr>
                        <a:t>Pancreatic fistula </a:t>
                      </a:r>
                      <a:endParaRPr>
                        <a:solidFill>
                          <a:schemeClr val="dk1"/>
                        </a:solidFill>
                        <a:latin typeface="Georgia"/>
                        <a:ea typeface="Georgia"/>
                        <a:cs typeface="Georgia"/>
                        <a:sym typeface="Georgia"/>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Georgia"/>
                          <a:ea typeface="Georgia"/>
                          <a:cs typeface="Georgia"/>
                          <a:sym typeface="Georgia"/>
                        </a:rPr>
                        <a:t>2</a:t>
                      </a:r>
                      <a:endParaRPr>
                        <a:solidFill>
                          <a:schemeClr val="dk1"/>
                        </a:solidFill>
                        <a:latin typeface="Georgia"/>
                        <a:ea typeface="Georgia"/>
                        <a:cs typeface="Georgia"/>
                        <a:sym typeface="Georgia"/>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Georgia"/>
                          <a:ea typeface="Georgia"/>
                          <a:cs typeface="Georgia"/>
                          <a:sym typeface="Georgia"/>
                        </a:rPr>
                        <a:t>4</a:t>
                      </a:r>
                      <a:endParaRPr>
                        <a:solidFill>
                          <a:schemeClr val="dk1"/>
                        </a:solidFill>
                        <a:latin typeface="Georgia"/>
                        <a:ea typeface="Georgia"/>
                        <a:cs typeface="Georgia"/>
                        <a:sym typeface="Georgia"/>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Georgia"/>
                          <a:ea typeface="Georgia"/>
                          <a:cs typeface="Georgia"/>
                          <a:sym typeface="Georgia"/>
                        </a:rPr>
                        <a:t>10</a:t>
                      </a:r>
                      <a:endParaRPr>
                        <a:solidFill>
                          <a:schemeClr val="dk1"/>
                        </a:solidFill>
                        <a:latin typeface="Georgia"/>
                        <a:ea typeface="Georgia"/>
                        <a:cs typeface="Georgia"/>
                        <a:sym typeface="Georgia"/>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Georgia"/>
                          <a:ea typeface="Georgia"/>
                          <a:cs typeface="Georgia"/>
                          <a:sym typeface="Georgia"/>
                        </a:rPr>
                        <a:t>0</a:t>
                      </a:r>
                      <a:endParaRPr>
                        <a:solidFill>
                          <a:schemeClr val="dk1"/>
                        </a:solidFill>
                        <a:latin typeface="Georgia"/>
                        <a:ea typeface="Georgia"/>
                        <a:cs typeface="Georgia"/>
                        <a:sym typeface="Georgia"/>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Georgia"/>
                          <a:ea typeface="Georgia"/>
                          <a:cs typeface="Georgia"/>
                          <a:sym typeface="Georgia"/>
                        </a:rPr>
                        <a:t>1</a:t>
                      </a:r>
                      <a:endParaRPr>
                        <a:solidFill>
                          <a:schemeClr val="dk1"/>
                        </a:solidFill>
                        <a:latin typeface="Georgia"/>
                        <a:ea typeface="Georgia"/>
                        <a:cs typeface="Georgia"/>
                        <a:sym typeface="Georgia"/>
                      </a:endParaRPr>
                    </a:p>
                  </a:txBody>
                  <a:tcPr marT="91425" marB="91425" marR="91425" marL="91425"/>
                </a:tc>
              </a:tr>
              <a:tr h="376700">
                <a:tc>
                  <a:txBody>
                    <a:bodyPr/>
                    <a:lstStyle/>
                    <a:p>
                      <a:pPr indent="0" lvl="0" marL="0" rtl="0" algn="l">
                        <a:spcBef>
                          <a:spcPts val="0"/>
                        </a:spcBef>
                        <a:spcAft>
                          <a:spcPts val="0"/>
                        </a:spcAft>
                        <a:buNone/>
                      </a:pPr>
                      <a:r>
                        <a:rPr lang="en">
                          <a:solidFill>
                            <a:schemeClr val="dk1"/>
                          </a:solidFill>
                          <a:latin typeface="Georgia"/>
                          <a:ea typeface="Georgia"/>
                          <a:cs typeface="Georgia"/>
                          <a:sym typeface="Georgia"/>
                        </a:rPr>
                        <a:t>Total </a:t>
                      </a:r>
                      <a:endParaRPr>
                        <a:solidFill>
                          <a:schemeClr val="dk1"/>
                        </a:solidFill>
                        <a:latin typeface="Georgia"/>
                        <a:ea typeface="Georgia"/>
                        <a:cs typeface="Georgia"/>
                        <a:sym typeface="Georgia"/>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Georgia"/>
                          <a:ea typeface="Georgia"/>
                          <a:cs typeface="Georgia"/>
                          <a:sym typeface="Georgia"/>
                        </a:rPr>
                        <a:t>19</a:t>
                      </a:r>
                      <a:endParaRPr>
                        <a:solidFill>
                          <a:schemeClr val="dk1"/>
                        </a:solidFill>
                        <a:latin typeface="Georgia"/>
                        <a:ea typeface="Georgia"/>
                        <a:cs typeface="Georgia"/>
                        <a:sym typeface="Georgia"/>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Georgia"/>
                          <a:ea typeface="Georgia"/>
                          <a:cs typeface="Georgia"/>
                          <a:sym typeface="Georgia"/>
                        </a:rPr>
                        <a:t>36</a:t>
                      </a:r>
                      <a:endParaRPr>
                        <a:solidFill>
                          <a:schemeClr val="dk1"/>
                        </a:solidFill>
                        <a:latin typeface="Georgia"/>
                        <a:ea typeface="Georgia"/>
                        <a:cs typeface="Georgia"/>
                        <a:sym typeface="Georgia"/>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Georgia"/>
                          <a:ea typeface="Georgia"/>
                          <a:cs typeface="Georgia"/>
                          <a:sym typeface="Georgia"/>
                        </a:rPr>
                        <a:t>100</a:t>
                      </a:r>
                      <a:endParaRPr>
                        <a:solidFill>
                          <a:schemeClr val="dk1"/>
                        </a:solidFill>
                        <a:latin typeface="Georgia"/>
                        <a:ea typeface="Georgia"/>
                        <a:cs typeface="Georgia"/>
                        <a:sym typeface="Georgia"/>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Georgia"/>
                          <a:ea typeface="Georgia"/>
                          <a:cs typeface="Georgia"/>
                          <a:sym typeface="Georgia"/>
                        </a:rPr>
                        <a:t>2</a:t>
                      </a:r>
                      <a:endParaRPr>
                        <a:solidFill>
                          <a:schemeClr val="dk1"/>
                        </a:solidFill>
                        <a:latin typeface="Georgia"/>
                        <a:ea typeface="Georgia"/>
                        <a:cs typeface="Georgia"/>
                        <a:sym typeface="Georgia"/>
                      </a:endParaRPr>
                    </a:p>
                  </a:txBody>
                  <a:tcPr marT="91425" marB="91425" marR="91425" marL="91425"/>
                </a:tc>
                <a:tc>
                  <a:txBody>
                    <a:bodyPr/>
                    <a:lstStyle/>
                    <a:p>
                      <a:pPr indent="0" lvl="0" marL="0" rtl="0" algn="l">
                        <a:spcBef>
                          <a:spcPts val="0"/>
                        </a:spcBef>
                        <a:spcAft>
                          <a:spcPts val="0"/>
                        </a:spcAft>
                        <a:buNone/>
                      </a:pPr>
                      <a:r>
                        <a:rPr lang="en">
                          <a:solidFill>
                            <a:schemeClr val="dk1"/>
                          </a:solidFill>
                          <a:latin typeface="Georgia"/>
                          <a:ea typeface="Georgia"/>
                          <a:cs typeface="Georgia"/>
                          <a:sym typeface="Georgia"/>
                        </a:rPr>
                        <a:t>8</a:t>
                      </a:r>
                      <a:endParaRPr>
                        <a:solidFill>
                          <a:schemeClr val="dk1"/>
                        </a:solidFill>
                        <a:latin typeface="Georgia"/>
                        <a:ea typeface="Georgia"/>
                        <a:cs typeface="Georgia"/>
                        <a:sym typeface="Georgia"/>
                      </a:endParaRPr>
                    </a:p>
                  </a:txBody>
                  <a:tcPr marT="91425" marB="91425" marR="91425" marL="914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2" name="Google Shape;112;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3" name="Google Shape;113;p21"/>
          <p:cNvPicPr preferRelativeResize="0"/>
          <p:nvPr/>
        </p:nvPicPr>
        <p:blipFill>
          <a:blip r:embed="rId3">
            <a:alphaModFix/>
          </a:blip>
          <a:stretch>
            <a:fillRect/>
          </a:stretch>
        </p:blipFill>
        <p:spPr>
          <a:xfrm>
            <a:off x="439875" y="355000"/>
            <a:ext cx="4433500" cy="443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