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78" r:id="rId6"/>
    <p:sldId id="281" r:id="rId7"/>
    <p:sldId id="282" r:id="rId8"/>
    <p:sldId id="283" r:id="rId9"/>
    <p:sldId id="286" r:id="rId10"/>
    <p:sldId id="261" r:id="rId11"/>
    <p:sldId id="262" r:id="rId12"/>
    <p:sldId id="263" r:id="rId13"/>
    <p:sldId id="264" r:id="rId14"/>
    <p:sldId id="265" r:id="rId15"/>
    <p:sldId id="266" r:id="rId16"/>
    <p:sldId id="268" r:id="rId17"/>
    <p:sldId id="276" r:id="rId18"/>
    <p:sldId id="271" r:id="rId19"/>
    <p:sldId id="272" r:id="rId20"/>
    <p:sldId id="287" r:id="rId21"/>
    <p:sldId id="273" r:id="rId22"/>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6" d="100"/>
          <a:sy n="86" d="100"/>
        </p:scale>
        <p:origin x="10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169920" cy="482027"/>
          </a:xfrm>
          <a:prstGeom prst="rect">
            <a:avLst/>
          </a:prstGeom>
        </p:spPr>
        <p:txBody>
          <a:bodyPr vert="horz" lIns="95738" tIns="47869" rIns="95738" bIns="47869" rtlCol="0"/>
          <a:lstStyle>
            <a:lvl1pPr algn="l">
              <a:defRPr sz="1300"/>
            </a:lvl1pPr>
          </a:lstStyle>
          <a:p>
            <a:endParaRPr lang="en-US"/>
          </a:p>
        </p:txBody>
      </p:sp>
      <p:sp>
        <p:nvSpPr>
          <p:cNvPr id="3" name="Date Placeholder 2"/>
          <p:cNvSpPr>
            <a:spLocks noGrp="1"/>
          </p:cNvSpPr>
          <p:nvPr>
            <p:ph type="dt" sz="quarter" idx="1"/>
          </p:nvPr>
        </p:nvSpPr>
        <p:spPr>
          <a:xfrm>
            <a:off x="4143588" y="4"/>
            <a:ext cx="3169920" cy="482027"/>
          </a:xfrm>
          <a:prstGeom prst="rect">
            <a:avLst/>
          </a:prstGeom>
        </p:spPr>
        <p:txBody>
          <a:bodyPr vert="horz" lIns="95738" tIns="47869" rIns="95738" bIns="47869" rtlCol="0"/>
          <a:lstStyle>
            <a:lvl1pPr algn="r">
              <a:defRPr sz="1300"/>
            </a:lvl1pPr>
          </a:lstStyle>
          <a:p>
            <a:fld id="{0A6FF4B1-4F41-4DD9-A908-84405B8044DC}" type="datetimeFigureOut">
              <a:rPr lang="en-US" smtClean="0"/>
              <a:t>8/21/2020</a:t>
            </a:fld>
            <a:endParaRPr lang="en-US"/>
          </a:p>
        </p:txBody>
      </p:sp>
      <p:sp>
        <p:nvSpPr>
          <p:cNvPr id="4" name="Footer Placeholder 3"/>
          <p:cNvSpPr>
            <a:spLocks noGrp="1"/>
          </p:cNvSpPr>
          <p:nvPr>
            <p:ph type="ftr" sz="quarter" idx="2"/>
          </p:nvPr>
        </p:nvSpPr>
        <p:spPr>
          <a:xfrm>
            <a:off x="2" y="9119178"/>
            <a:ext cx="3169920" cy="482027"/>
          </a:xfrm>
          <a:prstGeom prst="rect">
            <a:avLst/>
          </a:prstGeom>
        </p:spPr>
        <p:txBody>
          <a:bodyPr vert="horz" lIns="95738" tIns="47869" rIns="95738" bIns="47869" rtlCol="0" anchor="b"/>
          <a:lstStyle>
            <a:lvl1pPr algn="l">
              <a:defRPr sz="1300"/>
            </a:lvl1pPr>
          </a:lstStyle>
          <a:p>
            <a:endParaRPr lang="en-US"/>
          </a:p>
        </p:txBody>
      </p:sp>
      <p:sp>
        <p:nvSpPr>
          <p:cNvPr id="5" name="Slide Number Placeholder 4"/>
          <p:cNvSpPr>
            <a:spLocks noGrp="1"/>
          </p:cNvSpPr>
          <p:nvPr>
            <p:ph type="sldNum" sz="quarter" idx="3"/>
          </p:nvPr>
        </p:nvSpPr>
        <p:spPr>
          <a:xfrm>
            <a:off x="4143588" y="9119178"/>
            <a:ext cx="3169920" cy="482027"/>
          </a:xfrm>
          <a:prstGeom prst="rect">
            <a:avLst/>
          </a:prstGeom>
        </p:spPr>
        <p:txBody>
          <a:bodyPr vert="horz" lIns="95738" tIns="47869" rIns="95738" bIns="47869" rtlCol="0" anchor="b"/>
          <a:lstStyle>
            <a:lvl1pPr algn="r">
              <a:defRPr sz="1300"/>
            </a:lvl1pPr>
          </a:lstStyle>
          <a:p>
            <a:fld id="{08165A29-C97D-4396-B375-F8B96D495763}" type="slidenum">
              <a:rPr lang="en-US" smtClean="0"/>
              <a:t>‹#›</a:t>
            </a:fld>
            <a:endParaRPr lang="en-US"/>
          </a:p>
        </p:txBody>
      </p:sp>
    </p:spTree>
    <p:extLst>
      <p:ext uri="{BB962C8B-B14F-4D97-AF65-F5344CB8AC3E}">
        <p14:creationId xmlns:p14="http://schemas.microsoft.com/office/powerpoint/2010/main" val="18278575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21T18:11:17.1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1,'219'9,"-27"-2,-87 7,323-12,-423-2,-3-1,1 1,0 0,-1-1,1 1,0 0,-1 1,1-1,0 0,-1 1,1 0,-1-1,1 1,-1 0,1 0,-1 0,1 1,-1-1,0 1,0-1,0 1,0 0,2 1,-5-1,0 0,0 0,0-1,0 1,0 0,-1-1,1 1,0-1,-1 1,1-1,-1 1,1-1,-1 0,0 0,0 0,1 0,-1 0,0 0,0-1,0 1,0 0,0-1,0 0,0 1,0-1,0 0,0 0,0 0,0 0,0-1,0 1,-71 1,58-2,1 0,-1 1,0 1,0 1,1 0,-1 1,1 0,-3 2,0 2,0-1,0-1,-1 0,0-2,0 0,0 0,0-2,-5 0,-118-3,127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21T18:11:26.985"/>
    </inkml:context>
    <inkml:brush xml:id="br0">
      <inkml:brushProperty name="width" value="0.35" units="cm"/>
      <inkml:brushProperty name="height" value="0.35" units="cm"/>
      <inkml:brushProperty name="ignorePressure" value="1"/>
    </inkml:brush>
  </inkml:definitions>
  <inkml:trace contextRef="#ctx0" brushRef="#br0">1 96,'115'-22,"-29"1,-35 6,0 3,1 3,1 1,0 3,47 1,-19 18,234 6,-256-21,0 4,-1 2,13 4,9 21,-72-29,1 0,-1 0,0 1,0 1,0-1,0 1,0 1,-1-1,1 1,-1 1,0-1,0 1,-1 0,1 1,-1-1,0 1,1 2,-3-3,-5-5,1 0,-1 0,1 0,-1 0,1 1,-1-1,1 0,-1 0,1 0,-1 0,1 1,-1-1,1 0,-1 0,1 1,0-1,-1 0,1 1,0-1,-1 1,1-1,0 0,-1 1,1-1,0 1,0-1,0 1,-1-1,1 1,0-1,0 1,0-1,0 1,0-1,0 1,0-1,0 1,0-1,0 1,0-1,0 1,0-1,0 1,1-1,-1 0,0 1,0-1,0 1,1-1,-1 1,0-1,1 0,-1 1,0-1,1 1,-1-1,0 0,1 0,-1 1,1-1,-1 0,1 0,-1 1,1-1,-1 0,1 0,-1 0,1 0,-1 0,-13-1,0-1,-1-1,1 0,0-1,1-1,-1 0,-9-5,-82-48,6 36,-29 7,-75 16,200-1,0 0,0 0,-1 1,1-1,0 1,0-1,0 1,0 0,0-1,0 1,0 0,0 1,0-1,0 0,0 0,1 1,-1-1,0 1,1 0,-1-1,1 1,0 0,0 0,-1 0,1 0,0 0,1 0,-1 0,0 0,1 0,-1 1,1-1,0 0,-1 0,1 1,0-1,0 1,-1 8,1-7,0-1,0 1,0 0,-1-1,1 1,-1 0,0 0,0-1,0 1,0-1,-1 1,1-1,-1 0,0 1,0-1,0 0,-1 0,1-1,-1 1,1 0,-1-1,0 1,0-1,0 0,0 0,-1 0,1-1,-1 1,1-1,-7 1,0-2,0 1,0-1,0-1,1 0,-1 0,0-1,0 0,1 0,-9-4,-47-9,61 14,3 2,0-1,0 0,0 1,0-1,-1 0,1 0,0 1,0-1,0 0,0 0,-1 0,1-1,0 1,0 0,0 0,0-1,0 1,0 0,-1-1,1 1,0-1,0 0,0 1,0-1,1 0,-1 1,0-1,0 0,0 0,1 0,-1 0,0 0,1 0,-1 0,1 0,-1 0,1 0,-1 0,1 0,0 0,-1 0,1-1,0 1,0 0,0 0,0 0,0 0,0-1,0 1,1 0,-1 0,0 0,1 0,-1 0,1-1,6-10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21T23:04:21.315"/>
    </inkml:context>
    <inkml:brush xml:id="br0">
      <inkml:brushProperty name="width" value="0.35" units="cm"/>
      <inkml:brushProperty name="height" value="0.35" units="cm"/>
      <inkml:brushProperty name="ignorePressure" value="1"/>
    </inkml:brush>
  </inkml:definitions>
  <inkml:trace contextRef="#ctx0" brushRef="#br0">1 17,'209'-16,"457"17,-663-1,0-1,0 1,0 0,0 0,0 0,0 0,-1 1,1-1,0 1,0 0,0 0,0 0,-1 0,1 0,-1 1,1-1,-1 1,1-1,-1 1,0 0,0 0,0 0,0 0,0 1,0-1,0 1,-1-1,1 1,-1-1,0 1,0 0,0-1,0 1,0 3,2 17,-4-19,1-1,0 1,0 0,1-1,-1 1,1 0,0-1,0 1,0-1,0 0,1 1,-1-1,1 0,0 1,0-1,0 0,0-1,1 1,-1 0,2 1,-2-4,-1 1,0-1,1 1,-1-1,0 1,1 0,-1 0,0 0,0 0,0 0,0 0,0 0,0 0,0 0,0 1,0-1,0 0,-1 1,1-1,-1 0,1 1,-1-1,1 1,-1-1,0 1,1-1,-1 1,0-1,0 1,0-1,-1 1,1-1,0 1,0-1,-1 1,1-1,-1 0,1 1,-1-1,0 1,1-1,-1 0,0 0,0 0,0 1,0-1,0 0,0 0,-1 0,1 0,0-1,-1 2,-12 5,1-1,-1 0,-1-1,1-1,-1 0,0-1,1 0,-1-2,-1 1,1-2,0 0,0-1,0 0,-1-2,-43 1,-572 3,616-1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21T23:05:39.613"/>
    </inkml:context>
    <inkml:brush xml:id="br0">
      <inkml:brushProperty name="width" value="0.2" units="cm"/>
      <inkml:brushProperty name="height" value="0.2" units="cm"/>
      <inkml:brushProperty name="ignorePressure" value="1"/>
    </inkml:brush>
  </inkml:definitions>
  <inkml:trace contextRef="#ctx0" brushRef="#br0">1 48,'226'1,"-139"14,27-8,-88-3,1 0,-1-1,1-2,0-1,16-2,17 1,895 1,-817-16,213 16,-220-30,125 29,-235 1,-10 1,0-1,0 0,0-1,0 0,0-1,0 0,0-1,3-1,-2 0,0 0,1 0,0 1,-1 1,1 0,0 1,0 1,0 0,12 1,-2 8,-16-2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21T23:05:47.637"/>
    </inkml:context>
    <inkml:brush xml:id="br0">
      <inkml:brushProperty name="width" value="0.2" units="cm"/>
      <inkml:brushProperty name="height" value="0.2" units="cm"/>
      <inkml:brushProperty name="ignorePressure" value="1"/>
    </inkml:brush>
  </inkml:definitions>
  <inkml:trace contextRef="#ctx0" brushRef="#br0">1 49,'747'0,"-554"-31,-38 25,-110 0,0 2,0 2,45 4,-14-1,361-1,-280 16,283-17,-337 19,-75-13,1 0,0-2,-1-1,1-2,19-1,6 0,-37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4143375" y="1"/>
            <a:ext cx="3170238" cy="481013"/>
          </a:xfrm>
          <a:prstGeom prst="rect">
            <a:avLst/>
          </a:prstGeom>
        </p:spPr>
        <p:txBody>
          <a:bodyPr vert="horz" lIns="91431" tIns="45716" rIns="91431" bIns="45716" rtlCol="0"/>
          <a:lstStyle>
            <a:lvl1pPr algn="r">
              <a:defRPr sz="1200"/>
            </a:lvl1pPr>
          </a:lstStyle>
          <a:p>
            <a:fld id="{ADC20E38-A613-49C4-AC25-B42CA445353F}" type="datetimeFigureOut">
              <a:rPr lang="en-US" smtClean="0"/>
              <a:t>8/21/2020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731840" y="4621213"/>
            <a:ext cx="5851525" cy="3779837"/>
          </a:xfrm>
          <a:prstGeom prst="rect">
            <a:avLst/>
          </a:prstGeom>
        </p:spPr>
        <p:txBody>
          <a:bodyPr vert="horz" lIns="91431" tIns="45716" rIns="91431"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9"/>
            <a:ext cx="3170238" cy="481012"/>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9"/>
            <a:ext cx="3170238" cy="481012"/>
          </a:xfrm>
          <a:prstGeom prst="rect">
            <a:avLst/>
          </a:prstGeom>
        </p:spPr>
        <p:txBody>
          <a:bodyPr vert="horz" lIns="91431" tIns="45716" rIns="91431" bIns="45716" rtlCol="0" anchor="b"/>
          <a:lstStyle>
            <a:lvl1pPr algn="r">
              <a:defRPr sz="1200"/>
            </a:lvl1pPr>
          </a:lstStyle>
          <a:p>
            <a:fld id="{8FB3739C-12FC-4DC5-87F5-4899B8FD4C8A}" type="slidenum">
              <a:rPr lang="en-US" smtClean="0"/>
              <a:t>‹#›</a:t>
            </a:fld>
            <a:endParaRPr lang="en-US"/>
          </a:p>
        </p:txBody>
      </p:sp>
    </p:spTree>
    <p:extLst>
      <p:ext uri="{BB962C8B-B14F-4D97-AF65-F5344CB8AC3E}">
        <p14:creationId xmlns:p14="http://schemas.microsoft.com/office/powerpoint/2010/main" val="269975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8/21/2020</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8/21/2020</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dirty="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dirty="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8/21/2020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8/21/2020</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8/21/2020</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wlac.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35.png"/><Relationship Id="rId4" Type="http://schemas.openxmlformats.org/officeDocument/2006/relationships/customXml" Target="../ink/ink3.xml"/><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hyperlink" Target="mailto:medinam@wlac.edu"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5.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2998129"/>
            <a:ext cx="8361229" cy="2098226"/>
          </a:xfrm>
        </p:spPr>
        <p:txBody>
          <a:bodyPr/>
          <a:lstStyle/>
          <a:p>
            <a:r>
              <a:rPr lang="en-US" dirty="0">
                <a:latin typeface="Californian FB" panose="0207040306080B030204" pitchFamily="18" charset="0"/>
              </a:rPr>
              <a:t>Submitting your </a:t>
            </a:r>
            <a:r>
              <a:rPr lang="en-US" dirty="0" err="1">
                <a:latin typeface="Californian FB" panose="0207040306080B030204" pitchFamily="18" charset="0"/>
              </a:rPr>
              <a:t>CCCApply</a:t>
            </a:r>
            <a:r>
              <a:rPr lang="en-US" dirty="0">
                <a:latin typeface="Californian FB" panose="0207040306080B030204" pitchFamily="18" charset="0"/>
              </a:rPr>
              <a:t>  Non-credit Application</a:t>
            </a:r>
          </a:p>
        </p:txBody>
      </p:sp>
      <p:pic>
        <p:nvPicPr>
          <p:cNvPr id="1029" name="Picture 5" descr="WLAC-col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329" r="100000">
                        <a14:foregroundMark x1="44737" y1="77348" x2="44737" y2="77348"/>
                        <a14:foregroundMark x1="29276" y1="77348" x2="29276" y2="77348"/>
                        <a14:foregroundMark x1="23684" y1="85083" x2="23684" y2="85083"/>
                        <a14:foregroundMark x1="63158" y1="70718" x2="63158" y2="70718"/>
                      </a14:backgroundRemoval>
                    </a14:imgEffect>
                  </a14:imgLayer>
                </a14:imgProps>
              </a:ext>
              <a:ext uri="{28A0092B-C50C-407E-A947-70E740481C1C}">
                <a14:useLocalDpi xmlns:a14="http://schemas.microsoft.com/office/drawing/2010/main" val="0"/>
              </a:ext>
            </a:extLst>
          </a:blip>
          <a:srcRect/>
          <a:stretch>
            <a:fillRect/>
          </a:stretch>
        </p:blipFill>
        <p:spPr bwMode="auto">
          <a:xfrm>
            <a:off x="9804140" y="4969955"/>
            <a:ext cx="1227068"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91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Enrollment Information</a:t>
            </a:r>
          </a:p>
        </p:txBody>
      </p:sp>
      <p:sp>
        <p:nvSpPr>
          <p:cNvPr id="10" name="TextBox 9">
            <a:extLst>
              <a:ext uri="{FF2B5EF4-FFF2-40B4-BE49-F238E27FC236}">
                <a16:creationId xmlns:a16="http://schemas.microsoft.com/office/drawing/2014/main" id="{9E5129DF-676F-0844-BBB8-EC9516BA9550}"/>
              </a:ext>
            </a:extLst>
          </p:cNvPr>
          <p:cNvSpPr txBox="1"/>
          <p:nvPr/>
        </p:nvSpPr>
        <p:spPr>
          <a:xfrm>
            <a:off x="9456372" y="5171391"/>
            <a:ext cx="2403162" cy="1477328"/>
          </a:xfrm>
          <a:prstGeom prst="rect">
            <a:avLst/>
          </a:prstGeom>
          <a:solidFill>
            <a:schemeClr val="bg2"/>
          </a:solidFill>
          <a:ln w="12700">
            <a:solidFill>
              <a:schemeClr val="tx1"/>
            </a:solidFill>
          </a:ln>
        </p:spPr>
        <p:txBody>
          <a:bodyPr wrap="square" rtlCol="0">
            <a:spAutoFit/>
          </a:bodyPr>
          <a:lstStyle/>
          <a:p>
            <a:r>
              <a:rPr lang="en-US" dirty="0"/>
              <a:t>To the best of your knowledge, select the program or courses you are currently interested in taking</a:t>
            </a:r>
          </a:p>
        </p:txBody>
      </p:sp>
      <p:sp>
        <p:nvSpPr>
          <p:cNvPr id="6" name="TextBox 5">
            <a:extLst>
              <a:ext uri="{FF2B5EF4-FFF2-40B4-BE49-F238E27FC236}">
                <a16:creationId xmlns:a16="http://schemas.microsoft.com/office/drawing/2014/main" id="{9E5129DF-676F-0844-BBB8-EC9516BA9550}"/>
              </a:ext>
            </a:extLst>
          </p:cNvPr>
          <p:cNvSpPr txBox="1"/>
          <p:nvPr/>
        </p:nvSpPr>
        <p:spPr>
          <a:xfrm>
            <a:off x="9576398" y="1536628"/>
            <a:ext cx="1930148" cy="2585323"/>
          </a:xfrm>
          <a:prstGeom prst="rect">
            <a:avLst/>
          </a:prstGeom>
          <a:solidFill>
            <a:schemeClr val="bg2"/>
          </a:solidFill>
          <a:ln w="12700">
            <a:solidFill>
              <a:schemeClr val="tx1"/>
            </a:solidFill>
          </a:ln>
        </p:spPr>
        <p:txBody>
          <a:bodyPr wrap="square" rtlCol="0">
            <a:spAutoFit/>
          </a:bodyPr>
          <a:lstStyle/>
          <a:p>
            <a:r>
              <a:rPr lang="en-US" dirty="0"/>
              <a:t>Always select the most current semester and for the educational goal select “to improve basic skills” if you are unsure what to select.</a:t>
            </a:r>
          </a:p>
        </p:txBody>
      </p:sp>
      <p:pic>
        <p:nvPicPr>
          <p:cNvPr id="11" name="Picture 10">
            <a:extLst>
              <a:ext uri="{FF2B5EF4-FFF2-40B4-BE49-F238E27FC236}">
                <a16:creationId xmlns:a16="http://schemas.microsoft.com/office/drawing/2014/main" id="{15A8FB31-CD2B-4E2A-A127-9A7834A19972}"/>
              </a:ext>
            </a:extLst>
          </p:cNvPr>
          <p:cNvPicPr/>
          <p:nvPr/>
        </p:nvPicPr>
        <p:blipFill>
          <a:blip r:embed="rId2"/>
          <a:stretch>
            <a:fillRect/>
          </a:stretch>
        </p:blipFill>
        <p:spPr>
          <a:xfrm>
            <a:off x="257357" y="1649160"/>
            <a:ext cx="8735334" cy="4984702"/>
          </a:xfrm>
          <a:prstGeom prst="rect">
            <a:avLst/>
          </a:prstGeom>
        </p:spPr>
      </p:pic>
      <p:sp>
        <p:nvSpPr>
          <p:cNvPr id="7" name="Left Arrow 6">
            <a:extLst>
              <a:ext uri="{FF2B5EF4-FFF2-40B4-BE49-F238E27FC236}">
                <a16:creationId xmlns:a16="http://schemas.microsoft.com/office/drawing/2014/main" id="{9E7DEE24-526F-8947-9540-B3357607E9F3}"/>
              </a:ext>
            </a:extLst>
          </p:cNvPr>
          <p:cNvSpPr/>
          <p:nvPr/>
        </p:nvSpPr>
        <p:spPr>
          <a:xfrm>
            <a:off x="8642395" y="3486879"/>
            <a:ext cx="813977"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6">
            <a:extLst>
              <a:ext uri="{FF2B5EF4-FFF2-40B4-BE49-F238E27FC236}">
                <a16:creationId xmlns:a16="http://schemas.microsoft.com/office/drawing/2014/main" id="{584B5294-CC8E-4901-8F9A-585629003F8D}"/>
              </a:ext>
            </a:extLst>
          </p:cNvPr>
          <p:cNvSpPr/>
          <p:nvPr/>
        </p:nvSpPr>
        <p:spPr>
          <a:xfrm>
            <a:off x="8642394" y="4964207"/>
            <a:ext cx="813977"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a:extLst>
              <a:ext uri="{FF2B5EF4-FFF2-40B4-BE49-F238E27FC236}">
                <a16:creationId xmlns:a16="http://schemas.microsoft.com/office/drawing/2014/main" id="{3D52A3CA-BBEF-5C4C-BA47-08C328B98318}"/>
              </a:ext>
            </a:extLst>
          </p:cNvPr>
          <p:cNvSpPr/>
          <p:nvPr/>
        </p:nvSpPr>
        <p:spPr>
          <a:xfrm rot="2297588">
            <a:off x="8438376" y="5971387"/>
            <a:ext cx="505179" cy="2320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10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6440" y="307481"/>
            <a:ext cx="9601200" cy="1485900"/>
          </a:xfrm>
        </p:spPr>
        <p:txBody>
          <a:bodyPr/>
          <a:lstStyle/>
          <a:p>
            <a:r>
              <a:rPr lang="en-US"/>
              <a:t>Account &amp; Mailing Information</a:t>
            </a:r>
          </a:p>
        </p:txBody>
      </p:sp>
      <p:sp>
        <p:nvSpPr>
          <p:cNvPr id="2" name="Oval 1"/>
          <p:cNvSpPr/>
          <p:nvPr/>
        </p:nvSpPr>
        <p:spPr>
          <a:xfrm>
            <a:off x="5868785" y="4214553"/>
            <a:ext cx="199506" cy="1724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155962" y="533948"/>
            <a:ext cx="2751908" cy="2585323"/>
          </a:xfrm>
          <a:prstGeom prst="rect">
            <a:avLst/>
          </a:prstGeom>
          <a:noFill/>
        </p:spPr>
        <p:txBody>
          <a:bodyPr wrap="square" rtlCol="0">
            <a:spAutoFit/>
          </a:bodyPr>
          <a:lstStyle/>
          <a:p>
            <a:r>
              <a:rPr lang="en-US" dirty="0"/>
              <a:t>Verify your personal information you </a:t>
            </a:r>
            <a:r>
              <a:rPr lang="en-US" dirty="0" err="1"/>
              <a:t>inputed</a:t>
            </a:r>
            <a:r>
              <a:rPr lang="en-US" dirty="0"/>
              <a:t> in your CCAPPLY account, if you will like to edit it, click on the </a:t>
            </a:r>
            <a:r>
              <a:rPr lang="en-US" b="1" dirty="0">
                <a:solidFill>
                  <a:srgbClr val="0070C0"/>
                </a:solidFill>
              </a:rPr>
              <a:t>EDIT ACCOUNT </a:t>
            </a:r>
            <a:r>
              <a:rPr lang="en-US" dirty="0"/>
              <a:t>button. This is the same information that will be reflected on your official college account.</a:t>
            </a:r>
          </a:p>
        </p:txBody>
      </p:sp>
      <p:pic>
        <p:nvPicPr>
          <p:cNvPr id="19" name="Picture 18">
            <a:extLst>
              <a:ext uri="{FF2B5EF4-FFF2-40B4-BE49-F238E27FC236}">
                <a16:creationId xmlns:a16="http://schemas.microsoft.com/office/drawing/2014/main" id="{9F5F3642-8F7D-46BD-818C-729CD1ECE6FF}"/>
              </a:ext>
            </a:extLst>
          </p:cNvPr>
          <p:cNvPicPr/>
          <p:nvPr/>
        </p:nvPicPr>
        <p:blipFill>
          <a:blip r:embed="rId2"/>
          <a:stretch>
            <a:fillRect/>
          </a:stretch>
        </p:blipFill>
        <p:spPr>
          <a:xfrm>
            <a:off x="783771" y="1331595"/>
            <a:ext cx="8284029" cy="5358860"/>
          </a:xfrm>
          <a:prstGeom prst="rect">
            <a:avLst/>
          </a:prstGeom>
        </p:spPr>
      </p:pic>
      <p:sp>
        <p:nvSpPr>
          <p:cNvPr id="11" name="Left Arrow 10"/>
          <p:cNvSpPr/>
          <p:nvPr/>
        </p:nvSpPr>
        <p:spPr>
          <a:xfrm>
            <a:off x="8630797" y="3337529"/>
            <a:ext cx="2333897" cy="44926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6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5585" y="4455622"/>
            <a:ext cx="656706" cy="191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7BCA13B-07E6-704D-9722-7D184EC8F827}"/>
              </a:ext>
            </a:extLst>
          </p:cNvPr>
          <p:cNvSpPr txBox="1"/>
          <p:nvPr/>
        </p:nvSpPr>
        <p:spPr>
          <a:xfrm>
            <a:off x="7835283" y="397668"/>
            <a:ext cx="4097353" cy="1477328"/>
          </a:xfrm>
          <a:prstGeom prst="rect">
            <a:avLst/>
          </a:prstGeom>
          <a:noFill/>
          <a:ln w="12700">
            <a:noFill/>
          </a:ln>
        </p:spPr>
        <p:txBody>
          <a:bodyPr wrap="square" rtlCol="0">
            <a:spAutoFit/>
          </a:bodyPr>
          <a:lstStyle/>
          <a:p>
            <a:r>
              <a:rPr lang="en-US" dirty="0"/>
              <a:t>If your mailing address is the same as the one you </a:t>
            </a:r>
            <a:r>
              <a:rPr lang="en-US" dirty="0" err="1"/>
              <a:t>inputed</a:t>
            </a:r>
            <a:r>
              <a:rPr lang="en-US" dirty="0"/>
              <a:t> in your CCAPPLY account, select this button. If not proceed with </a:t>
            </a:r>
            <a:r>
              <a:rPr lang="en-US" dirty="0" err="1"/>
              <a:t>inputing</a:t>
            </a:r>
            <a:r>
              <a:rPr lang="en-US" dirty="0"/>
              <a:t> the address you will like to show on your college account.</a:t>
            </a:r>
          </a:p>
        </p:txBody>
      </p:sp>
      <p:pic>
        <p:nvPicPr>
          <p:cNvPr id="10" name="Picture 9">
            <a:extLst>
              <a:ext uri="{FF2B5EF4-FFF2-40B4-BE49-F238E27FC236}">
                <a16:creationId xmlns:a16="http://schemas.microsoft.com/office/drawing/2014/main" id="{314B0B13-3D1F-4935-8970-38521CDBB9EF}"/>
              </a:ext>
            </a:extLst>
          </p:cNvPr>
          <p:cNvPicPr/>
          <p:nvPr/>
        </p:nvPicPr>
        <p:blipFill>
          <a:blip r:embed="rId2"/>
          <a:stretch>
            <a:fillRect/>
          </a:stretch>
        </p:blipFill>
        <p:spPr>
          <a:xfrm>
            <a:off x="153785" y="401613"/>
            <a:ext cx="5943600" cy="5452745"/>
          </a:xfrm>
          <a:prstGeom prst="rect">
            <a:avLst/>
          </a:prstGeom>
        </p:spPr>
      </p:pic>
      <p:sp>
        <p:nvSpPr>
          <p:cNvPr id="9" name="Left Arrow 8">
            <a:extLst>
              <a:ext uri="{FF2B5EF4-FFF2-40B4-BE49-F238E27FC236}">
                <a16:creationId xmlns:a16="http://schemas.microsoft.com/office/drawing/2014/main" id="{75BC4A80-F346-0047-9BD3-A95E3E1868C0}"/>
              </a:ext>
            </a:extLst>
          </p:cNvPr>
          <p:cNvSpPr/>
          <p:nvPr/>
        </p:nvSpPr>
        <p:spPr>
          <a:xfrm>
            <a:off x="499797" y="911700"/>
            <a:ext cx="7118690" cy="449264"/>
          </a:xfrm>
          <a:prstGeom prst="leftArrow">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D2E660-8676-4C94-B4CC-5735A59D40EA}"/>
              </a:ext>
            </a:extLst>
          </p:cNvPr>
          <p:cNvPicPr/>
          <p:nvPr/>
        </p:nvPicPr>
        <p:blipFill>
          <a:blip r:embed="rId3"/>
          <a:stretch>
            <a:fillRect/>
          </a:stretch>
        </p:blipFill>
        <p:spPr>
          <a:xfrm>
            <a:off x="6248400" y="2425203"/>
            <a:ext cx="5943600" cy="2166620"/>
          </a:xfrm>
          <a:prstGeom prst="rect">
            <a:avLst/>
          </a:prstGeom>
        </p:spPr>
      </p:pic>
      <p:sp>
        <p:nvSpPr>
          <p:cNvPr id="7" name="TextBox 6">
            <a:extLst>
              <a:ext uri="{FF2B5EF4-FFF2-40B4-BE49-F238E27FC236}">
                <a16:creationId xmlns:a16="http://schemas.microsoft.com/office/drawing/2014/main" id="{DF4F6F48-43F8-4C7D-94D0-458DDA083EDD}"/>
              </a:ext>
            </a:extLst>
          </p:cNvPr>
          <p:cNvSpPr txBox="1"/>
          <p:nvPr/>
        </p:nvSpPr>
        <p:spPr>
          <a:xfrm>
            <a:off x="7065302" y="5174027"/>
            <a:ext cx="4344820" cy="923330"/>
          </a:xfrm>
          <a:prstGeom prst="rect">
            <a:avLst/>
          </a:prstGeom>
          <a:noFill/>
        </p:spPr>
        <p:txBody>
          <a:bodyPr wrap="square" rtlCol="0">
            <a:spAutoFit/>
          </a:bodyPr>
          <a:lstStyle/>
          <a:p>
            <a:r>
              <a:rPr lang="en-US" dirty="0"/>
              <a:t>When you select this option, the page will change like this and then you click on </a:t>
            </a:r>
            <a:r>
              <a:rPr lang="en-US" b="1" dirty="0">
                <a:solidFill>
                  <a:srgbClr val="0070C0"/>
                </a:solidFill>
              </a:rPr>
              <a:t>CONTINUE</a:t>
            </a:r>
          </a:p>
        </p:txBody>
      </p:sp>
      <p:sp>
        <p:nvSpPr>
          <p:cNvPr id="12" name="Left Arrow 6">
            <a:extLst>
              <a:ext uri="{FF2B5EF4-FFF2-40B4-BE49-F238E27FC236}">
                <a16:creationId xmlns:a16="http://schemas.microsoft.com/office/drawing/2014/main" id="{484B5BC8-9198-4470-9F24-4045A2E8A07B}"/>
              </a:ext>
            </a:extLst>
          </p:cNvPr>
          <p:cNvSpPr/>
          <p:nvPr/>
        </p:nvSpPr>
        <p:spPr>
          <a:xfrm rot="5400000">
            <a:off x="9851886" y="4439060"/>
            <a:ext cx="1100722" cy="369213"/>
          </a:xfrm>
          <a:prstGeom prst="leftArrow">
            <a:avLst>
              <a:gd name="adj1" fmla="val 4210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77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7F5CBD3C-D491-4B4D-8946-B927832754C5}"/>
              </a:ext>
            </a:extLst>
          </p:cNvPr>
          <p:cNvSpPr txBox="1"/>
          <p:nvPr/>
        </p:nvSpPr>
        <p:spPr>
          <a:xfrm>
            <a:off x="9206475" y="1515525"/>
            <a:ext cx="2438793" cy="4524315"/>
          </a:xfrm>
          <a:prstGeom prst="rect">
            <a:avLst/>
          </a:prstGeom>
          <a:noFill/>
          <a:ln w="12700">
            <a:noFill/>
          </a:ln>
        </p:spPr>
        <p:txBody>
          <a:bodyPr wrap="square" rtlCol="0">
            <a:spAutoFit/>
          </a:bodyPr>
          <a:lstStyle/>
          <a:p>
            <a:r>
              <a:rPr lang="en-US" dirty="0"/>
              <a:t>Select your college enrollment status and your High School education level.</a:t>
            </a:r>
          </a:p>
          <a:p>
            <a:endParaRPr lang="en-US" dirty="0"/>
          </a:p>
          <a:p>
            <a:r>
              <a:rPr lang="en-US" dirty="0"/>
              <a:t>NOTE- If you did not attend HS or graduated from a foreign country select- </a:t>
            </a:r>
            <a:r>
              <a:rPr lang="en-US" b="1" u="sng" dirty="0"/>
              <a:t>“Received a diploma/certificate of graduation from a Foreign secondary school”</a:t>
            </a:r>
          </a:p>
          <a:p>
            <a:endParaRPr lang="en-US" b="1" u="sng" dirty="0"/>
          </a:p>
          <a:p>
            <a:r>
              <a:rPr lang="en-US" u="sng" dirty="0"/>
              <a:t>- Most graduation dates fall on June 25th</a:t>
            </a:r>
          </a:p>
        </p:txBody>
      </p:sp>
      <p:pic>
        <p:nvPicPr>
          <p:cNvPr id="5" name="Picture 4">
            <a:extLst>
              <a:ext uri="{FF2B5EF4-FFF2-40B4-BE49-F238E27FC236}">
                <a16:creationId xmlns:a16="http://schemas.microsoft.com/office/drawing/2014/main" id="{901E5AE4-A6BF-4486-BD97-B91D27F0E269}"/>
              </a:ext>
            </a:extLst>
          </p:cNvPr>
          <p:cNvPicPr/>
          <p:nvPr/>
        </p:nvPicPr>
        <p:blipFill>
          <a:blip r:embed="rId2"/>
          <a:stretch>
            <a:fillRect/>
          </a:stretch>
        </p:blipFill>
        <p:spPr>
          <a:xfrm>
            <a:off x="232860" y="235744"/>
            <a:ext cx="8857657" cy="6142337"/>
          </a:xfrm>
          <a:prstGeom prst="rect">
            <a:avLst/>
          </a:prstGeom>
        </p:spPr>
      </p:pic>
    </p:spTree>
    <p:extLst>
      <p:ext uri="{BB962C8B-B14F-4D97-AF65-F5344CB8AC3E}">
        <p14:creationId xmlns:p14="http://schemas.microsoft.com/office/powerpoint/2010/main" val="1258900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81758" y="414720"/>
            <a:ext cx="3451367" cy="5909310"/>
          </a:xfrm>
          <a:prstGeom prst="rect">
            <a:avLst/>
          </a:prstGeom>
          <a:solidFill>
            <a:schemeClr val="bg2"/>
          </a:solidFill>
          <a:ln>
            <a:solidFill>
              <a:schemeClr val="tx1"/>
            </a:solidFill>
          </a:ln>
        </p:spPr>
        <p:txBody>
          <a:bodyPr wrap="square" rtlCol="0">
            <a:spAutoFit/>
          </a:bodyPr>
          <a:lstStyle/>
          <a:p>
            <a:r>
              <a:rPr lang="en-US" dirty="0"/>
              <a:t>When you select that you </a:t>
            </a:r>
            <a:r>
              <a:rPr lang="en-US" dirty="0" err="1"/>
              <a:t>gruaduated</a:t>
            </a:r>
            <a:r>
              <a:rPr lang="en-US" dirty="0"/>
              <a:t> or attended High school the following screen will show. </a:t>
            </a:r>
          </a:p>
          <a:p>
            <a:endParaRPr lang="en-US" dirty="0"/>
          </a:p>
          <a:p>
            <a:endParaRPr lang="en-US" dirty="0"/>
          </a:p>
          <a:p>
            <a:r>
              <a:rPr lang="en-US" dirty="0"/>
              <a:t>If you graduated from a HS in CA or US make sure you enter the school name and city.</a:t>
            </a:r>
          </a:p>
          <a:p>
            <a:endParaRPr lang="en-US" dirty="0"/>
          </a:p>
          <a:p>
            <a:r>
              <a:rPr lang="en-US" dirty="0"/>
              <a:t>-If you never attended HS or graduated from a foreign country select “I attended high school” and put the last school you attended. It does not matter if it was not a High school, the system wants to know a school name to proceed. </a:t>
            </a:r>
          </a:p>
          <a:p>
            <a:endParaRPr lang="en-US" dirty="0"/>
          </a:p>
          <a:p>
            <a:r>
              <a:rPr lang="en-US" dirty="0"/>
              <a:t>After you are done click on </a:t>
            </a:r>
            <a:r>
              <a:rPr lang="en-US" b="1" dirty="0">
                <a:solidFill>
                  <a:srgbClr val="0070C0"/>
                </a:solidFill>
              </a:rPr>
              <a:t>CONTINUE</a:t>
            </a:r>
          </a:p>
        </p:txBody>
      </p:sp>
      <p:pic>
        <p:nvPicPr>
          <p:cNvPr id="7" name="Picture 6">
            <a:extLst>
              <a:ext uri="{FF2B5EF4-FFF2-40B4-BE49-F238E27FC236}">
                <a16:creationId xmlns:a16="http://schemas.microsoft.com/office/drawing/2014/main" id="{C534C288-AF81-4522-8D2B-89BE18F6CC6F}"/>
              </a:ext>
            </a:extLst>
          </p:cNvPr>
          <p:cNvPicPr/>
          <p:nvPr/>
        </p:nvPicPr>
        <p:blipFill>
          <a:blip r:embed="rId2"/>
          <a:stretch>
            <a:fillRect/>
          </a:stretch>
        </p:blipFill>
        <p:spPr>
          <a:xfrm>
            <a:off x="771465" y="522514"/>
            <a:ext cx="6856107" cy="5209058"/>
          </a:xfrm>
          <a:prstGeom prst="rect">
            <a:avLst/>
          </a:prstGeom>
        </p:spPr>
      </p:pic>
      <p:sp>
        <p:nvSpPr>
          <p:cNvPr id="8" name="Left Arrow 6">
            <a:extLst>
              <a:ext uri="{FF2B5EF4-FFF2-40B4-BE49-F238E27FC236}">
                <a16:creationId xmlns:a16="http://schemas.microsoft.com/office/drawing/2014/main" id="{2D775681-9F24-4F9A-9FC4-E214B610FED6}"/>
              </a:ext>
            </a:extLst>
          </p:cNvPr>
          <p:cNvSpPr/>
          <p:nvPr/>
        </p:nvSpPr>
        <p:spPr>
          <a:xfrm rot="1550441">
            <a:off x="6617107" y="5494036"/>
            <a:ext cx="1328781" cy="369213"/>
          </a:xfrm>
          <a:prstGeom prst="leftArrow">
            <a:avLst>
              <a:gd name="adj1" fmla="val 4210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2490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a:extLst>
              <a:ext uri="{FF2B5EF4-FFF2-40B4-BE49-F238E27FC236}">
                <a16:creationId xmlns:a16="http://schemas.microsoft.com/office/drawing/2014/main" id="{A3437C2E-7B56-3F4B-871F-26B0B0EEADE0}"/>
              </a:ext>
            </a:extLst>
          </p:cNvPr>
          <p:cNvSpPr txBox="1"/>
          <p:nvPr/>
        </p:nvSpPr>
        <p:spPr>
          <a:xfrm>
            <a:off x="8537968" y="1704745"/>
            <a:ext cx="2971995" cy="2585323"/>
          </a:xfrm>
          <a:prstGeom prst="rect">
            <a:avLst/>
          </a:prstGeom>
          <a:solidFill>
            <a:schemeClr val="bg2"/>
          </a:solidFill>
          <a:ln>
            <a:solidFill>
              <a:schemeClr val="tx1"/>
            </a:solidFill>
          </a:ln>
        </p:spPr>
        <p:txBody>
          <a:bodyPr wrap="square" rtlCol="0">
            <a:spAutoFit/>
          </a:bodyPr>
          <a:lstStyle/>
          <a:p>
            <a:r>
              <a:rPr lang="en-US" dirty="0"/>
              <a:t>Demographic Information  is taken for statistical purposes and data analysis on our student population. </a:t>
            </a:r>
          </a:p>
          <a:p>
            <a:endParaRPr lang="en-US" dirty="0"/>
          </a:p>
          <a:p>
            <a:r>
              <a:rPr lang="en-US" dirty="0"/>
              <a:t>Therefore it is at your discretion if you will like to answer these questions or select to “Decline to State”</a:t>
            </a:r>
          </a:p>
        </p:txBody>
      </p:sp>
      <p:pic>
        <p:nvPicPr>
          <p:cNvPr id="9" name="Picture 8">
            <a:extLst>
              <a:ext uri="{FF2B5EF4-FFF2-40B4-BE49-F238E27FC236}">
                <a16:creationId xmlns:a16="http://schemas.microsoft.com/office/drawing/2014/main" id="{6C99D5C7-E165-402B-B86E-A46CB0397F8B}"/>
              </a:ext>
            </a:extLst>
          </p:cNvPr>
          <p:cNvPicPr/>
          <p:nvPr/>
        </p:nvPicPr>
        <p:blipFill>
          <a:blip r:embed="rId2"/>
          <a:stretch>
            <a:fillRect/>
          </a:stretch>
        </p:blipFill>
        <p:spPr>
          <a:xfrm>
            <a:off x="706695" y="110836"/>
            <a:ext cx="7567825" cy="6081819"/>
          </a:xfrm>
          <a:prstGeom prst="rect">
            <a:avLst/>
          </a:prstGeom>
        </p:spPr>
      </p:pic>
    </p:spTree>
    <p:extLst>
      <p:ext uri="{BB962C8B-B14F-4D97-AF65-F5344CB8AC3E}">
        <p14:creationId xmlns:p14="http://schemas.microsoft.com/office/powerpoint/2010/main" val="391301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869E1A0-E1C0-43A2-AFF6-D2A5BDF2C0CF}"/>
              </a:ext>
            </a:extLst>
          </p:cNvPr>
          <p:cNvPicPr/>
          <p:nvPr/>
        </p:nvPicPr>
        <p:blipFill>
          <a:blip r:embed="rId2"/>
          <a:stretch>
            <a:fillRect/>
          </a:stretch>
        </p:blipFill>
        <p:spPr>
          <a:xfrm>
            <a:off x="5598621" y="93172"/>
            <a:ext cx="5943600" cy="2708910"/>
          </a:xfrm>
          <a:prstGeom prst="rect">
            <a:avLst/>
          </a:prstGeom>
        </p:spPr>
      </p:pic>
      <p:pic>
        <p:nvPicPr>
          <p:cNvPr id="13" name="Picture 12">
            <a:extLst>
              <a:ext uri="{FF2B5EF4-FFF2-40B4-BE49-F238E27FC236}">
                <a16:creationId xmlns:a16="http://schemas.microsoft.com/office/drawing/2014/main" id="{EC496392-B3E8-4AA7-B987-4FFA9610F495}"/>
              </a:ext>
            </a:extLst>
          </p:cNvPr>
          <p:cNvPicPr/>
          <p:nvPr/>
        </p:nvPicPr>
        <p:blipFill>
          <a:blip r:embed="rId3"/>
          <a:stretch>
            <a:fillRect/>
          </a:stretch>
        </p:blipFill>
        <p:spPr>
          <a:xfrm>
            <a:off x="98367" y="93172"/>
            <a:ext cx="5122025" cy="5863243"/>
          </a:xfrm>
          <a:prstGeom prst="rect">
            <a:avLst/>
          </a:prstGeom>
        </p:spPr>
      </p:pic>
      <p:pic>
        <p:nvPicPr>
          <p:cNvPr id="15" name="Picture 14">
            <a:extLst>
              <a:ext uri="{FF2B5EF4-FFF2-40B4-BE49-F238E27FC236}">
                <a16:creationId xmlns:a16="http://schemas.microsoft.com/office/drawing/2014/main" id="{9317E092-F28B-4F1C-8F1A-2469EEC301E7}"/>
              </a:ext>
            </a:extLst>
          </p:cNvPr>
          <p:cNvPicPr/>
          <p:nvPr/>
        </p:nvPicPr>
        <p:blipFill>
          <a:blip r:embed="rId4"/>
          <a:stretch>
            <a:fillRect/>
          </a:stretch>
        </p:blipFill>
        <p:spPr>
          <a:xfrm>
            <a:off x="5002877" y="3821701"/>
            <a:ext cx="6008716" cy="2665615"/>
          </a:xfrm>
          <a:prstGeom prst="rect">
            <a:avLst/>
          </a:prstGeom>
        </p:spPr>
      </p:pic>
      <p:sp>
        <p:nvSpPr>
          <p:cNvPr id="4" name="TextBox 3">
            <a:extLst>
              <a:ext uri="{FF2B5EF4-FFF2-40B4-BE49-F238E27FC236}">
                <a16:creationId xmlns:a16="http://schemas.microsoft.com/office/drawing/2014/main" id="{354CA851-963F-4DAC-9305-45B185CF55FC}"/>
              </a:ext>
            </a:extLst>
          </p:cNvPr>
          <p:cNvSpPr txBox="1"/>
          <p:nvPr/>
        </p:nvSpPr>
        <p:spPr>
          <a:xfrm>
            <a:off x="6450676" y="2898371"/>
            <a:ext cx="4239491" cy="923330"/>
          </a:xfrm>
          <a:prstGeom prst="rect">
            <a:avLst/>
          </a:prstGeom>
          <a:noFill/>
        </p:spPr>
        <p:txBody>
          <a:bodyPr wrap="square" rtlCol="0">
            <a:spAutoFit/>
          </a:bodyPr>
          <a:lstStyle/>
          <a:p>
            <a:r>
              <a:rPr lang="en-US" dirty="0"/>
              <a:t>Select your parents highest educational level, if you do not know you can also select that option.</a:t>
            </a:r>
          </a:p>
        </p:txBody>
      </p:sp>
      <p:sp>
        <p:nvSpPr>
          <p:cNvPr id="6" name="TextBox 5">
            <a:extLst>
              <a:ext uri="{FF2B5EF4-FFF2-40B4-BE49-F238E27FC236}">
                <a16:creationId xmlns:a16="http://schemas.microsoft.com/office/drawing/2014/main" id="{85F7BDC2-16A7-4D04-90C6-ED1CE5EB8A8B}"/>
              </a:ext>
            </a:extLst>
          </p:cNvPr>
          <p:cNvSpPr txBox="1"/>
          <p:nvPr/>
        </p:nvSpPr>
        <p:spPr>
          <a:xfrm>
            <a:off x="831272" y="5956415"/>
            <a:ext cx="4333701" cy="923330"/>
          </a:xfrm>
          <a:prstGeom prst="rect">
            <a:avLst/>
          </a:prstGeom>
          <a:noFill/>
        </p:spPr>
        <p:txBody>
          <a:bodyPr wrap="square" rtlCol="0">
            <a:spAutoFit/>
          </a:bodyPr>
          <a:lstStyle/>
          <a:p>
            <a:r>
              <a:rPr lang="en-US" dirty="0"/>
              <a:t>Select your ethnic/race- when you select you are Hispanic the long list of nationalities come out- select one or more</a:t>
            </a:r>
          </a:p>
        </p:txBody>
      </p:sp>
      <p:sp>
        <p:nvSpPr>
          <p:cNvPr id="7" name="TextBox 6">
            <a:extLst>
              <a:ext uri="{FF2B5EF4-FFF2-40B4-BE49-F238E27FC236}">
                <a16:creationId xmlns:a16="http://schemas.microsoft.com/office/drawing/2014/main" id="{09866C06-9136-4FD8-B38B-DD73D9013A72}"/>
              </a:ext>
            </a:extLst>
          </p:cNvPr>
          <p:cNvSpPr txBox="1"/>
          <p:nvPr/>
        </p:nvSpPr>
        <p:spPr>
          <a:xfrm>
            <a:off x="10981804" y="4632959"/>
            <a:ext cx="1120833" cy="1200329"/>
          </a:xfrm>
          <a:prstGeom prst="rect">
            <a:avLst/>
          </a:prstGeom>
          <a:noFill/>
        </p:spPr>
        <p:txBody>
          <a:bodyPr wrap="square" rtlCol="0">
            <a:spAutoFit/>
          </a:bodyPr>
          <a:lstStyle/>
          <a:p>
            <a:r>
              <a:rPr lang="en-US" dirty="0"/>
              <a:t>When complete, select </a:t>
            </a:r>
            <a:r>
              <a:rPr lang="en-US" b="1" dirty="0">
                <a:solidFill>
                  <a:srgbClr val="0070C0"/>
                </a:solidFill>
              </a:rPr>
              <a:t>Continue</a:t>
            </a:r>
          </a:p>
        </p:txBody>
      </p:sp>
      <p:sp>
        <p:nvSpPr>
          <p:cNvPr id="16" name="Left Arrow 6">
            <a:extLst>
              <a:ext uri="{FF2B5EF4-FFF2-40B4-BE49-F238E27FC236}">
                <a16:creationId xmlns:a16="http://schemas.microsoft.com/office/drawing/2014/main" id="{70645E8B-23E5-4DFF-AF03-C2BA6CD270C8}"/>
              </a:ext>
            </a:extLst>
          </p:cNvPr>
          <p:cNvSpPr/>
          <p:nvPr/>
        </p:nvSpPr>
        <p:spPr>
          <a:xfrm rot="19676869">
            <a:off x="9683838" y="5534558"/>
            <a:ext cx="1448847" cy="369213"/>
          </a:xfrm>
          <a:prstGeom prst="leftArrow">
            <a:avLst>
              <a:gd name="adj1" fmla="val 4210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253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382" y="140374"/>
            <a:ext cx="9601200" cy="1485900"/>
          </a:xfrm>
        </p:spPr>
        <p:txBody>
          <a:bodyPr/>
          <a:lstStyle/>
          <a:p>
            <a:r>
              <a:rPr lang="en-US" dirty="0"/>
              <a:t>Supplemental Questions</a:t>
            </a:r>
          </a:p>
        </p:txBody>
      </p:sp>
      <p:pic>
        <p:nvPicPr>
          <p:cNvPr id="7" name="Picture 6">
            <a:extLst>
              <a:ext uri="{FF2B5EF4-FFF2-40B4-BE49-F238E27FC236}">
                <a16:creationId xmlns:a16="http://schemas.microsoft.com/office/drawing/2014/main" id="{2A20019F-FD17-4955-B507-CDC3449D083B}"/>
              </a:ext>
            </a:extLst>
          </p:cNvPr>
          <p:cNvPicPr/>
          <p:nvPr/>
        </p:nvPicPr>
        <p:blipFill>
          <a:blip r:embed="rId2"/>
          <a:stretch>
            <a:fillRect/>
          </a:stretch>
        </p:blipFill>
        <p:spPr>
          <a:xfrm>
            <a:off x="597131" y="1021484"/>
            <a:ext cx="5943600" cy="2675890"/>
          </a:xfrm>
          <a:prstGeom prst="rect">
            <a:avLst/>
          </a:prstGeom>
        </p:spPr>
      </p:pic>
      <p:pic>
        <p:nvPicPr>
          <p:cNvPr id="8" name="Picture 7">
            <a:extLst>
              <a:ext uri="{FF2B5EF4-FFF2-40B4-BE49-F238E27FC236}">
                <a16:creationId xmlns:a16="http://schemas.microsoft.com/office/drawing/2014/main" id="{34ED9023-21B0-4BCE-A79E-80937A98F23E}"/>
              </a:ext>
            </a:extLst>
          </p:cNvPr>
          <p:cNvPicPr/>
          <p:nvPr/>
        </p:nvPicPr>
        <p:blipFill>
          <a:blip r:embed="rId3"/>
          <a:stretch>
            <a:fillRect/>
          </a:stretch>
        </p:blipFill>
        <p:spPr>
          <a:xfrm>
            <a:off x="6639738" y="717347"/>
            <a:ext cx="5352756" cy="5683731"/>
          </a:xfrm>
          <a:prstGeom prst="rect">
            <a:avLst/>
          </a:prstGeom>
        </p:spPr>
      </p:pic>
      <p:sp>
        <p:nvSpPr>
          <p:cNvPr id="6" name="TextBox 5">
            <a:extLst>
              <a:ext uri="{FF2B5EF4-FFF2-40B4-BE49-F238E27FC236}">
                <a16:creationId xmlns:a16="http://schemas.microsoft.com/office/drawing/2014/main" id="{639AF81F-002C-47C1-B839-3CE8E993F491}"/>
              </a:ext>
            </a:extLst>
          </p:cNvPr>
          <p:cNvSpPr txBox="1"/>
          <p:nvPr/>
        </p:nvSpPr>
        <p:spPr>
          <a:xfrm>
            <a:off x="1118382" y="4023360"/>
            <a:ext cx="4850156" cy="2308324"/>
          </a:xfrm>
          <a:prstGeom prst="rect">
            <a:avLst/>
          </a:prstGeom>
          <a:noFill/>
        </p:spPr>
        <p:txBody>
          <a:bodyPr wrap="square" rtlCol="0">
            <a:spAutoFit/>
          </a:bodyPr>
          <a:lstStyle/>
          <a:p>
            <a:r>
              <a:rPr lang="en-US" dirty="0"/>
              <a:t>-WLAC is part of the LA Community College district that consist of 8 other colleges across the LA county. The following statement is letting you know if you agree with the district releasing some of your student information like name, city of residence, etc. It is based on entity, and you can select which ones you permit or do not permit to release some of your information to</a:t>
            </a:r>
          </a:p>
        </p:txBody>
      </p:sp>
      <p:sp>
        <p:nvSpPr>
          <p:cNvPr id="10" name="Left Arrow 6">
            <a:extLst>
              <a:ext uri="{FF2B5EF4-FFF2-40B4-BE49-F238E27FC236}">
                <a16:creationId xmlns:a16="http://schemas.microsoft.com/office/drawing/2014/main" id="{BB887F7E-288E-4F87-8106-A01CE2F1D7D1}"/>
              </a:ext>
            </a:extLst>
          </p:cNvPr>
          <p:cNvSpPr/>
          <p:nvPr/>
        </p:nvSpPr>
        <p:spPr>
          <a:xfrm rot="10800000">
            <a:off x="5552262" y="5651908"/>
            <a:ext cx="1239705" cy="369213"/>
          </a:xfrm>
          <a:prstGeom prst="leftArrow">
            <a:avLst>
              <a:gd name="adj1" fmla="val 4210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738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Review Application</a:t>
            </a:r>
          </a:p>
        </p:txBody>
      </p:sp>
      <p:pic>
        <p:nvPicPr>
          <p:cNvPr id="6" name="Picture 5">
            <a:extLst>
              <a:ext uri="{FF2B5EF4-FFF2-40B4-BE49-F238E27FC236}">
                <a16:creationId xmlns:a16="http://schemas.microsoft.com/office/drawing/2014/main" id="{539084FD-C7FA-4F8A-965F-61CF416CA6FF}"/>
              </a:ext>
            </a:extLst>
          </p:cNvPr>
          <p:cNvPicPr/>
          <p:nvPr/>
        </p:nvPicPr>
        <p:blipFill>
          <a:blip r:embed="rId2"/>
          <a:stretch>
            <a:fillRect/>
          </a:stretch>
        </p:blipFill>
        <p:spPr>
          <a:xfrm>
            <a:off x="270163" y="1375958"/>
            <a:ext cx="5943600" cy="2728595"/>
          </a:xfrm>
          <a:prstGeom prst="rect">
            <a:avLst/>
          </a:prstGeom>
        </p:spPr>
      </p:pic>
      <p:pic>
        <p:nvPicPr>
          <p:cNvPr id="7" name="Picture 6">
            <a:extLst>
              <a:ext uri="{FF2B5EF4-FFF2-40B4-BE49-F238E27FC236}">
                <a16:creationId xmlns:a16="http://schemas.microsoft.com/office/drawing/2014/main" id="{54527CF8-FCD4-435A-9992-4804097FA7AC}"/>
              </a:ext>
            </a:extLst>
          </p:cNvPr>
          <p:cNvPicPr/>
          <p:nvPr/>
        </p:nvPicPr>
        <p:blipFill>
          <a:blip r:embed="rId3"/>
          <a:stretch>
            <a:fillRect/>
          </a:stretch>
        </p:blipFill>
        <p:spPr>
          <a:xfrm>
            <a:off x="6213763" y="1486794"/>
            <a:ext cx="5943600" cy="4172585"/>
          </a:xfrm>
          <a:prstGeom prst="rect">
            <a:avLst/>
          </a:prstGeom>
        </p:spPr>
      </p:pic>
      <p:sp>
        <p:nvSpPr>
          <p:cNvPr id="8" name="TextBox 7">
            <a:extLst>
              <a:ext uri="{FF2B5EF4-FFF2-40B4-BE49-F238E27FC236}">
                <a16:creationId xmlns:a16="http://schemas.microsoft.com/office/drawing/2014/main" id="{2FE3DDE6-F664-4790-9430-0B560C4B98B2}"/>
              </a:ext>
            </a:extLst>
          </p:cNvPr>
          <p:cNvSpPr txBox="1"/>
          <p:nvPr/>
        </p:nvSpPr>
        <p:spPr>
          <a:xfrm>
            <a:off x="6096000" y="5982544"/>
            <a:ext cx="4619625" cy="646331"/>
          </a:xfrm>
          <a:prstGeom prst="rect">
            <a:avLst/>
          </a:prstGeom>
          <a:solidFill>
            <a:schemeClr val="bg2"/>
          </a:solidFill>
          <a:ln>
            <a:solidFill>
              <a:schemeClr val="tx1"/>
            </a:solidFill>
          </a:ln>
        </p:spPr>
        <p:txBody>
          <a:bodyPr wrap="square" rtlCol="0">
            <a:spAutoFit/>
          </a:bodyPr>
          <a:lstStyle/>
          <a:p>
            <a:pPr marL="285750" indent="-285750">
              <a:buFont typeface="Arial" panose="020B0604020202020204" pitchFamily="34" charset="0"/>
              <a:buChar char="•"/>
            </a:pPr>
            <a:r>
              <a:rPr lang="en-US" dirty="0"/>
              <a:t>Read the statement above and make sure  to select “I consent” or  “ I do not consent”</a:t>
            </a:r>
          </a:p>
        </p:txBody>
      </p:sp>
      <p:sp>
        <p:nvSpPr>
          <p:cNvPr id="9" name="TextBox 8">
            <a:extLst>
              <a:ext uri="{FF2B5EF4-FFF2-40B4-BE49-F238E27FC236}">
                <a16:creationId xmlns:a16="http://schemas.microsoft.com/office/drawing/2014/main" id="{97395CDB-3E7E-47DA-8BEB-DAC9B81AAD54}"/>
              </a:ext>
            </a:extLst>
          </p:cNvPr>
          <p:cNvSpPr txBox="1"/>
          <p:nvPr/>
        </p:nvSpPr>
        <p:spPr>
          <a:xfrm>
            <a:off x="1055221" y="4505216"/>
            <a:ext cx="4373485" cy="1477328"/>
          </a:xfrm>
          <a:prstGeom prst="rect">
            <a:avLst/>
          </a:prstGeom>
          <a:noFill/>
        </p:spPr>
        <p:txBody>
          <a:bodyPr wrap="square" rtlCol="0">
            <a:spAutoFit/>
          </a:bodyPr>
          <a:lstStyle/>
          <a:p>
            <a:r>
              <a:rPr lang="en-US" dirty="0"/>
              <a:t>- Review your Application for accuracy in regards to your name, address and DOB. If you feel confident you entered the correct information then proceed to the next question.</a:t>
            </a:r>
          </a:p>
        </p:txBody>
      </p:sp>
      <p:sp>
        <p:nvSpPr>
          <p:cNvPr id="10" name="Left Arrow 6">
            <a:extLst>
              <a:ext uri="{FF2B5EF4-FFF2-40B4-BE49-F238E27FC236}">
                <a16:creationId xmlns:a16="http://schemas.microsoft.com/office/drawing/2014/main" id="{39B42F04-A298-4A60-8C26-B6257BB7189A}"/>
              </a:ext>
            </a:extLst>
          </p:cNvPr>
          <p:cNvSpPr/>
          <p:nvPr/>
        </p:nvSpPr>
        <p:spPr>
          <a:xfrm rot="5400000">
            <a:off x="3765099" y="3997601"/>
            <a:ext cx="768501" cy="369213"/>
          </a:xfrm>
          <a:prstGeom prst="leftArrow">
            <a:avLst>
              <a:gd name="adj1" fmla="val 39106"/>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Left Arrow 6">
            <a:extLst>
              <a:ext uri="{FF2B5EF4-FFF2-40B4-BE49-F238E27FC236}">
                <a16:creationId xmlns:a16="http://schemas.microsoft.com/office/drawing/2014/main" id="{A4404D5A-5E21-4035-8876-5C1DAD32DCF9}"/>
              </a:ext>
            </a:extLst>
          </p:cNvPr>
          <p:cNvSpPr/>
          <p:nvPr/>
        </p:nvSpPr>
        <p:spPr>
          <a:xfrm rot="5400000">
            <a:off x="6166984" y="5363659"/>
            <a:ext cx="768501" cy="369213"/>
          </a:xfrm>
          <a:prstGeom prst="leftArrow">
            <a:avLst>
              <a:gd name="adj1" fmla="val 39106"/>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920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584" y="56109"/>
            <a:ext cx="9601200" cy="1485900"/>
          </a:xfrm>
        </p:spPr>
        <p:txBody>
          <a:bodyPr/>
          <a:lstStyle/>
          <a:p>
            <a:r>
              <a:rPr lang="en-US"/>
              <a:t>Submit your application</a:t>
            </a:r>
          </a:p>
        </p:txBody>
      </p:sp>
      <p:sp>
        <p:nvSpPr>
          <p:cNvPr id="6" name="TextBox 5"/>
          <p:cNvSpPr txBox="1"/>
          <p:nvPr/>
        </p:nvSpPr>
        <p:spPr>
          <a:xfrm>
            <a:off x="7231084" y="2127858"/>
            <a:ext cx="4619625" cy="923330"/>
          </a:xfrm>
          <a:prstGeom prst="rect">
            <a:avLst/>
          </a:prstGeom>
          <a:solidFill>
            <a:schemeClr val="bg2"/>
          </a:solidFill>
          <a:ln>
            <a:solidFill>
              <a:schemeClr val="tx1"/>
            </a:solidFill>
          </a:ln>
        </p:spPr>
        <p:txBody>
          <a:bodyPr wrap="square" rtlCol="0">
            <a:spAutoFit/>
          </a:bodyPr>
          <a:lstStyle/>
          <a:p>
            <a:pPr marL="285750" indent="-285750">
              <a:buFont typeface="Arial" panose="020B0604020202020204" pitchFamily="34" charset="0"/>
              <a:buChar char="•"/>
            </a:pPr>
            <a:r>
              <a:rPr lang="en-US" dirty="0"/>
              <a:t>Read the statements and make sure you agree and check off  </a:t>
            </a:r>
            <a:r>
              <a:rPr lang="en-US" dirty="0" err="1"/>
              <a:t>the“consent</a:t>
            </a:r>
            <a:r>
              <a:rPr lang="en-US" dirty="0"/>
              <a:t>” boxes. </a:t>
            </a:r>
          </a:p>
          <a:p>
            <a:pPr marL="285750" indent="-285750">
              <a:buFont typeface="Arial" panose="020B0604020202020204" pitchFamily="34" charset="0"/>
              <a:buChar char="•"/>
            </a:pPr>
            <a:r>
              <a:rPr lang="en-US" dirty="0"/>
              <a:t>Then click on “</a:t>
            </a:r>
            <a:r>
              <a:rPr lang="en-US" b="1" dirty="0">
                <a:solidFill>
                  <a:srgbClr val="0070C0"/>
                </a:solidFill>
              </a:rPr>
              <a:t>submit my application</a:t>
            </a:r>
            <a:r>
              <a:rPr lang="en-US" dirty="0"/>
              <a:t>”.</a:t>
            </a:r>
          </a:p>
        </p:txBody>
      </p:sp>
      <p:pic>
        <p:nvPicPr>
          <p:cNvPr id="10" name="Content Placeholder 9" descr="A screenshot of a cell phone&#10;&#10;Description automatically generated">
            <a:extLst>
              <a:ext uri="{FF2B5EF4-FFF2-40B4-BE49-F238E27FC236}">
                <a16:creationId xmlns:a16="http://schemas.microsoft.com/office/drawing/2014/main" id="{05E16DE5-E343-8A4E-8E74-8EE700684FEB}"/>
              </a:ext>
            </a:extLst>
          </p:cNvPr>
          <p:cNvPicPr>
            <a:picLocks noGrp="1" noChangeAspect="1"/>
          </p:cNvPicPr>
          <p:nvPr>
            <p:ph idx="1"/>
          </p:nvPr>
        </p:nvPicPr>
        <p:blipFill rotWithShape="1">
          <a:blip r:embed="rId2"/>
          <a:srcRect l="17878" r="17213"/>
          <a:stretch/>
        </p:blipFill>
        <p:spPr>
          <a:xfrm>
            <a:off x="6727341" y="4522940"/>
            <a:ext cx="4929404" cy="2041344"/>
          </a:xfrm>
          <a:prstGeom prst="rect">
            <a:avLst/>
          </a:prstGeom>
        </p:spPr>
      </p:pic>
      <p:pic>
        <p:nvPicPr>
          <p:cNvPr id="8" name="Picture 7">
            <a:extLst>
              <a:ext uri="{FF2B5EF4-FFF2-40B4-BE49-F238E27FC236}">
                <a16:creationId xmlns:a16="http://schemas.microsoft.com/office/drawing/2014/main" id="{6A4609E4-0A09-432B-A35B-1D5C3A286A90}"/>
              </a:ext>
            </a:extLst>
          </p:cNvPr>
          <p:cNvPicPr/>
          <p:nvPr/>
        </p:nvPicPr>
        <p:blipFill>
          <a:blip r:embed="rId3"/>
          <a:stretch>
            <a:fillRect/>
          </a:stretch>
        </p:blipFill>
        <p:spPr>
          <a:xfrm>
            <a:off x="951806" y="720436"/>
            <a:ext cx="5271655" cy="5728249"/>
          </a:xfrm>
          <a:prstGeom prst="rect">
            <a:avLst/>
          </a:prstGeom>
        </p:spPr>
      </p:pic>
      <p:sp>
        <p:nvSpPr>
          <p:cNvPr id="11" name="Left Arrow 6">
            <a:extLst>
              <a:ext uri="{FF2B5EF4-FFF2-40B4-BE49-F238E27FC236}">
                <a16:creationId xmlns:a16="http://schemas.microsoft.com/office/drawing/2014/main" id="{EEFA6859-588D-4F11-80AE-90E5178252B7}"/>
              </a:ext>
            </a:extLst>
          </p:cNvPr>
          <p:cNvSpPr/>
          <p:nvPr/>
        </p:nvSpPr>
        <p:spPr>
          <a:xfrm rot="5400000">
            <a:off x="894437" y="2789167"/>
            <a:ext cx="768501" cy="369213"/>
          </a:xfrm>
          <a:prstGeom prst="leftArrow">
            <a:avLst>
              <a:gd name="adj1" fmla="val 39106"/>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Left Arrow 6">
            <a:extLst>
              <a:ext uri="{FF2B5EF4-FFF2-40B4-BE49-F238E27FC236}">
                <a16:creationId xmlns:a16="http://schemas.microsoft.com/office/drawing/2014/main" id="{250E0C5B-1BE4-45E6-BB7E-EEE98F75B595}"/>
              </a:ext>
            </a:extLst>
          </p:cNvPr>
          <p:cNvSpPr/>
          <p:nvPr/>
        </p:nvSpPr>
        <p:spPr>
          <a:xfrm rot="5400000">
            <a:off x="894437" y="4373204"/>
            <a:ext cx="768501" cy="369213"/>
          </a:xfrm>
          <a:prstGeom prst="leftArrow">
            <a:avLst>
              <a:gd name="adj1" fmla="val 39106"/>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Left Arrow 6">
            <a:extLst>
              <a:ext uri="{FF2B5EF4-FFF2-40B4-BE49-F238E27FC236}">
                <a16:creationId xmlns:a16="http://schemas.microsoft.com/office/drawing/2014/main" id="{133BC541-94D8-43F2-87EA-B99AEDA66C76}"/>
              </a:ext>
            </a:extLst>
          </p:cNvPr>
          <p:cNvSpPr/>
          <p:nvPr/>
        </p:nvSpPr>
        <p:spPr>
          <a:xfrm rot="16200000">
            <a:off x="8073349" y="4160931"/>
            <a:ext cx="2237388" cy="369213"/>
          </a:xfrm>
          <a:prstGeom prst="leftArrow">
            <a:avLst>
              <a:gd name="adj1" fmla="val 39106"/>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39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2234"/>
            <a:ext cx="9601200" cy="1299754"/>
          </a:xfrm>
        </p:spPr>
        <p:txBody>
          <a:bodyPr>
            <a:normAutofit fontScale="90000"/>
          </a:bodyPr>
          <a:lstStyle/>
          <a:p>
            <a:pPr algn="ctr"/>
            <a:r>
              <a:rPr lang="en-US">
                <a:latin typeface="Arial Rounded MT Bold" panose="020F0704030504030204" pitchFamily="34" charset="0"/>
              </a:rPr>
              <a:t>Visit the West LA College website</a:t>
            </a:r>
            <a:br>
              <a:rPr lang="en-US">
                <a:latin typeface="Arial Rounded MT Bold" panose="020F0704030504030204" pitchFamily="34" charset="0"/>
              </a:rPr>
            </a:br>
            <a:r>
              <a:rPr lang="en-US" sz="7300">
                <a:hlinkClick r:id="rId2"/>
              </a:rPr>
              <a:t>www.wlac.edu</a:t>
            </a:r>
            <a:br>
              <a:rPr lang="en-US"/>
            </a:br>
            <a:endParaRPr lang="en-US"/>
          </a:p>
        </p:txBody>
      </p:sp>
      <p:sp>
        <p:nvSpPr>
          <p:cNvPr id="6" name="TextBox 5"/>
          <p:cNvSpPr txBox="1"/>
          <p:nvPr/>
        </p:nvSpPr>
        <p:spPr>
          <a:xfrm>
            <a:off x="9524011" y="2966126"/>
            <a:ext cx="1733006" cy="369332"/>
          </a:xfrm>
          <a:prstGeom prst="rect">
            <a:avLst/>
          </a:prstGeom>
          <a:noFill/>
        </p:spPr>
        <p:txBody>
          <a:bodyPr wrap="square" rtlCol="0">
            <a:spAutoFit/>
          </a:bodyPr>
          <a:lstStyle/>
          <a:p>
            <a:r>
              <a:rPr lang="en-US" b="1"/>
              <a:t>Click “Apply”</a:t>
            </a:r>
          </a:p>
        </p:txBody>
      </p:sp>
      <p:pic>
        <p:nvPicPr>
          <p:cNvPr id="8" name="Picture 7">
            <a:extLst>
              <a:ext uri="{FF2B5EF4-FFF2-40B4-BE49-F238E27FC236}">
                <a16:creationId xmlns:a16="http://schemas.microsoft.com/office/drawing/2014/main" id="{D08531FF-8927-44FC-9FB7-0E87F4C7CE1C}"/>
              </a:ext>
            </a:extLst>
          </p:cNvPr>
          <p:cNvPicPr>
            <a:picLocks noChangeAspect="1"/>
          </p:cNvPicPr>
          <p:nvPr/>
        </p:nvPicPr>
        <p:blipFill>
          <a:blip r:embed="rId3"/>
          <a:stretch>
            <a:fillRect/>
          </a:stretch>
        </p:blipFill>
        <p:spPr>
          <a:xfrm>
            <a:off x="1953029" y="1710802"/>
            <a:ext cx="6825211" cy="5000340"/>
          </a:xfrm>
          <a:prstGeom prst="rect">
            <a:avLst/>
          </a:prstGeom>
        </p:spPr>
      </p:pic>
      <p:sp>
        <p:nvSpPr>
          <p:cNvPr id="5" name="Left Arrow 4"/>
          <p:cNvSpPr/>
          <p:nvPr/>
        </p:nvSpPr>
        <p:spPr>
          <a:xfrm>
            <a:off x="8683238" y="2246810"/>
            <a:ext cx="2333897" cy="531223"/>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525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D513C-2944-4CE0-B52A-BC5B6FACA61F}"/>
              </a:ext>
            </a:extLst>
          </p:cNvPr>
          <p:cNvPicPr/>
          <p:nvPr/>
        </p:nvPicPr>
        <p:blipFill>
          <a:blip r:embed="rId2"/>
          <a:stretch>
            <a:fillRect/>
          </a:stretch>
        </p:blipFill>
        <p:spPr>
          <a:xfrm>
            <a:off x="813260" y="83127"/>
            <a:ext cx="6984937" cy="3507971"/>
          </a:xfrm>
          <a:prstGeom prst="rect">
            <a:avLst/>
          </a:prstGeom>
        </p:spPr>
      </p:pic>
      <p:pic>
        <p:nvPicPr>
          <p:cNvPr id="5" name="Picture 4">
            <a:extLst>
              <a:ext uri="{FF2B5EF4-FFF2-40B4-BE49-F238E27FC236}">
                <a16:creationId xmlns:a16="http://schemas.microsoft.com/office/drawing/2014/main" id="{DF1399D2-35BB-4974-989C-22F81FE4F266}"/>
              </a:ext>
            </a:extLst>
          </p:cNvPr>
          <p:cNvPicPr/>
          <p:nvPr/>
        </p:nvPicPr>
        <p:blipFill>
          <a:blip r:embed="rId3"/>
          <a:stretch>
            <a:fillRect/>
          </a:stretch>
        </p:blipFill>
        <p:spPr>
          <a:xfrm>
            <a:off x="4882640" y="3329016"/>
            <a:ext cx="6718068" cy="3338050"/>
          </a:xfrm>
          <a:prstGeom prst="rect">
            <a:avLst/>
          </a:prstGeom>
        </p:spPr>
      </p:pic>
      <p:sp>
        <p:nvSpPr>
          <p:cNvPr id="6" name="TextBox 5">
            <a:extLst>
              <a:ext uri="{FF2B5EF4-FFF2-40B4-BE49-F238E27FC236}">
                <a16:creationId xmlns:a16="http://schemas.microsoft.com/office/drawing/2014/main" id="{69CB69D3-0FAD-4FE6-A119-465B338D326E}"/>
              </a:ext>
            </a:extLst>
          </p:cNvPr>
          <p:cNvSpPr txBox="1"/>
          <p:nvPr/>
        </p:nvSpPr>
        <p:spPr>
          <a:xfrm>
            <a:off x="7798197" y="190934"/>
            <a:ext cx="3868189" cy="2862322"/>
          </a:xfrm>
          <a:prstGeom prst="rect">
            <a:avLst/>
          </a:prstGeom>
          <a:noFill/>
        </p:spPr>
        <p:txBody>
          <a:bodyPr wrap="square" rtlCol="0">
            <a:spAutoFit/>
          </a:bodyPr>
          <a:lstStyle/>
          <a:p>
            <a:r>
              <a:rPr lang="en-US" dirty="0"/>
              <a:t>Once your application has been submitted your screen will show you this confirmation (an email will also be sent containing the same information). Within 3 to 5 business days you will receive another email containing your WLAC student ID number that will start with 90 or 88. Make sure to check your inbox or spam folder.</a:t>
            </a:r>
          </a:p>
        </p:txBody>
      </p:sp>
      <p:sp>
        <p:nvSpPr>
          <p:cNvPr id="7" name="Left Arrow 6">
            <a:extLst>
              <a:ext uri="{FF2B5EF4-FFF2-40B4-BE49-F238E27FC236}">
                <a16:creationId xmlns:a16="http://schemas.microsoft.com/office/drawing/2014/main" id="{A791AC68-92DB-42D6-8020-0B2AF5F0531F}"/>
              </a:ext>
            </a:extLst>
          </p:cNvPr>
          <p:cNvSpPr/>
          <p:nvPr/>
        </p:nvSpPr>
        <p:spPr>
          <a:xfrm rot="20805396">
            <a:off x="3939152" y="1634711"/>
            <a:ext cx="3868189" cy="369213"/>
          </a:xfrm>
          <a:prstGeom prst="leftArrow">
            <a:avLst>
              <a:gd name="adj1" fmla="val 39106"/>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B8B3BAB8-D6BB-42E7-A6B3-595F980495C3}"/>
                  </a:ext>
                </a:extLst>
              </p14:cNvPr>
              <p14:cNvContentPartPr/>
              <p14:nvPr/>
            </p14:nvContentPartPr>
            <p14:xfrm>
              <a:off x="1922476" y="980095"/>
              <a:ext cx="363240" cy="91440"/>
            </p14:xfrm>
          </p:contentPart>
        </mc:Choice>
        <mc:Fallback>
          <p:pic>
            <p:nvPicPr>
              <p:cNvPr id="8" name="Ink 7">
                <a:extLst>
                  <a:ext uri="{FF2B5EF4-FFF2-40B4-BE49-F238E27FC236}">
                    <a16:creationId xmlns:a16="http://schemas.microsoft.com/office/drawing/2014/main" id="{B8B3BAB8-D6BB-42E7-A6B3-595F980495C3}"/>
                  </a:ext>
                </a:extLst>
              </p:cNvPr>
              <p:cNvPicPr/>
              <p:nvPr/>
            </p:nvPicPr>
            <p:blipFill>
              <a:blip r:embed="rId5"/>
              <a:stretch>
                <a:fillRect/>
              </a:stretch>
            </p:blipFill>
            <p:spPr>
              <a:xfrm>
                <a:off x="1859836" y="917455"/>
                <a:ext cx="4888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 name="Ink 20">
                <a:extLst>
                  <a:ext uri="{FF2B5EF4-FFF2-40B4-BE49-F238E27FC236}">
                    <a16:creationId xmlns:a16="http://schemas.microsoft.com/office/drawing/2014/main" id="{2447BAA0-2CA5-48B4-B20E-3DF26632CE39}"/>
                  </a:ext>
                </a:extLst>
              </p14:cNvPr>
              <p14:cNvContentPartPr/>
              <p14:nvPr/>
            </p14:nvContentPartPr>
            <p14:xfrm>
              <a:off x="1855876" y="2282215"/>
              <a:ext cx="1003320" cy="30240"/>
            </p14:xfrm>
          </p:contentPart>
        </mc:Choice>
        <mc:Fallback>
          <p:pic>
            <p:nvPicPr>
              <p:cNvPr id="21" name="Ink 20">
                <a:extLst>
                  <a:ext uri="{FF2B5EF4-FFF2-40B4-BE49-F238E27FC236}">
                    <a16:creationId xmlns:a16="http://schemas.microsoft.com/office/drawing/2014/main" id="{2447BAA0-2CA5-48B4-B20E-3DF26632CE39}"/>
                  </a:ext>
                </a:extLst>
              </p:cNvPr>
              <p:cNvPicPr/>
              <p:nvPr/>
            </p:nvPicPr>
            <p:blipFill>
              <a:blip r:embed="rId7"/>
              <a:stretch>
                <a:fillRect/>
              </a:stretch>
            </p:blipFill>
            <p:spPr>
              <a:xfrm>
                <a:off x="1820236" y="2246575"/>
                <a:ext cx="1074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Ink 21">
                <a:extLst>
                  <a:ext uri="{FF2B5EF4-FFF2-40B4-BE49-F238E27FC236}">
                    <a16:creationId xmlns:a16="http://schemas.microsoft.com/office/drawing/2014/main" id="{C25AC021-5661-4AA1-85D7-DCBF32019B5D}"/>
                  </a:ext>
                </a:extLst>
              </p14:cNvPr>
              <p14:cNvContentPartPr/>
              <p14:nvPr/>
            </p14:nvContentPartPr>
            <p14:xfrm>
              <a:off x="1855876" y="2669935"/>
              <a:ext cx="1006560" cy="18720"/>
            </p14:xfrm>
          </p:contentPart>
        </mc:Choice>
        <mc:Fallback>
          <p:pic>
            <p:nvPicPr>
              <p:cNvPr id="22" name="Ink 21">
                <a:extLst>
                  <a:ext uri="{FF2B5EF4-FFF2-40B4-BE49-F238E27FC236}">
                    <a16:creationId xmlns:a16="http://schemas.microsoft.com/office/drawing/2014/main" id="{C25AC021-5661-4AA1-85D7-DCBF32019B5D}"/>
                  </a:ext>
                </a:extLst>
              </p:cNvPr>
              <p:cNvPicPr/>
              <p:nvPr/>
            </p:nvPicPr>
            <p:blipFill>
              <a:blip r:embed="rId9"/>
              <a:stretch>
                <a:fillRect/>
              </a:stretch>
            </p:blipFill>
            <p:spPr>
              <a:xfrm>
                <a:off x="1820236" y="2633935"/>
                <a:ext cx="1078200" cy="90360"/>
              </a:xfrm>
              <a:prstGeom prst="rect">
                <a:avLst/>
              </a:prstGeom>
            </p:spPr>
          </p:pic>
        </mc:Fallback>
      </mc:AlternateContent>
      <p:sp>
        <p:nvSpPr>
          <p:cNvPr id="23" name="TextBox 22">
            <a:extLst>
              <a:ext uri="{FF2B5EF4-FFF2-40B4-BE49-F238E27FC236}">
                <a16:creationId xmlns:a16="http://schemas.microsoft.com/office/drawing/2014/main" id="{57D80496-4A21-4071-83AD-1DC0558CED8D}"/>
              </a:ext>
            </a:extLst>
          </p:cNvPr>
          <p:cNvSpPr txBox="1"/>
          <p:nvPr/>
        </p:nvSpPr>
        <p:spPr>
          <a:xfrm>
            <a:off x="1030513" y="3717350"/>
            <a:ext cx="3275215" cy="2862322"/>
          </a:xfrm>
          <a:prstGeom prst="rect">
            <a:avLst/>
          </a:prstGeom>
          <a:noFill/>
        </p:spPr>
        <p:txBody>
          <a:bodyPr wrap="square" rtlCol="0">
            <a:spAutoFit/>
          </a:bodyPr>
          <a:lstStyle/>
          <a:p>
            <a:r>
              <a:rPr lang="en-US" dirty="0"/>
              <a:t>In the meanwhile if you will like to read more information about our campus programs, careers and current Covid-19 updates, click on “Continue Your Journey..” (Blue button) and it will direct you to My Path (see left pic for reference) where additional information is available to you.</a:t>
            </a:r>
          </a:p>
        </p:txBody>
      </p:sp>
      <p:sp>
        <p:nvSpPr>
          <p:cNvPr id="24" name="Left Arrow 6">
            <a:extLst>
              <a:ext uri="{FF2B5EF4-FFF2-40B4-BE49-F238E27FC236}">
                <a16:creationId xmlns:a16="http://schemas.microsoft.com/office/drawing/2014/main" id="{B2F53191-D18A-4149-9862-D26FB87CC39B}"/>
              </a:ext>
            </a:extLst>
          </p:cNvPr>
          <p:cNvSpPr/>
          <p:nvPr/>
        </p:nvSpPr>
        <p:spPr>
          <a:xfrm rot="10800000">
            <a:off x="4025326" y="5432615"/>
            <a:ext cx="768501" cy="369213"/>
          </a:xfrm>
          <a:prstGeom prst="leftArrow">
            <a:avLst>
              <a:gd name="adj1" fmla="val 39106"/>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574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ransparent Group Of Students Png - College Student Cartoon Png ...">
            <a:extLst>
              <a:ext uri="{FF2B5EF4-FFF2-40B4-BE49-F238E27FC236}">
                <a16:creationId xmlns:a16="http://schemas.microsoft.com/office/drawing/2014/main" id="{F253DC23-7F42-4051-9D8D-5D84FDE49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050" y="4591659"/>
            <a:ext cx="2452191" cy="2030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I just submitted my application to West, what do I do next?</a:t>
            </a:r>
          </a:p>
        </p:txBody>
      </p:sp>
      <p:sp>
        <p:nvSpPr>
          <p:cNvPr id="3" name="Content Placeholder 2"/>
          <p:cNvSpPr>
            <a:spLocks noGrp="1"/>
          </p:cNvSpPr>
          <p:nvPr>
            <p:ph idx="1"/>
          </p:nvPr>
        </p:nvSpPr>
        <p:spPr/>
        <p:txBody>
          <a:bodyPr/>
          <a:lstStyle/>
          <a:p>
            <a:r>
              <a:rPr lang="en-US" dirty="0"/>
              <a:t>As previously notified, within 3 to 5 business days your application will be processed.</a:t>
            </a:r>
          </a:p>
          <a:p>
            <a:r>
              <a:rPr lang="en-US" dirty="0"/>
              <a:t>You will receive an email with your student ID. (it will start with 90 or 88) Please check your inbox and Spam folder.</a:t>
            </a:r>
          </a:p>
          <a:p>
            <a:r>
              <a:rPr lang="en-US" dirty="0"/>
              <a:t>Then you will be able to log into your WLAC student portal to enroll in courses.</a:t>
            </a:r>
          </a:p>
          <a:p>
            <a:r>
              <a:rPr lang="en-US" dirty="0"/>
              <a:t>If you need assistance enrolling you may call the Learning Center for assistance at (310)287-4404 M-F within 9am and 5:15pm. You may also email Maritza Medina at </a:t>
            </a:r>
            <a:r>
              <a:rPr lang="en-US" dirty="0">
                <a:hlinkClick r:id="rId3"/>
              </a:rPr>
              <a:t>medinam@wlac.edu</a:t>
            </a:r>
            <a:r>
              <a:rPr lang="en-US" dirty="0"/>
              <a:t> for further assistance.</a:t>
            </a:r>
          </a:p>
          <a:p>
            <a:r>
              <a:rPr lang="en-US" dirty="0"/>
              <a:t>Congratulations in completing the first step in</a:t>
            </a:r>
          </a:p>
          <a:p>
            <a:pPr marL="0" indent="0">
              <a:buNone/>
            </a:pPr>
            <a:r>
              <a:rPr lang="en-US" dirty="0"/>
              <a:t>          becoming a West LA college student! </a:t>
            </a:r>
          </a:p>
          <a:p>
            <a:endParaRPr lang="en-US" dirty="0"/>
          </a:p>
        </p:txBody>
      </p:sp>
    </p:spTree>
    <p:extLst>
      <p:ext uri="{BB962C8B-B14F-4D97-AF65-F5344CB8AC3E}">
        <p14:creationId xmlns:p14="http://schemas.microsoft.com/office/powerpoint/2010/main" val="181693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97" y="154858"/>
            <a:ext cx="9601200" cy="1485900"/>
          </a:xfrm>
        </p:spPr>
        <p:txBody>
          <a:bodyPr/>
          <a:lstStyle/>
          <a:p>
            <a:r>
              <a:rPr lang="en-US" dirty="0"/>
              <a:t>                                     Begin Application</a:t>
            </a:r>
          </a:p>
        </p:txBody>
      </p:sp>
      <p:sp>
        <p:nvSpPr>
          <p:cNvPr id="6" name="TextBox 5"/>
          <p:cNvSpPr txBox="1"/>
          <p:nvPr/>
        </p:nvSpPr>
        <p:spPr>
          <a:xfrm>
            <a:off x="8547860" y="3966392"/>
            <a:ext cx="2751908" cy="2308324"/>
          </a:xfrm>
          <a:prstGeom prst="rect">
            <a:avLst/>
          </a:prstGeom>
          <a:solidFill>
            <a:schemeClr val="bg2"/>
          </a:solid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Click on the correct application- </a:t>
            </a:r>
            <a:r>
              <a:rPr lang="en-US" sz="2400" b="1" dirty="0">
                <a:solidFill>
                  <a:srgbClr val="0070C0"/>
                </a:solidFill>
                <a:latin typeface="Times New Roman" panose="02020603050405020304" pitchFamily="18" charset="0"/>
                <a:cs typeface="Times New Roman" panose="02020603050405020304" pitchFamily="18" charset="0"/>
              </a:rPr>
              <a:t>“CLICK HERE FOR NON-CREDIT APPLICATION”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2687" r="17665" b="48"/>
          <a:stretch/>
        </p:blipFill>
        <p:spPr>
          <a:xfrm>
            <a:off x="1119447" y="133154"/>
            <a:ext cx="4948844" cy="6433901"/>
          </a:xfrm>
          <a:prstGeom prst="rect">
            <a:avLst/>
          </a:prstGeom>
        </p:spPr>
      </p:pic>
      <p:sp>
        <p:nvSpPr>
          <p:cNvPr id="5" name="Left Arrow 4"/>
          <p:cNvSpPr/>
          <p:nvPr/>
        </p:nvSpPr>
        <p:spPr>
          <a:xfrm>
            <a:off x="5624056" y="5294498"/>
            <a:ext cx="2751908" cy="52634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19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an Account</a:t>
            </a:r>
          </a:p>
        </p:txBody>
      </p:sp>
      <p:sp>
        <p:nvSpPr>
          <p:cNvPr id="8" name="TextBox 7"/>
          <p:cNvSpPr txBox="1"/>
          <p:nvPr/>
        </p:nvSpPr>
        <p:spPr>
          <a:xfrm>
            <a:off x="9075095" y="2988167"/>
            <a:ext cx="2751908" cy="2862322"/>
          </a:xfrm>
          <a:prstGeom prst="rect">
            <a:avLst/>
          </a:prstGeom>
          <a:solidFill>
            <a:schemeClr val="bg2"/>
          </a:solidFill>
          <a:ln w="12700">
            <a:solidFill>
              <a:schemeClr val="tx1"/>
            </a:solidFill>
          </a:ln>
        </p:spPr>
        <p:txBody>
          <a:bodyPr wrap="square" rtlCol="0">
            <a:spAutoFit/>
          </a:bodyPr>
          <a:lstStyle/>
          <a:p>
            <a:r>
              <a:rPr lang="en-US" dirty="0"/>
              <a:t>Click “</a:t>
            </a:r>
            <a:r>
              <a:rPr lang="en-US" b="1" dirty="0"/>
              <a:t>Create an Account</a:t>
            </a:r>
            <a:r>
              <a:rPr lang="en-US" dirty="0"/>
              <a:t>” if you have never submitted an application through </a:t>
            </a:r>
            <a:r>
              <a:rPr lang="en-US" dirty="0" err="1"/>
              <a:t>CCCApply</a:t>
            </a:r>
            <a:r>
              <a:rPr lang="en-US" dirty="0"/>
              <a:t> to other CA community colleges.</a:t>
            </a:r>
          </a:p>
          <a:p>
            <a:endParaRPr lang="en-US" dirty="0"/>
          </a:p>
          <a:p>
            <a:r>
              <a:rPr lang="en-US" dirty="0"/>
              <a:t>Click “</a:t>
            </a:r>
            <a:r>
              <a:rPr lang="en-US" b="1" dirty="0"/>
              <a:t>Sign In</a:t>
            </a:r>
            <a:r>
              <a:rPr lang="en-US" dirty="0"/>
              <a:t>” if you have submitted an application through </a:t>
            </a:r>
            <a:r>
              <a:rPr lang="en-US" dirty="0" err="1"/>
              <a:t>CCCApply</a:t>
            </a:r>
            <a:r>
              <a:rPr lang="en-US" dirty="0"/>
              <a:t> before. &amp; Go to Slide #10</a:t>
            </a:r>
          </a:p>
        </p:txBody>
      </p:sp>
      <p:pic>
        <p:nvPicPr>
          <p:cNvPr id="3" name="Picture 2">
            <a:extLst>
              <a:ext uri="{FF2B5EF4-FFF2-40B4-BE49-F238E27FC236}">
                <a16:creationId xmlns:a16="http://schemas.microsoft.com/office/drawing/2014/main" id="{3B480F45-AABE-453B-9D78-B8F347471DB6}"/>
              </a:ext>
            </a:extLst>
          </p:cNvPr>
          <p:cNvPicPr>
            <a:picLocks noChangeAspect="1"/>
          </p:cNvPicPr>
          <p:nvPr/>
        </p:nvPicPr>
        <p:blipFill>
          <a:blip r:embed="rId2"/>
          <a:stretch>
            <a:fillRect/>
          </a:stretch>
        </p:blipFill>
        <p:spPr>
          <a:xfrm>
            <a:off x="121920" y="1536493"/>
            <a:ext cx="8467898" cy="4662031"/>
          </a:xfrm>
          <a:prstGeom prst="rect">
            <a:avLst/>
          </a:prstGeom>
        </p:spPr>
      </p:pic>
      <p:sp>
        <p:nvSpPr>
          <p:cNvPr id="7" name="Left Arrow 6"/>
          <p:cNvSpPr/>
          <p:nvPr/>
        </p:nvSpPr>
        <p:spPr>
          <a:xfrm rot="939124">
            <a:off x="5253705" y="4722161"/>
            <a:ext cx="3571178" cy="38118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Arrow: Bent-Up 4">
            <a:extLst>
              <a:ext uri="{FF2B5EF4-FFF2-40B4-BE49-F238E27FC236}">
                <a16:creationId xmlns:a16="http://schemas.microsoft.com/office/drawing/2014/main" id="{CADA7D82-07C0-4BF2-A077-D65E7B326D4B}"/>
              </a:ext>
            </a:extLst>
          </p:cNvPr>
          <p:cNvSpPr/>
          <p:nvPr/>
        </p:nvSpPr>
        <p:spPr>
          <a:xfrm rot="-10800000">
            <a:off x="3782290" y="3585556"/>
            <a:ext cx="5292805" cy="731520"/>
          </a:xfrm>
          <a:prstGeom prst="bent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770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79731" y="515390"/>
            <a:ext cx="5471498" cy="2308324"/>
          </a:xfrm>
          <a:prstGeom prst="rect">
            <a:avLst/>
          </a:prstGeom>
          <a:noFill/>
        </p:spPr>
        <p:txBody>
          <a:bodyPr wrap="none" rtlCol="0">
            <a:spAutoFit/>
          </a:bodyPr>
          <a:lstStyle/>
          <a:p>
            <a:r>
              <a:rPr lang="en-US" dirty="0"/>
              <a:t>If you don’t have a </a:t>
            </a:r>
            <a:r>
              <a:rPr lang="en-US" dirty="0" err="1"/>
              <a:t>cccapply</a:t>
            </a:r>
            <a:r>
              <a:rPr lang="en-US" dirty="0"/>
              <a:t>, you will need to first </a:t>
            </a:r>
          </a:p>
          <a:p>
            <a:r>
              <a:rPr lang="en-US" dirty="0"/>
              <a:t>create an account and then begin the admission</a:t>
            </a:r>
          </a:p>
          <a:p>
            <a:r>
              <a:rPr lang="en-US" dirty="0"/>
              <a:t> application.</a:t>
            </a:r>
          </a:p>
          <a:p>
            <a:endParaRPr lang="en-US" dirty="0"/>
          </a:p>
          <a:p>
            <a:r>
              <a:rPr lang="en-US" dirty="0"/>
              <a:t>You can use your school email or a personal email,</a:t>
            </a:r>
          </a:p>
          <a:p>
            <a:r>
              <a:rPr lang="en-US" dirty="0"/>
              <a:t>make sure you write an email you check often, since </a:t>
            </a:r>
          </a:p>
          <a:p>
            <a:r>
              <a:rPr lang="en-US" dirty="0"/>
              <a:t>that’s where you will receive your student ID# within 3 </a:t>
            </a:r>
          </a:p>
          <a:p>
            <a:r>
              <a:rPr lang="en-US" dirty="0"/>
              <a:t>to 5 business days from submission.</a:t>
            </a:r>
          </a:p>
        </p:txBody>
      </p:sp>
      <p:pic>
        <p:nvPicPr>
          <p:cNvPr id="7" name="Picture 6"/>
          <p:cNvPicPr>
            <a:picLocks noChangeAspect="1"/>
          </p:cNvPicPr>
          <p:nvPr/>
        </p:nvPicPr>
        <p:blipFill>
          <a:blip r:embed="rId2"/>
          <a:stretch>
            <a:fillRect/>
          </a:stretch>
        </p:blipFill>
        <p:spPr>
          <a:xfrm>
            <a:off x="6338920" y="3064629"/>
            <a:ext cx="5752073" cy="3566160"/>
          </a:xfrm>
          <a:prstGeom prst="rect">
            <a:avLst/>
          </a:prstGeom>
        </p:spPr>
      </p:pic>
      <p:sp>
        <p:nvSpPr>
          <p:cNvPr id="8" name="TextBox 7"/>
          <p:cNvSpPr txBox="1"/>
          <p:nvPr/>
        </p:nvSpPr>
        <p:spPr>
          <a:xfrm>
            <a:off x="9677400" y="4629265"/>
            <a:ext cx="2243668" cy="1200329"/>
          </a:xfrm>
          <a:prstGeom prst="rect">
            <a:avLst/>
          </a:prstGeom>
          <a:noFill/>
        </p:spPr>
        <p:txBody>
          <a:bodyPr wrap="square" rtlCol="0">
            <a:spAutoFit/>
          </a:bodyPr>
          <a:lstStyle/>
          <a:p>
            <a:r>
              <a:rPr lang="en-US"/>
              <a:t>Fill out your complete name information and select Y/N in the questions below</a:t>
            </a:r>
          </a:p>
        </p:txBody>
      </p:sp>
      <p:pic>
        <p:nvPicPr>
          <p:cNvPr id="9" name="Picture 8"/>
          <p:cNvPicPr>
            <a:picLocks noChangeAspect="1"/>
          </p:cNvPicPr>
          <p:nvPr/>
        </p:nvPicPr>
        <p:blipFill>
          <a:blip r:embed="rId3"/>
          <a:stretch>
            <a:fillRect/>
          </a:stretch>
        </p:blipFill>
        <p:spPr>
          <a:xfrm>
            <a:off x="846901" y="4152562"/>
            <a:ext cx="4853921" cy="1737360"/>
          </a:xfrm>
          <a:prstGeom prst="rect">
            <a:avLst/>
          </a:prstGeom>
        </p:spPr>
      </p:pic>
      <p:pic>
        <p:nvPicPr>
          <p:cNvPr id="10" name="Picture 9">
            <a:extLst>
              <a:ext uri="{FF2B5EF4-FFF2-40B4-BE49-F238E27FC236}">
                <a16:creationId xmlns:a16="http://schemas.microsoft.com/office/drawing/2014/main" id="{002D58A4-599A-41E1-A092-EE4F54BCFAD5}"/>
              </a:ext>
            </a:extLst>
          </p:cNvPr>
          <p:cNvPicPr>
            <a:picLocks noChangeAspect="1"/>
          </p:cNvPicPr>
          <p:nvPr/>
        </p:nvPicPr>
        <p:blipFill>
          <a:blip r:embed="rId4"/>
          <a:stretch>
            <a:fillRect/>
          </a:stretch>
        </p:blipFill>
        <p:spPr>
          <a:xfrm>
            <a:off x="364155" y="155005"/>
            <a:ext cx="5822367" cy="3453609"/>
          </a:xfrm>
          <a:prstGeom prst="rect">
            <a:avLst/>
          </a:prstGeom>
        </p:spPr>
      </p:pic>
      <p:sp>
        <p:nvSpPr>
          <p:cNvPr id="6" name="Oval 5"/>
          <p:cNvSpPr/>
          <p:nvPr/>
        </p:nvSpPr>
        <p:spPr>
          <a:xfrm>
            <a:off x="846901" y="2788326"/>
            <a:ext cx="1537070" cy="59713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6">
            <a:extLst>
              <a:ext uri="{FF2B5EF4-FFF2-40B4-BE49-F238E27FC236}">
                <a16:creationId xmlns:a16="http://schemas.microsoft.com/office/drawing/2014/main" id="{02C0CA1D-5385-4592-9AAA-21553B0E5660}"/>
              </a:ext>
            </a:extLst>
          </p:cNvPr>
          <p:cNvSpPr/>
          <p:nvPr/>
        </p:nvSpPr>
        <p:spPr>
          <a:xfrm rot="20282822">
            <a:off x="2083130" y="1935893"/>
            <a:ext cx="4902604" cy="381189"/>
          </a:xfrm>
          <a:prstGeom prst="leftArrow">
            <a:avLst>
              <a:gd name="adj1" fmla="val 42107"/>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694EBB5-2128-4F02-8CD2-988E797A9186}"/>
              </a:ext>
            </a:extLst>
          </p:cNvPr>
          <p:cNvSpPr txBox="1"/>
          <p:nvPr/>
        </p:nvSpPr>
        <p:spPr>
          <a:xfrm>
            <a:off x="1232452" y="6117843"/>
            <a:ext cx="3680318" cy="369332"/>
          </a:xfrm>
          <a:prstGeom prst="rect">
            <a:avLst/>
          </a:prstGeom>
          <a:noFill/>
        </p:spPr>
        <p:txBody>
          <a:bodyPr wrap="square" rtlCol="0">
            <a:spAutoFit/>
          </a:bodyPr>
          <a:lstStyle/>
          <a:p>
            <a:r>
              <a:rPr lang="en-US" dirty="0"/>
              <a:t>Input and confirm your Date of Birth</a:t>
            </a:r>
          </a:p>
        </p:txBody>
      </p:sp>
    </p:spTree>
    <p:extLst>
      <p:ext uri="{BB962C8B-B14F-4D97-AF65-F5344CB8AC3E}">
        <p14:creationId xmlns:p14="http://schemas.microsoft.com/office/powerpoint/2010/main" val="214871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3471" y="5994123"/>
            <a:ext cx="7459799" cy="923330"/>
          </a:xfrm>
          <a:prstGeom prst="rect">
            <a:avLst/>
          </a:prstGeom>
          <a:noFill/>
        </p:spPr>
        <p:txBody>
          <a:bodyPr wrap="none" rtlCol="0">
            <a:spAutoFit/>
          </a:bodyPr>
          <a:lstStyle/>
          <a:p>
            <a:r>
              <a:rPr lang="en-US" dirty="0"/>
              <a:t>When you select No, check the box in the bottom if you are undocumented,</a:t>
            </a:r>
          </a:p>
          <a:p>
            <a:r>
              <a:rPr lang="en-US" dirty="0"/>
              <a:t> international  or a non-resident student and then click on Continue.</a:t>
            </a:r>
          </a:p>
          <a:p>
            <a:endParaRPr lang="en-US" dirty="0"/>
          </a:p>
        </p:txBody>
      </p:sp>
      <p:pic>
        <p:nvPicPr>
          <p:cNvPr id="4" name="Picture 3">
            <a:extLst>
              <a:ext uri="{FF2B5EF4-FFF2-40B4-BE49-F238E27FC236}">
                <a16:creationId xmlns:a16="http://schemas.microsoft.com/office/drawing/2014/main" id="{54735E75-12D9-4711-86FE-04F81FF1F5FC}"/>
              </a:ext>
            </a:extLst>
          </p:cNvPr>
          <p:cNvPicPr>
            <a:picLocks noChangeAspect="1"/>
          </p:cNvPicPr>
          <p:nvPr/>
        </p:nvPicPr>
        <p:blipFill>
          <a:blip r:embed="rId2"/>
          <a:stretch>
            <a:fillRect/>
          </a:stretch>
        </p:blipFill>
        <p:spPr>
          <a:xfrm>
            <a:off x="739618" y="363249"/>
            <a:ext cx="8460532" cy="4901650"/>
          </a:xfrm>
          <a:prstGeom prst="rect">
            <a:avLst/>
          </a:prstGeom>
        </p:spPr>
      </p:pic>
      <p:sp>
        <p:nvSpPr>
          <p:cNvPr id="10" name="TextBox 9">
            <a:extLst>
              <a:ext uri="{FF2B5EF4-FFF2-40B4-BE49-F238E27FC236}">
                <a16:creationId xmlns:a16="http://schemas.microsoft.com/office/drawing/2014/main" id="{62916161-7F84-4C72-8BF2-A21D74ADBE32}"/>
              </a:ext>
            </a:extLst>
          </p:cNvPr>
          <p:cNvSpPr txBox="1"/>
          <p:nvPr/>
        </p:nvSpPr>
        <p:spPr>
          <a:xfrm>
            <a:off x="9291667" y="119270"/>
            <a:ext cx="2447865" cy="7017306"/>
          </a:xfrm>
          <a:prstGeom prst="rect">
            <a:avLst/>
          </a:prstGeom>
          <a:noFill/>
        </p:spPr>
        <p:txBody>
          <a:bodyPr wrap="square" rtlCol="0">
            <a:spAutoFit/>
          </a:bodyPr>
          <a:lstStyle/>
          <a:p>
            <a:r>
              <a:rPr lang="en-US" dirty="0"/>
              <a:t>For the sole purpose of taking non-credit courses, you do not need to share your social security number, therefore we highly advice to select “No, I do have a social security number…..”</a:t>
            </a:r>
          </a:p>
          <a:p>
            <a:endParaRPr lang="en-US" dirty="0"/>
          </a:p>
          <a:p>
            <a:r>
              <a:rPr lang="en-US" dirty="0"/>
              <a:t>However, if you will like to share it you can by selecting “Yes, I have a social security number…..”</a:t>
            </a:r>
          </a:p>
          <a:p>
            <a:endParaRPr lang="en-US" dirty="0"/>
          </a:p>
          <a:p>
            <a:r>
              <a:rPr lang="en-US" dirty="0"/>
              <a:t>You don’t need a social security number, unless you plan to </a:t>
            </a:r>
          </a:p>
          <a:p>
            <a:r>
              <a:rPr lang="en-US" dirty="0"/>
              <a:t>apply for Financial aid and you can update that information later</a:t>
            </a:r>
          </a:p>
          <a:p>
            <a:r>
              <a:rPr lang="en-US" dirty="0"/>
              <a:t>in our Financial aid office. </a:t>
            </a:r>
          </a:p>
          <a:p>
            <a:endParaRPr lang="en-US" dirty="0"/>
          </a:p>
        </p:txBody>
      </p:sp>
      <p:sp>
        <p:nvSpPr>
          <p:cNvPr id="11" name="Left Arrow 6">
            <a:extLst>
              <a:ext uri="{FF2B5EF4-FFF2-40B4-BE49-F238E27FC236}">
                <a16:creationId xmlns:a16="http://schemas.microsoft.com/office/drawing/2014/main" id="{C2A1CAB9-77B3-4657-8B93-23D4DFD708A8}"/>
              </a:ext>
            </a:extLst>
          </p:cNvPr>
          <p:cNvSpPr/>
          <p:nvPr/>
        </p:nvSpPr>
        <p:spPr>
          <a:xfrm>
            <a:off x="1180407" y="1978961"/>
            <a:ext cx="8111260" cy="381189"/>
          </a:xfrm>
          <a:prstGeom prst="leftArrow">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Left Arrow 6">
            <a:extLst>
              <a:ext uri="{FF2B5EF4-FFF2-40B4-BE49-F238E27FC236}">
                <a16:creationId xmlns:a16="http://schemas.microsoft.com/office/drawing/2014/main" id="{AA63CD3A-1744-44A3-B8E2-BC4F0AF84156}"/>
              </a:ext>
            </a:extLst>
          </p:cNvPr>
          <p:cNvSpPr/>
          <p:nvPr/>
        </p:nvSpPr>
        <p:spPr>
          <a:xfrm rot="3588965">
            <a:off x="719724" y="5003793"/>
            <a:ext cx="1931977" cy="381189"/>
          </a:xfrm>
          <a:prstGeom prst="leftArrow">
            <a:avLst>
              <a:gd name="adj1" fmla="val 4210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64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20660" y="738541"/>
            <a:ext cx="5843587" cy="1569660"/>
          </a:xfrm>
          <a:prstGeom prst="rect">
            <a:avLst/>
          </a:prstGeom>
          <a:noFill/>
        </p:spPr>
        <p:txBody>
          <a:bodyPr wrap="none" rtlCol="0">
            <a:spAutoFit/>
          </a:bodyPr>
          <a:lstStyle/>
          <a:p>
            <a:r>
              <a:rPr lang="en-US" sz="2400" dirty="0"/>
              <a:t>Enter your email address twice, at least one</a:t>
            </a:r>
          </a:p>
          <a:p>
            <a:r>
              <a:rPr lang="en-US" sz="2400" dirty="0"/>
              <a:t> phone number and you permanent home </a:t>
            </a:r>
          </a:p>
          <a:p>
            <a:r>
              <a:rPr lang="en-US" sz="2400" dirty="0"/>
              <a:t>address and once completed click </a:t>
            </a:r>
          </a:p>
          <a:p>
            <a:r>
              <a:rPr lang="en-US" sz="2400" dirty="0"/>
              <a:t>on </a:t>
            </a:r>
            <a:r>
              <a:rPr lang="en-US" sz="2400" b="1" dirty="0"/>
              <a:t>CONTINUE</a:t>
            </a:r>
          </a:p>
        </p:txBody>
      </p:sp>
      <p:pic>
        <p:nvPicPr>
          <p:cNvPr id="2" name="Picture 1">
            <a:extLst>
              <a:ext uri="{FF2B5EF4-FFF2-40B4-BE49-F238E27FC236}">
                <a16:creationId xmlns:a16="http://schemas.microsoft.com/office/drawing/2014/main" id="{87F3E8A9-E166-4824-B929-A145013072FB}"/>
              </a:ext>
            </a:extLst>
          </p:cNvPr>
          <p:cNvPicPr>
            <a:picLocks noChangeAspect="1"/>
          </p:cNvPicPr>
          <p:nvPr/>
        </p:nvPicPr>
        <p:blipFill>
          <a:blip r:embed="rId2"/>
          <a:stretch>
            <a:fillRect/>
          </a:stretch>
        </p:blipFill>
        <p:spPr>
          <a:xfrm>
            <a:off x="138578" y="147666"/>
            <a:ext cx="6129026" cy="5176867"/>
          </a:xfrm>
          <a:prstGeom prst="rect">
            <a:avLst/>
          </a:prstGeom>
        </p:spPr>
      </p:pic>
      <p:pic>
        <p:nvPicPr>
          <p:cNvPr id="3" name="Picture 2">
            <a:extLst>
              <a:ext uri="{FF2B5EF4-FFF2-40B4-BE49-F238E27FC236}">
                <a16:creationId xmlns:a16="http://schemas.microsoft.com/office/drawing/2014/main" id="{C343B256-93A5-4DDB-B523-208F2CBD85B3}"/>
              </a:ext>
            </a:extLst>
          </p:cNvPr>
          <p:cNvPicPr>
            <a:picLocks noChangeAspect="1"/>
          </p:cNvPicPr>
          <p:nvPr/>
        </p:nvPicPr>
        <p:blipFill>
          <a:blip r:embed="rId3"/>
          <a:stretch>
            <a:fillRect/>
          </a:stretch>
        </p:blipFill>
        <p:spPr>
          <a:xfrm>
            <a:off x="6320660" y="2529137"/>
            <a:ext cx="5871340" cy="3474098"/>
          </a:xfrm>
          <a:prstGeom prst="rect">
            <a:avLst/>
          </a:prstGeom>
        </p:spPr>
      </p:pic>
      <p:sp>
        <p:nvSpPr>
          <p:cNvPr id="7" name="Left Arrow 6">
            <a:extLst>
              <a:ext uri="{FF2B5EF4-FFF2-40B4-BE49-F238E27FC236}">
                <a16:creationId xmlns:a16="http://schemas.microsoft.com/office/drawing/2014/main" id="{7D39C0B1-3BDC-434E-B262-7FC08154FA81}"/>
              </a:ext>
            </a:extLst>
          </p:cNvPr>
          <p:cNvSpPr/>
          <p:nvPr/>
        </p:nvSpPr>
        <p:spPr>
          <a:xfrm rot="8345407">
            <a:off x="5612213" y="6141120"/>
            <a:ext cx="967573" cy="369213"/>
          </a:xfrm>
          <a:prstGeom prst="leftArrow">
            <a:avLst>
              <a:gd name="adj1" fmla="val 4210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33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8538" y="153346"/>
            <a:ext cx="5907553" cy="4367847"/>
          </a:xfrm>
          <a:prstGeom prst="rect">
            <a:avLst/>
          </a:prstGeom>
        </p:spPr>
      </p:pic>
      <p:pic>
        <p:nvPicPr>
          <p:cNvPr id="5" name="Picture 4"/>
          <p:cNvPicPr>
            <a:picLocks noChangeAspect="1"/>
          </p:cNvPicPr>
          <p:nvPr/>
        </p:nvPicPr>
        <p:blipFill>
          <a:blip r:embed="rId3"/>
          <a:stretch>
            <a:fillRect/>
          </a:stretch>
        </p:blipFill>
        <p:spPr>
          <a:xfrm>
            <a:off x="6211004" y="2242126"/>
            <a:ext cx="5907553" cy="4320540"/>
          </a:xfrm>
          <a:prstGeom prst="rect">
            <a:avLst/>
          </a:prstGeom>
        </p:spPr>
      </p:pic>
      <p:sp>
        <p:nvSpPr>
          <p:cNvPr id="6" name="TextBox 5"/>
          <p:cNvSpPr txBox="1"/>
          <p:nvPr/>
        </p:nvSpPr>
        <p:spPr>
          <a:xfrm>
            <a:off x="6450674" y="431075"/>
            <a:ext cx="5428211" cy="1754326"/>
          </a:xfrm>
          <a:prstGeom prst="rect">
            <a:avLst/>
          </a:prstGeom>
          <a:noFill/>
        </p:spPr>
        <p:txBody>
          <a:bodyPr wrap="square" rtlCol="0">
            <a:spAutoFit/>
          </a:bodyPr>
          <a:lstStyle/>
          <a:p>
            <a:r>
              <a:rPr lang="en-US" dirty="0"/>
              <a:t>Create a username and password, also a 4-digit pin and select security questions and answers. Make sure you save this information for future use, since you will need it if you ever decide to apply to another CA community college in the future.</a:t>
            </a:r>
          </a:p>
          <a:p>
            <a:endParaRPr lang="en-US" dirty="0"/>
          </a:p>
        </p:txBody>
      </p:sp>
      <p:sp>
        <p:nvSpPr>
          <p:cNvPr id="2" name="TextBox 1">
            <a:extLst>
              <a:ext uri="{FF2B5EF4-FFF2-40B4-BE49-F238E27FC236}">
                <a16:creationId xmlns:a16="http://schemas.microsoft.com/office/drawing/2014/main" id="{20D92BB7-7A81-4760-890E-F62EFFFE6CD3}"/>
              </a:ext>
            </a:extLst>
          </p:cNvPr>
          <p:cNvSpPr txBox="1"/>
          <p:nvPr/>
        </p:nvSpPr>
        <p:spPr>
          <a:xfrm>
            <a:off x="812168" y="5764695"/>
            <a:ext cx="4469769" cy="923330"/>
          </a:xfrm>
          <a:prstGeom prst="rect">
            <a:avLst/>
          </a:prstGeom>
          <a:noFill/>
        </p:spPr>
        <p:txBody>
          <a:bodyPr wrap="square" rtlCol="0">
            <a:spAutoFit/>
          </a:bodyPr>
          <a:lstStyle/>
          <a:p>
            <a:r>
              <a:rPr lang="en-US" dirty="0"/>
              <a:t>After completing the information click on “Create My Account”</a:t>
            </a:r>
          </a:p>
          <a:p>
            <a:endParaRPr lang="en-US" dirty="0"/>
          </a:p>
        </p:txBody>
      </p:sp>
      <p:sp>
        <p:nvSpPr>
          <p:cNvPr id="7" name="Left Arrow 6">
            <a:extLst>
              <a:ext uri="{FF2B5EF4-FFF2-40B4-BE49-F238E27FC236}">
                <a16:creationId xmlns:a16="http://schemas.microsoft.com/office/drawing/2014/main" id="{0C665978-BB4A-41BC-966E-F082B5F86FDD}"/>
              </a:ext>
            </a:extLst>
          </p:cNvPr>
          <p:cNvSpPr/>
          <p:nvPr/>
        </p:nvSpPr>
        <p:spPr>
          <a:xfrm rot="10800000">
            <a:off x="4513360" y="6226360"/>
            <a:ext cx="1665187" cy="369213"/>
          </a:xfrm>
          <a:prstGeom prst="leftArrow">
            <a:avLst>
              <a:gd name="adj1" fmla="val 4210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98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45B7FF-14E9-4D98-A749-35D8D48204B7}"/>
              </a:ext>
            </a:extLst>
          </p:cNvPr>
          <p:cNvPicPr/>
          <p:nvPr/>
        </p:nvPicPr>
        <p:blipFill>
          <a:blip r:embed="rId2"/>
          <a:stretch>
            <a:fillRect/>
          </a:stretch>
        </p:blipFill>
        <p:spPr>
          <a:xfrm>
            <a:off x="193577" y="56795"/>
            <a:ext cx="6207224" cy="2907906"/>
          </a:xfrm>
          <a:prstGeom prst="rect">
            <a:avLst/>
          </a:prstGeom>
        </p:spPr>
      </p:pic>
      <p:sp>
        <p:nvSpPr>
          <p:cNvPr id="5" name="TextBox 4">
            <a:extLst>
              <a:ext uri="{FF2B5EF4-FFF2-40B4-BE49-F238E27FC236}">
                <a16:creationId xmlns:a16="http://schemas.microsoft.com/office/drawing/2014/main" id="{9B7866E3-7F4D-4759-9FA8-56E46AF6BF76}"/>
              </a:ext>
            </a:extLst>
          </p:cNvPr>
          <p:cNvSpPr txBox="1"/>
          <p:nvPr/>
        </p:nvSpPr>
        <p:spPr>
          <a:xfrm>
            <a:off x="1772004" y="3578091"/>
            <a:ext cx="3475856" cy="2031325"/>
          </a:xfrm>
          <a:prstGeom prst="rect">
            <a:avLst/>
          </a:prstGeom>
          <a:noFill/>
        </p:spPr>
        <p:txBody>
          <a:bodyPr wrap="square" rtlCol="0">
            <a:spAutoFit/>
          </a:bodyPr>
          <a:lstStyle/>
          <a:p>
            <a:r>
              <a:rPr lang="en-US" dirty="0"/>
              <a:t>Once you complete your account you will get a notice like this and also an email confirming the creation of your CCAPPLY acct. Please click on the </a:t>
            </a:r>
            <a:r>
              <a:rPr lang="en-US" b="1" dirty="0">
                <a:solidFill>
                  <a:srgbClr val="0070C0"/>
                </a:solidFill>
              </a:rPr>
              <a:t>CONTINUE</a:t>
            </a:r>
            <a:r>
              <a:rPr lang="en-US" dirty="0"/>
              <a:t> button to proceed to the official WLAC non-credit application.</a:t>
            </a:r>
          </a:p>
        </p:txBody>
      </p:sp>
      <p:sp>
        <p:nvSpPr>
          <p:cNvPr id="6" name="Left Arrow 6">
            <a:extLst>
              <a:ext uri="{FF2B5EF4-FFF2-40B4-BE49-F238E27FC236}">
                <a16:creationId xmlns:a16="http://schemas.microsoft.com/office/drawing/2014/main" id="{F7372E17-02D5-4B4E-B8E4-C63904013011}"/>
              </a:ext>
            </a:extLst>
          </p:cNvPr>
          <p:cNvSpPr/>
          <p:nvPr/>
        </p:nvSpPr>
        <p:spPr>
          <a:xfrm rot="5400000">
            <a:off x="2685102" y="2868447"/>
            <a:ext cx="1100722" cy="369213"/>
          </a:xfrm>
          <a:prstGeom prst="leftArrow">
            <a:avLst>
              <a:gd name="adj1" fmla="val 4210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DDC56C7-496C-4BDB-8F80-2997976FA7AD}"/>
              </a:ext>
            </a:extLst>
          </p:cNvPr>
          <p:cNvPicPr/>
          <p:nvPr/>
        </p:nvPicPr>
        <p:blipFill>
          <a:blip r:embed="rId3"/>
          <a:stretch>
            <a:fillRect/>
          </a:stretch>
        </p:blipFill>
        <p:spPr>
          <a:xfrm>
            <a:off x="5878759" y="3054044"/>
            <a:ext cx="6207224" cy="2381240"/>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E4818D42-1B2D-4E31-9B2E-1DD401737DA5}"/>
                  </a:ext>
                </a:extLst>
              </p14:cNvPr>
              <p14:cNvContentPartPr/>
              <p14:nvPr/>
            </p14:nvContentPartPr>
            <p14:xfrm>
              <a:off x="11171111" y="3583254"/>
              <a:ext cx="362520" cy="46440"/>
            </p14:xfrm>
          </p:contentPart>
        </mc:Choice>
        <mc:Fallback>
          <p:pic>
            <p:nvPicPr>
              <p:cNvPr id="8" name="Ink 7">
                <a:extLst>
                  <a:ext uri="{FF2B5EF4-FFF2-40B4-BE49-F238E27FC236}">
                    <a16:creationId xmlns:a16="http://schemas.microsoft.com/office/drawing/2014/main" id="{E4818D42-1B2D-4E31-9B2E-1DD401737DA5}"/>
                  </a:ext>
                </a:extLst>
              </p:cNvPr>
              <p:cNvPicPr/>
              <p:nvPr/>
            </p:nvPicPr>
            <p:blipFill>
              <a:blip r:embed="rId5"/>
              <a:stretch>
                <a:fillRect/>
              </a:stretch>
            </p:blipFill>
            <p:spPr>
              <a:xfrm>
                <a:off x="11117111" y="3475614"/>
                <a:ext cx="4701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97B6E241-B5C2-4782-A43B-2D8BEB206460}"/>
                  </a:ext>
                </a:extLst>
              </p14:cNvPr>
              <p14:cNvContentPartPr/>
              <p14:nvPr/>
            </p14:nvContentPartPr>
            <p14:xfrm>
              <a:off x="11165351" y="3565974"/>
              <a:ext cx="511920" cy="74880"/>
            </p14:xfrm>
          </p:contentPart>
        </mc:Choice>
        <mc:Fallback>
          <p:pic>
            <p:nvPicPr>
              <p:cNvPr id="9" name="Ink 8">
                <a:extLst>
                  <a:ext uri="{FF2B5EF4-FFF2-40B4-BE49-F238E27FC236}">
                    <a16:creationId xmlns:a16="http://schemas.microsoft.com/office/drawing/2014/main" id="{97B6E241-B5C2-4782-A43B-2D8BEB206460}"/>
                  </a:ext>
                </a:extLst>
              </p:cNvPr>
              <p:cNvPicPr/>
              <p:nvPr/>
            </p:nvPicPr>
            <p:blipFill>
              <a:blip r:embed="rId7"/>
              <a:stretch>
                <a:fillRect/>
              </a:stretch>
            </p:blipFill>
            <p:spPr>
              <a:xfrm>
                <a:off x="11102711" y="3502974"/>
                <a:ext cx="637560" cy="200520"/>
              </a:xfrm>
              <a:prstGeom prst="rect">
                <a:avLst/>
              </a:prstGeom>
            </p:spPr>
          </p:pic>
        </mc:Fallback>
      </mc:AlternateContent>
      <p:sp>
        <p:nvSpPr>
          <p:cNvPr id="10" name="Left Arrow 6">
            <a:extLst>
              <a:ext uri="{FF2B5EF4-FFF2-40B4-BE49-F238E27FC236}">
                <a16:creationId xmlns:a16="http://schemas.microsoft.com/office/drawing/2014/main" id="{E34EE04D-8C42-45BE-9EFE-F777157593CF}"/>
              </a:ext>
            </a:extLst>
          </p:cNvPr>
          <p:cNvSpPr/>
          <p:nvPr/>
        </p:nvSpPr>
        <p:spPr>
          <a:xfrm rot="5400000">
            <a:off x="8432010" y="4943024"/>
            <a:ext cx="1100722" cy="369213"/>
          </a:xfrm>
          <a:prstGeom prst="leftArrow">
            <a:avLst>
              <a:gd name="adj1" fmla="val 42108"/>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1E1B47F-FD50-4B73-AEDF-CC80A190A128}"/>
              </a:ext>
            </a:extLst>
          </p:cNvPr>
          <p:cNvSpPr txBox="1"/>
          <p:nvPr/>
        </p:nvSpPr>
        <p:spPr>
          <a:xfrm>
            <a:off x="7286803" y="5778501"/>
            <a:ext cx="4475448" cy="369332"/>
          </a:xfrm>
          <a:prstGeom prst="rect">
            <a:avLst/>
          </a:prstGeom>
          <a:noFill/>
        </p:spPr>
        <p:txBody>
          <a:bodyPr wrap="square" rtlCol="0">
            <a:spAutoFit/>
          </a:bodyPr>
          <a:lstStyle/>
          <a:p>
            <a:r>
              <a:rPr lang="en-US" dirty="0"/>
              <a:t>Click on </a:t>
            </a:r>
            <a:r>
              <a:rPr lang="en-US" b="1" dirty="0">
                <a:solidFill>
                  <a:srgbClr val="0070C0"/>
                </a:solidFill>
              </a:rPr>
              <a:t>START NEW APPLICATION</a:t>
            </a:r>
          </a:p>
        </p:txBody>
      </p:sp>
    </p:spTree>
    <p:extLst>
      <p:ext uri="{BB962C8B-B14F-4D97-AF65-F5344CB8AC3E}">
        <p14:creationId xmlns:p14="http://schemas.microsoft.com/office/powerpoint/2010/main" val="167273729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TotalTime>
  <Words>1181</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Rounded MT Bold</vt:lpstr>
      <vt:lpstr>Calibri</vt:lpstr>
      <vt:lpstr>Californian FB</vt:lpstr>
      <vt:lpstr>Franklin Gothic Book</vt:lpstr>
      <vt:lpstr>Times New Roman</vt:lpstr>
      <vt:lpstr>Crop</vt:lpstr>
      <vt:lpstr>Submitting your CCCApply  Non-credit Application</vt:lpstr>
      <vt:lpstr>Visit the West LA College website www.wlac.edu </vt:lpstr>
      <vt:lpstr>                                     Begin Application</vt:lpstr>
      <vt:lpstr>Create an Account</vt:lpstr>
      <vt:lpstr>PowerPoint Presentation</vt:lpstr>
      <vt:lpstr>PowerPoint Presentation</vt:lpstr>
      <vt:lpstr>PowerPoint Presentation</vt:lpstr>
      <vt:lpstr>PowerPoint Presentation</vt:lpstr>
      <vt:lpstr>PowerPoint Presentation</vt:lpstr>
      <vt:lpstr>Enrollment Information</vt:lpstr>
      <vt:lpstr>Account &amp; Mailing Information</vt:lpstr>
      <vt:lpstr>PowerPoint Presentation</vt:lpstr>
      <vt:lpstr>PowerPoint Presentation</vt:lpstr>
      <vt:lpstr>PowerPoint Presentation</vt:lpstr>
      <vt:lpstr>PowerPoint Presentation</vt:lpstr>
      <vt:lpstr>PowerPoint Presentation</vt:lpstr>
      <vt:lpstr>Supplemental Questions</vt:lpstr>
      <vt:lpstr>Review Application</vt:lpstr>
      <vt:lpstr>Submit your application</vt:lpstr>
      <vt:lpstr>PowerPoint Presentation</vt:lpstr>
      <vt:lpstr>I just submitted my application to West, what do I do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Submitting your CCCApply Application</dc:title>
  <dc:creator>Rodriguez-Blanco, Andrea A</dc:creator>
  <cp:lastModifiedBy>Maritza Medina</cp:lastModifiedBy>
  <cp:revision>31</cp:revision>
  <dcterms:created xsi:type="dcterms:W3CDTF">2020-04-21T03:56:09Z</dcterms:created>
  <dcterms:modified xsi:type="dcterms:W3CDTF">2020-08-21T23:32:55Z</dcterms:modified>
</cp:coreProperties>
</file>